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ctiveX/activeX1.xml" ContentType="application/vnd.ms-office.activeX+xml"/>
  <Override PartName="/ppt/notesSlides/notesSlide8.xml" ContentType="application/vnd.openxmlformats-officedocument.presentationml.notesSlide+xml"/>
  <Override PartName="/ppt/activeX/activeX2.xml" ContentType="application/vnd.ms-office.activeX+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ctiveX/activeX3.xml" ContentType="application/vnd.ms-office.activeX+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2" r:id="rId2"/>
  </p:sldMasterIdLst>
  <p:notesMasterIdLst>
    <p:notesMasterId r:id="rId18"/>
  </p:notesMasterIdLst>
  <p:handoutMasterIdLst>
    <p:handoutMasterId r:id="rId19"/>
  </p:handoutMasterIdLst>
  <p:sldIdLst>
    <p:sldId id="256" r:id="rId3"/>
    <p:sldId id="527" r:id="rId4"/>
    <p:sldId id="300" r:id="rId5"/>
    <p:sldId id="301" r:id="rId6"/>
    <p:sldId id="302" r:id="rId7"/>
    <p:sldId id="303" r:id="rId8"/>
    <p:sldId id="304" r:id="rId9"/>
    <p:sldId id="295" r:id="rId10"/>
    <p:sldId id="258" r:id="rId11"/>
    <p:sldId id="305" r:id="rId12"/>
    <p:sldId id="292" r:id="rId13"/>
    <p:sldId id="265" r:id="rId14"/>
    <p:sldId id="294" r:id="rId15"/>
    <p:sldId id="293" r:id="rId16"/>
    <p:sldId id="285" r:id="rId17"/>
  </p:sldIdLst>
  <p:sldSz cx="9144000" cy="6858000" type="screen4x3"/>
  <p:notesSz cx="6858000" cy="9296400"/>
  <p:defaultTextStyle>
    <a:defPPr>
      <a:defRPr lang="en-GB"/>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20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286DA6"/>
    <a:srgbClr val="5B0091"/>
    <a:srgbClr val="FF6699"/>
    <a:srgbClr val="FF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354" autoAdjust="0"/>
  </p:normalViewPr>
  <p:slideViewPr>
    <p:cSldViewPr snapToGrid="0">
      <p:cViewPr varScale="1">
        <p:scale>
          <a:sx n="85" d="100"/>
          <a:sy n="85" d="100"/>
        </p:scale>
        <p:origin x="540" y="84"/>
      </p:cViewPr>
      <p:guideLst>
        <p:guide orient="horz" pos="482"/>
        <p:guide pos="20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7" name="Rectangle 5">
            <a:extLst>
              <a:ext uri="{FF2B5EF4-FFF2-40B4-BE49-F238E27FC236}">
                <a16:creationId xmlns:a16="http://schemas.microsoft.com/office/drawing/2014/main" id="{76CDC793-6B1C-43CD-AC91-B09A6199BFAF}"/>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vl1pPr>
          </a:lstStyle>
          <a:p>
            <a:fld id="{3C408D5B-F5CC-447F-A331-9892460FD82B}" type="slidenum">
              <a:rPr lang="en-GB" altLang="en-US" b="1"/>
              <a:pPr/>
              <a:t>‹#›</a:t>
            </a:fld>
            <a:endParaRPr lang="en-GB" altLang="en-US" b="1"/>
          </a:p>
        </p:txBody>
      </p:sp>
      <p:sp>
        <p:nvSpPr>
          <p:cNvPr id="6" name="Rectangle 7">
            <a:extLst>
              <a:ext uri="{FF2B5EF4-FFF2-40B4-BE49-F238E27FC236}">
                <a16:creationId xmlns:a16="http://schemas.microsoft.com/office/drawing/2014/main" id="{A63C80FE-DD29-41F1-A581-BF92E4FEB36F}"/>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lIns="92830" tIns="46415" rIns="92830" bIns="46415" anchor="b"/>
          <a:lstStyle/>
          <a:p>
            <a:pPr algn="ctr"/>
            <a:r>
              <a:rPr lang="en-GB" sz="1200" b="1" dirty="0"/>
              <a:t>© Boardworks</a:t>
            </a:r>
          </a:p>
        </p:txBody>
      </p:sp>
      <p:sp>
        <p:nvSpPr>
          <p:cNvPr id="7" name="Rectangle 9">
            <a:extLst>
              <a:ext uri="{FF2B5EF4-FFF2-40B4-BE49-F238E27FC236}">
                <a16:creationId xmlns:a16="http://schemas.microsoft.com/office/drawing/2014/main" id="{A7F0D545-19F1-44BA-BDBA-22B234A6679D}"/>
              </a:ext>
            </a:extLst>
          </p:cNvPr>
          <p:cNvSpPr>
            <a:spLocks noChangeArrowheads="1"/>
          </p:cNvSpPr>
          <p:nvPr/>
        </p:nvSpPr>
        <p:spPr bwMode="auto">
          <a:xfrm>
            <a:off x="895526" y="116205"/>
            <a:ext cx="5066949" cy="464820"/>
          </a:xfrm>
          <a:prstGeom prst="rect">
            <a:avLst/>
          </a:prstGeom>
          <a:noFill/>
          <a:ln w="9525">
            <a:noFill/>
            <a:miter lim="800000"/>
            <a:headEnd/>
            <a:tailEnd/>
          </a:ln>
        </p:spPr>
        <p:txBody>
          <a:bodyPr lIns="92830" tIns="46415" rIns="92830" bIns="46415" anchor="b"/>
          <a:lstStyle/>
          <a:p>
            <a:pPr algn="ctr"/>
            <a:r>
              <a:rPr lang="en-GB" sz="1200" b="1" dirty="0"/>
              <a:t>Boardworks Elementary School Physical Science</a:t>
            </a: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6" name="Rectangle 4">
            <a:extLst>
              <a:ext uri="{FF2B5EF4-FFF2-40B4-BE49-F238E27FC236}">
                <a16:creationId xmlns:a16="http://schemas.microsoft.com/office/drawing/2014/main" id="{B474CC93-4077-43CF-9491-594035029C5E}"/>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217614D9-4DB0-40FD-8E31-40CCA7B14C5C}"/>
              </a:ext>
            </a:extLst>
          </p:cNvPr>
          <p:cNvSpPr>
            <a:spLocks noGrp="1" noChangeArrowheads="1"/>
          </p:cNvSpPr>
          <p:nvPr>
            <p:ph type="body" sz="quarter" idx="3"/>
          </p:nvPr>
        </p:nvSpPr>
        <p:spPr bwMode="auto">
          <a:xfrm>
            <a:off x="914400" y="4415791"/>
            <a:ext cx="50292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175" name="Rectangle 7">
            <a:extLst>
              <a:ext uri="{FF2B5EF4-FFF2-40B4-BE49-F238E27FC236}">
                <a16:creationId xmlns:a16="http://schemas.microsoft.com/office/drawing/2014/main" id="{58652E2F-4E9E-4D9B-9B25-7F25E158107A}"/>
              </a:ext>
            </a:extLst>
          </p:cNvPr>
          <p:cNvSpPr>
            <a:spLocks noGrp="1" noChangeArrowheads="1"/>
          </p:cNvSpPr>
          <p:nvPr>
            <p:ph type="sldNum" sz="quarter" idx="5"/>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lvl1pPr>
          </a:lstStyle>
          <a:p>
            <a:fld id="{62752AE2-D6A6-4066-B36D-462407316590}" type="slidenum">
              <a:rPr lang="en-GB" altLang="en-US" smtClean="0"/>
              <a:pPr/>
              <a:t>‹#›</a:t>
            </a:fld>
            <a:endParaRPr lang="en-GB" altLang="en-US"/>
          </a:p>
        </p:txBody>
      </p:sp>
      <p:sp>
        <p:nvSpPr>
          <p:cNvPr id="8" name="Rectangle 9">
            <a:extLst>
              <a:ext uri="{FF2B5EF4-FFF2-40B4-BE49-F238E27FC236}">
                <a16:creationId xmlns:a16="http://schemas.microsoft.com/office/drawing/2014/main" id="{0FDB36EA-9CD9-46A5-BB9E-D3B91BE46D28}"/>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244B44A0-FF71-41F7-891D-A58BA69EA8EC}"/>
              </a:ext>
            </a:extLst>
          </p:cNvPr>
          <p:cNvSpPr>
            <a:spLocks noChangeArrowheads="1"/>
          </p:cNvSpPr>
          <p:nvPr/>
        </p:nvSpPr>
        <p:spPr bwMode="auto">
          <a:xfrm>
            <a:off x="895526" y="116205"/>
            <a:ext cx="5066949"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Elementary School Physical Science</a:t>
            </a: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74C4B62-A5FA-4B42-A3DE-90D2DF8A24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4243" indent="-290093" eaLnBrk="0" hangingPunct="0">
              <a:defRPr>
                <a:solidFill>
                  <a:schemeClr val="tx1"/>
                </a:solidFill>
                <a:latin typeface="Arial" panose="020B0604020202020204" pitchFamily="34" charset="0"/>
              </a:defRPr>
            </a:lvl2pPr>
            <a:lvl3pPr marL="1160374" indent="-232075" eaLnBrk="0" hangingPunct="0">
              <a:defRPr>
                <a:solidFill>
                  <a:schemeClr val="tx1"/>
                </a:solidFill>
                <a:latin typeface="Arial" panose="020B0604020202020204" pitchFamily="34" charset="0"/>
              </a:defRPr>
            </a:lvl3pPr>
            <a:lvl4pPr marL="1624523" indent="-232075" eaLnBrk="0" hangingPunct="0">
              <a:defRPr>
                <a:solidFill>
                  <a:schemeClr val="tx1"/>
                </a:solidFill>
                <a:latin typeface="Arial" panose="020B0604020202020204" pitchFamily="34" charset="0"/>
              </a:defRPr>
            </a:lvl4pPr>
            <a:lvl5pPr marL="2088672" indent="-232075" eaLnBrk="0" hangingPunct="0">
              <a:defRPr>
                <a:solidFill>
                  <a:schemeClr val="tx1"/>
                </a:solidFill>
                <a:latin typeface="Arial" panose="020B0604020202020204" pitchFamily="34" charset="0"/>
              </a:defRPr>
            </a:lvl5pPr>
            <a:lvl6pPr marL="2552822" indent="-232075" algn="ctr" eaLnBrk="0" fontAlgn="base" hangingPunct="0">
              <a:spcBef>
                <a:spcPct val="0"/>
              </a:spcBef>
              <a:spcAft>
                <a:spcPct val="0"/>
              </a:spcAft>
              <a:defRPr>
                <a:solidFill>
                  <a:schemeClr val="tx1"/>
                </a:solidFill>
                <a:latin typeface="Arial" panose="020B0604020202020204" pitchFamily="34" charset="0"/>
              </a:defRPr>
            </a:lvl6pPr>
            <a:lvl7pPr marL="3016971" indent="-232075" algn="ctr" eaLnBrk="0" fontAlgn="base" hangingPunct="0">
              <a:spcBef>
                <a:spcPct val="0"/>
              </a:spcBef>
              <a:spcAft>
                <a:spcPct val="0"/>
              </a:spcAft>
              <a:defRPr>
                <a:solidFill>
                  <a:schemeClr val="tx1"/>
                </a:solidFill>
                <a:latin typeface="Arial" panose="020B0604020202020204" pitchFamily="34" charset="0"/>
              </a:defRPr>
            </a:lvl7pPr>
            <a:lvl8pPr marL="3481121" indent="-232075" algn="ctr" eaLnBrk="0" fontAlgn="base" hangingPunct="0">
              <a:spcBef>
                <a:spcPct val="0"/>
              </a:spcBef>
              <a:spcAft>
                <a:spcPct val="0"/>
              </a:spcAft>
              <a:defRPr>
                <a:solidFill>
                  <a:schemeClr val="tx1"/>
                </a:solidFill>
                <a:latin typeface="Arial" panose="020B0604020202020204" pitchFamily="34" charset="0"/>
              </a:defRPr>
            </a:lvl8pPr>
            <a:lvl9pPr marL="3945270" indent="-232075"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8C1BD1-5114-4F74-A25E-52A3E5867522}" type="slidenum">
              <a:rPr lang="en-GB" altLang="en-US"/>
              <a:pPr eaLnBrk="1" hangingPunct="1"/>
              <a:t>1</a:t>
            </a:fld>
            <a:endParaRPr lang="en-GB" altLang="en-US"/>
          </a:p>
        </p:txBody>
      </p:sp>
      <p:sp>
        <p:nvSpPr>
          <p:cNvPr id="19459" name="Rectangle 2">
            <a:extLst>
              <a:ext uri="{FF2B5EF4-FFF2-40B4-BE49-F238E27FC236}">
                <a16:creationId xmlns:a16="http://schemas.microsoft.com/office/drawing/2014/main" id="{95B1D971-B9A6-4A01-A487-6E7E43178FBF}"/>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BCC8DDE3-10BC-4667-B0F1-681294B4C2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FEC39B66-394B-4C72-98A6-FDCB225ACB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4243" indent="-290093" eaLnBrk="0" hangingPunct="0">
              <a:defRPr>
                <a:solidFill>
                  <a:schemeClr val="tx1"/>
                </a:solidFill>
                <a:latin typeface="Arial" panose="020B0604020202020204" pitchFamily="34" charset="0"/>
              </a:defRPr>
            </a:lvl2pPr>
            <a:lvl3pPr marL="1160374" indent="-232075" eaLnBrk="0" hangingPunct="0">
              <a:defRPr>
                <a:solidFill>
                  <a:schemeClr val="tx1"/>
                </a:solidFill>
                <a:latin typeface="Arial" panose="020B0604020202020204" pitchFamily="34" charset="0"/>
              </a:defRPr>
            </a:lvl3pPr>
            <a:lvl4pPr marL="1624523" indent="-232075" eaLnBrk="0" hangingPunct="0">
              <a:defRPr>
                <a:solidFill>
                  <a:schemeClr val="tx1"/>
                </a:solidFill>
                <a:latin typeface="Arial" panose="020B0604020202020204" pitchFamily="34" charset="0"/>
              </a:defRPr>
            </a:lvl4pPr>
            <a:lvl5pPr marL="2088672" indent="-232075" eaLnBrk="0" hangingPunct="0">
              <a:defRPr>
                <a:solidFill>
                  <a:schemeClr val="tx1"/>
                </a:solidFill>
                <a:latin typeface="Arial" panose="020B0604020202020204" pitchFamily="34" charset="0"/>
              </a:defRPr>
            </a:lvl5pPr>
            <a:lvl6pPr marL="2552822" indent="-232075" algn="ctr" eaLnBrk="0" fontAlgn="base" hangingPunct="0">
              <a:spcBef>
                <a:spcPct val="0"/>
              </a:spcBef>
              <a:spcAft>
                <a:spcPct val="0"/>
              </a:spcAft>
              <a:defRPr>
                <a:solidFill>
                  <a:schemeClr val="tx1"/>
                </a:solidFill>
                <a:latin typeface="Arial" panose="020B0604020202020204" pitchFamily="34" charset="0"/>
              </a:defRPr>
            </a:lvl6pPr>
            <a:lvl7pPr marL="3016971" indent="-232075" algn="ctr" eaLnBrk="0" fontAlgn="base" hangingPunct="0">
              <a:spcBef>
                <a:spcPct val="0"/>
              </a:spcBef>
              <a:spcAft>
                <a:spcPct val="0"/>
              </a:spcAft>
              <a:defRPr>
                <a:solidFill>
                  <a:schemeClr val="tx1"/>
                </a:solidFill>
                <a:latin typeface="Arial" panose="020B0604020202020204" pitchFamily="34" charset="0"/>
              </a:defRPr>
            </a:lvl7pPr>
            <a:lvl8pPr marL="3481121" indent="-232075" algn="ctr" eaLnBrk="0" fontAlgn="base" hangingPunct="0">
              <a:spcBef>
                <a:spcPct val="0"/>
              </a:spcBef>
              <a:spcAft>
                <a:spcPct val="0"/>
              </a:spcAft>
              <a:defRPr>
                <a:solidFill>
                  <a:schemeClr val="tx1"/>
                </a:solidFill>
                <a:latin typeface="Arial" panose="020B0604020202020204" pitchFamily="34" charset="0"/>
              </a:defRPr>
            </a:lvl8pPr>
            <a:lvl9pPr marL="3945270" indent="-232075"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A574BC1-0445-414E-B3CC-061FDEB1158F}" type="slidenum">
              <a:rPr lang="en-GB" altLang="en-US"/>
              <a:pPr eaLnBrk="1" hangingPunct="1"/>
              <a:t>10</a:t>
            </a:fld>
            <a:endParaRPr lang="en-GB" altLang="en-US"/>
          </a:p>
        </p:txBody>
      </p:sp>
      <p:sp>
        <p:nvSpPr>
          <p:cNvPr id="27651" name="Rectangle 2">
            <a:extLst>
              <a:ext uri="{FF2B5EF4-FFF2-40B4-BE49-F238E27FC236}">
                <a16:creationId xmlns:a16="http://schemas.microsoft.com/office/drawing/2014/main" id="{6AAE8969-6994-43D3-B605-A00853C7CCD3}"/>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1C707A49-667B-4E62-B144-6380962F25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60EAADA9-9C7A-4A81-8C84-1BAE2FA09C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4243" indent="-290093" eaLnBrk="0" hangingPunct="0">
              <a:defRPr>
                <a:solidFill>
                  <a:schemeClr val="tx1"/>
                </a:solidFill>
                <a:latin typeface="Arial" panose="020B0604020202020204" pitchFamily="34" charset="0"/>
              </a:defRPr>
            </a:lvl2pPr>
            <a:lvl3pPr marL="1160374" indent="-232075" eaLnBrk="0" hangingPunct="0">
              <a:defRPr>
                <a:solidFill>
                  <a:schemeClr val="tx1"/>
                </a:solidFill>
                <a:latin typeface="Arial" panose="020B0604020202020204" pitchFamily="34" charset="0"/>
              </a:defRPr>
            </a:lvl3pPr>
            <a:lvl4pPr marL="1624523" indent="-232075" eaLnBrk="0" hangingPunct="0">
              <a:defRPr>
                <a:solidFill>
                  <a:schemeClr val="tx1"/>
                </a:solidFill>
                <a:latin typeface="Arial" panose="020B0604020202020204" pitchFamily="34" charset="0"/>
              </a:defRPr>
            </a:lvl4pPr>
            <a:lvl5pPr marL="2088672" indent="-232075" eaLnBrk="0" hangingPunct="0">
              <a:defRPr>
                <a:solidFill>
                  <a:schemeClr val="tx1"/>
                </a:solidFill>
                <a:latin typeface="Arial" panose="020B0604020202020204" pitchFamily="34" charset="0"/>
              </a:defRPr>
            </a:lvl5pPr>
            <a:lvl6pPr marL="2552822" indent="-232075" algn="ctr" eaLnBrk="0" fontAlgn="base" hangingPunct="0">
              <a:spcBef>
                <a:spcPct val="0"/>
              </a:spcBef>
              <a:spcAft>
                <a:spcPct val="0"/>
              </a:spcAft>
              <a:defRPr>
                <a:solidFill>
                  <a:schemeClr val="tx1"/>
                </a:solidFill>
                <a:latin typeface="Arial" panose="020B0604020202020204" pitchFamily="34" charset="0"/>
              </a:defRPr>
            </a:lvl6pPr>
            <a:lvl7pPr marL="3016971" indent="-232075" algn="ctr" eaLnBrk="0" fontAlgn="base" hangingPunct="0">
              <a:spcBef>
                <a:spcPct val="0"/>
              </a:spcBef>
              <a:spcAft>
                <a:spcPct val="0"/>
              </a:spcAft>
              <a:defRPr>
                <a:solidFill>
                  <a:schemeClr val="tx1"/>
                </a:solidFill>
                <a:latin typeface="Arial" panose="020B0604020202020204" pitchFamily="34" charset="0"/>
              </a:defRPr>
            </a:lvl7pPr>
            <a:lvl8pPr marL="3481121" indent="-232075" algn="ctr" eaLnBrk="0" fontAlgn="base" hangingPunct="0">
              <a:spcBef>
                <a:spcPct val="0"/>
              </a:spcBef>
              <a:spcAft>
                <a:spcPct val="0"/>
              </a:spcAft>
              <a:defRPr>
                <a:solidFill>
                  <a:schemeClr val="tx1"/>
                </a:solidFill>
                <a:latin typeface="Arial" panose="020B0604020202020204" pitchFamily="34" charset="0"/>
              </a:defRPr>
            </a:lvl8pPr>
            <a:lvl9pPr marL="3945270" indent="-232075"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D8632A-11F8-4070-A3F5-BA6EB532A5D0}" type="slidenum">
              <a:rPr lang="en-GB" altLang="en-US"/>
              <a:pPr eaLnBrk="1" hangingPunct="1"/>
              <a:t>11</a:t>
            </a:fld>
            <a:endParaRPr lang="en-GB" altLang="en-US"/>
          </a:p>
        </p:txBody>
      </p:sp>
      <p:sp>
        <p:nvSpPr>
          <p:cNvPr id="28675" name="Rectangle 2">
            <a:extLst>
              <a:ext uri="{FF2B5EF4-FFF2-40B4-BE49-F238E27FC236}">
                <a16:creationId xmlns:a16="http://schemas.microsoft.com/office/drawing/2014/main" id="{4FEAE020-8F00-49E6-91AE-3C2A95FF04DD}"/>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FEBA397B-6B5D-44A1-A05F-DAEFFACD97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B509E409-4E4D-4683-B7F0-D2C91A66D5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4243" indent="-290093" eaLnBrk="0" hangingPunct="0">
              <a:defRPr>
                <a:solidFill>
                  <a:schemeClr val="tx1"/>
                </a:solidFill>
                <a:latin typeface="Arial" panose="020B0604020202020204" pitchFamily="34" charset="0"/>
              </a:defRPr>
            </a:lvl2pPr>
            <a:lvl3pPr marL="1160374" indent="-232075" eaLnBrk="0" hangingPunct="0">
              <a:defRPr>
                <a:solidFill>
                  <a:schemeClr val="tx1"/>
                </a:solidFill>
                <a:latin typeface="Arial" panose="020B0604020202020204" pitchFamily="34" charset="0"/>
              </a:defRPr>
            </a:lvl3pPr>
            <a:lvl4pPr marL="1624523" indent="-232075" eaLnBrk="0" hangingPunct="0">
              <a:defRPr>
                <a:solidFill>
                  <a:schemeClr val="tx1"/>
                </a:solidFill>
                <a:latin typeface="Arial" panose="020B0604020202020204" pitchFamily="34" charset="0"/>
              </a:defRPr>
            </a:lvl4pPr>
            <a:lvl5pPr marL="2088672" indent="-232075" eaLnBrk="0" hangingPunct="0">
              <a:defRPr>
                <a:solidFill>
                  <a:schemeClr val="tx1"/>
                </a:solidFill>
                <a:latin typeface="Arial" panose="020B0604020202020204" pitchFamily="34" charset="0"/>
              </a:defRPr>
            </a:lvl5pPr>
            <a:lvl6pPr marL="2552822" indent="-232075" algn="ctr" eaLnBrk="0" fontAlgn="base" hangingPunct="0">
              <a:spcBef>
                <a:spcPct val="0"/>
              </a:spcBef>
              <a:spcAft>
                <a:spcPct val="0"/>
              </a:spcAft>
              <a:defRPr>
                <a:solidFill>
                  <a:schemeClr val="tx1"/>
                </a:solidFill>
                <a:latin typeface="Arial" panose="020B0604020202020204" pitchFamily="34" charset="0"/>
              </a:defRPr>
            </a:lvl6pPr>
            <a:lvl7pPr marL="3016971" indent="-232075" algn="ctr" eaLnBrk="0" fontAlgn="base" hangingPunct="0">
              <a:spcBef>
                <a:spcPct val="0"/>
              </a:spcBef>
              <a:spcAft>
                <a:spcPct val="0"/>
              </a:spcAft>
              <a:defRPr>
                <a:solidFill>
                  <a:schemeClr val="tx1"/>
                </a:solidFill>
                <a:latin typeface="Arial" panose="020B0604020202020204" pitchFamily="34" charset="0"/>
              </a:defRPr>
            </a:lvl7pPr>
            <a:lvl8pPr marL="3481121" indent="-232075" algn="ctr" eaLnBrk="0" fontAlgn="base" hangingPunct="0">
              <a:spcBef>
                <a:spcPct val="0"/>
              </a:spcBef>
              <a:spcAft>
                <a:spcPct val="0"/>
              </a:spcAft>
              <a:defRPr>
                <a:solidFill>
                  <a:schemeClr val="tx1"/>
                </a:solidFill>
                <a:latin typeface="Arial" panose="020B0604020202020204" pitchFamily="34" charset="0"/>
              </a:defRPr>
            </a:lvl8pPr>
            <a:lvl9pPr marL="3945270" indent="-232075"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446E96-022D-4A6F-AD00-D4B355617482}" type="slidenum">
              <a:rPr lang="en-GB" altLang="en-US"/>
              <a:pPr eaLnBrk="1" hangingPunct="1"/>
              <a:t>12</a:t>
            </a:fld>
            <a:endParaRPr lang="en-GB" altLang="en-US"/>
          </a:p>
        </p:txBody>
      </p:sp>
      <p:sp>
        <p:nvSpPr>
          <p:cNvPr id="29699" name="Rectangle 2">
            <a:extLst>
              <a:ext uri="{FF2B5EF4-FFF2-40B4-BE49-F238E27FC236}">
                <a16:creationId xmlns:a16="http://schemas.microsoft.com/office/drawing/2014/main" id="{2434A2E9-631B-49BD-B0E9-9D48D4CEC57D}"/>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CAF5A09F-FFF4-4650-8E30-6F621636BB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1BAD36FA-F990-40F4-9E8D-12C3892773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4243" indent="-290093" eaLnBrk="0" hangingPunct="0">
              <a:defRPr>
                <a:solidFill>
                  <a:schemeClr val="tx1"/>
                </a:solidFill>
                <a:latin typeface="Arial" panose="020B0604020202020204" pitchFamily="34" charset="0"/>
              </a:defRPr>
            </a:lvl2pPr>
            <a:lvl3pPr marL="1160374" indent="-232075" eaLnBrk="0" hangingPunct="0">
              <a:defRPr>
                <a:solidFill>
                  <a:schemeClr val="tx1"/>
                </a:solidFill>
                <a:latin typeface="Arial" panose="020B0604020202020204" pitchFamily="34" charset="0"/>
              </a:defRPr>
            </a:lvl3pPr>
            <a:lvl4pPr marL="1624523" indent="-232075" eaLnBrk="0" hangingPunct="0">
              <a:defRPr>
                <a:solidFill>
                  <a:schemeClr val="tx1"/>
                </a:solidFill>
                <a:latin typeface="Arial" panose="020B0604020202020204" pitchFamily="34" charset="0"/>
              </a:defRPr>
            </a:lvl4pPr>
            <a:lvl5pPr marL="2088672" indent="-232075" eaLnBrk="0" hangingPunct="0">
              <a:defRPr>
                <a:solidFill>
                  <a:schemeClr val="tx1"/>
                </a:solidFill>
                <a:latin typeface="Arial" panose="020B0604020202020204" pitchFamily="34" charset="0"/>
              </a:defRPr>
            </a:lvl5pPr>
            <a:lvl6pPr marL="2552822" indent="-232075" algn="ctr" eaLnBrk="0" fontAlgn="base" hangingPunct="0">
              <a:spcBef>
                <a:spcPct val="0"/>
              </a:spcBef>
              <a:spcAft>
                <a:spcPct val="0"/>
              </a:spcAft>
              <a:defRPr>
                <a:solidFill>
                  <a:schemeClr val="tx1"/>
                </a:solidFill>
                <a:latin typeface="Arial" panose="020B0604020202020204" pitchFamily="34" charset="0"/>
              </a:defRPr>
            </a:lvl6pPr>
            <a:lvl7pPr marL="3016971" indent="-232075" algn="ctr" eaLnBrk="0" fontAlgn="base" hangingPunct="0">
              <a:spcBef>
                <a:spcPct val="0"/>
              </a:spcBef>
              <a:spcAft>
                <a:spcPct val="0"/>
              </a:spcAft>
              <a:defRPr>
                <a:solidFill>
                  <a:schemeClr val="tx1"/>
                </a:solidFill>
                <a:latin typeface="Arial" panose="020B0604020202020204" pitchFamily="34" charset="0"/>
              </a:defRPr>
            </a:lvl7pPr>
            <a:lvl8pPr marL="3481121" indent="-232075" algn="ctr" eaLnBrk="0" fontAlgn="base" hangingPunct="0">
              <a:spcBef>
                <a:spcPct val="0"/>
              </a:spcBef>
              <a:spcAft>
                <a:spcPct val="0"/>
              </a:spcAft>
              <a:defRPr>
                <a:solidFill>
                  <a:schemeClr val="tx1"/>
                </a:solidFill>
                <a:latin typeface="Arial" panose="020B0604020202020204" pitchFamily="34" charset="0"/>
              </a:defRPr>
            </a:lvl8pPr>
            <a:lvl9pPr marL="3945270" indent="-232075"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CAAC5F-9E9A-4854-A1D3-B53E1DCD0983}" type="slidenum">
              <a:rPr lang="en-GB" altLang="en-US"/>
              <a:pPr eaLnBrk="1" hangingPunct="1"/>
              <a:t>13</a:t>
            </a:fld>
            <a:endParaRPr lang="en-GB" altLang="en-US"/>
          </a:p>
        </p:txBody>
      </p:sp>
      <p:sp>
        <p:nvSpPr>
          <p:cNvPr id="30723" name="Rectangle 2">
            <a:extLst>
              <a:ext uri="{FF2B5EF4-FFF2-40B4-BE49-F238E27FC236}">
                <a16:creationId xmlns:a16="http://schemas.microsoft.com/office/drawing/2014/main" id="{003DFE37-40AF-44DB-8924-E67D07C30481}"/>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BB8B309A-05EF-4A39-9F97-C4F7F049A6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4F5382F-521B-4116-8F23-42354B8F7A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4243" indent="-290093" eaLnBrk="0" hangingPunct="0">
              <a:defRPr>
                <a:solidFill>
                  <a:schemeClr val="tx1"/>
                </a:solidFill>
                <a:latin typeface="Arial" panose="020B0604020202020204" pitchFamily="34" charset="0"/>
              </a:defRPr>
            </a:lvl2pPr>
            <a:lvl3pPr marL="1160374" indent="-232075" eaLnBrk="0" hangingPunct="0">
              <a:defRPr>
                <a:solidFill>
                  <a:schemeClr val="tx1"/>
                </a:solidFill>
                <a:latin typeface="Arial" panose="020B0604020202020204" pitchFamily="34" charset="0"/>
              </a:defRPr>
            </a:lvl3pPr>
            <a:lvl4pPr marL="1624523" indent="-232075" eaLnBrk="0" hangingPunct="0">
              <a:defRPr>
                <a:solidFill>
                  <a:schemeClr val="tx1"/>
                </a:solidFill>
                <a:latin typeface="Arial" panose="020B0604020202020204" pitchFamily="34" charset="0"/>
              </a:defRPr>
            </a:lvl4pPr>
            <a:lvl5pPr marL="2088672" indent="-232075" eaLnBrk="0" hangingPunct="0">
              <a:defRPr>
                <a:solidFill>
                  <a:schemeClr val="tx1"/>
                </a:solidFill>
                <a:latin typeface="Arial" panose="020B0604020202020204" pitchFamily="34" charset="0"/>
              </a:defRPr>
            </a:lvl5pPr>
            <a:lvl6pPr marL="2552822" indent="-232075" algn="ctr" eaLnBrk="0" fontAlgn="base" hangingPunct="0">
              <a:spcBef>
                <a:spcPct val="0"/>
              </a:spcBef>
              <a:spcAft>
                <a:spcPct val="0"/>
              </a:spcAft>
              <a:defRPr>
                <a:solidFill>
                  <a:schemeClr val="tx1"/>
                </a:solidFill>
                <a:latin typeface="Arial" panose="020B0604020202020204" pitchFamily="34" charset="0"/>
              </a:defRPr>
            </a:lvl6pPr>
            <a:lvl7pPr marL="3016971" indent="-232075" algn="ctr" eaLnBrk="0" fontAlgn="base" hangingPunct="0">
              <a:spcBef>
                <a:spcPct val="0"/>
              </a:spcBef>
              <a:spcAft>
                <a:spcPct val="0"/>
              </a:spcAft>
              <a:defRPr>
                <a:solidFill>
                  <a:schemeClr val="tx1"/>
                </a:solidFill>
                <a:latin typeface="Arial" panose="020B0604020202020204" pitchFamily="34" charset="0"/>
              </a:defRPr>
            </a:lvl7pPr>
            <a:lvl8pPr marL="3481121" indent="-232075" algn="ctr" eaLnBrk="0" fontAlgn="base" hangingPunct="0">
              <a:spcBef>
                <a:spcPct val="0"/>
              </a:spcBef>
              <a:spcAft>
                <a:spcPct val="0"/>
              </a:spcAft>
              <a:defRPr>
                <a:solidFill>
                  <a:schemeClr val="tx1"/>
                </a:solidFill>
                <a:latin typeface="Arial" panose="020B0604020202020204" pitchFamily="34" charset="0"/>
              </a:defRPr>
            </a:lvl8pPr>
            <a:lvl9pPr marL="3945270" indent="-232075"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47FDD0-13CE-4343-9678-D363B113363B}" type="slidenum">
              <a:rPr lang="en-GB" altLang="en-US"/>
              <a:pPr eaLnBrk="1" hangingPunct="1"/>
              <a:t>14</a:t>
            </a:fld>
            <a:endParaRPr lang="en-GB" altLang="en-US"/>
          </a:p>
        </p:txBody>
      </p:sp>
      <p:sp>
        <p:nvSpPr>
          <p:cNvPr id="31747" name="Rectangle 2">
            <a:extLst>
              <a:ext uri="{FF2B5EF4-FFF2-40B4-BE49-F238E27FC236}">
                <a16:creationId xmlns:a16="http://schemas.microsoft.com/office/drawing/2014/main" id="{A960441A-41EA-4D1A-AEDC-E24A3DDB4B8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14E7B441-23EA-4AF5-B972-BE854E456F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BC8C45BD-B19F-4341-BC29-07F704ABA8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4243" indent="-290093" eaLnBrk="0" hangingPunct="0">
              <a:defRPr>
                <a:solidFill>
                  <a:schemeClr val="tx1"/>
                </a:solidFill>
                <a:latin typeface="Arial" panose="020B0604020202020204" pitchFamily="34" charset="0"/>
              </a:defRPr>
            </a:lvl2pPr>
            <a:lvl3pPr marL="1160374" indent="-232075" eaLnBrk="0" hangingPunct="0">
              <a:defRPr>
                <a:solidFill>
                  <a:schemeClr val="tx1"/>
                </a:solidFill>
                <a:latin typeface="Arial" panose="020B0604020202020204" pitchFamily="34" charset="0"/>
              </a:defRPr>
            </a:lvl3pPr>
            <a:lvl4pPr marL="1624523" indent="-232075" eaLnBrk="0" hangingPunct="0">
              <a:defRPr>
                <a:solidFill>
                  <a:schemeClr val="tx1"/>
                </a:solidFill>
                <a:latin typeface="Arial" panose="020B0604020202020204" pitchFamily="34" charset="0"/>
              </a:defRPr>
            </a:lvl4pPr>
            <a:lvl5pPr marL="2088672" indent="-232075" eaLnBrk="0" hangingPunct="0">
              <a:defRPr>
                <a:solidFill>
                  <a:schemeClr val="tx1"/>
                </a:solidFill>
                <a:latin typeface="Arial" panose="020B0604020202020204" pitchFamily="34" charset="0"/>
              </a:defRPr>
            </a:lvl5pPr>
            <a:lvl6pPr marL="2552822" indent="-232075" algn="ctr" eaLnBrk="0" fontAlgn="base" hangingPunct="0">
              <a:spcBef>
                <a:spcPct val="0"/>
              </a:spcBef>
              <a:spcAft>
                <a:spcPct val="0"/>
              </a:spcAft>
              <a:defRPr>
                <a:solidFill>
                  <a:schemeClr val="tx1"/>
                </a:solidFill>
                <a:latin typeface="Arial" panose="020B0604020202020204" pitchFamily="34" charset="0"/>
              </a:defRPr>
            </a:lvl6pPr>
            <a:lvl7pPr marL="3016971" indent="-232075" algn="ctr" eaLnBrk="0" fontAlgn="base" hangingPunct="0">
              <a:spcBef>
                <a:spcPct val="0"/>
              </a:spcBef>
              <a:spcAft>
                <a:spcPct val="0"/>
              </a:spcAft>
              <a:defRPr>
                <a:solidFill>
                  <a:schemeClr val="tx1"/>
                </a:solidFill>
                <a:latin typeface="Arial" panose="020B0604020202020204" pitchFamily="34" charset="0"/>
              </a:defRPr>
            </a:lvl7pPr>
            <a:lvl8pPr marL="3481121" indent="-232075" algn="ctr" eaLnBrk="0" fontAlgn="base" hangingPunct="0">
              <a:spcBef>
                <a:spcPct val="0"/>
              </a:spcBef>
              <a:spcAft>
                <a:spcPct val="0"/>
              </a:spcAft>
              <a:defRPr>
                <a:solidFill>
                  <a:schemeClr val="tx1"/>
                </a:solidFill>
                <a:latin typeface="Arial" panose="020B0604020202020204" pitchFamily="34" charset="0"/>
              </a:defRPr>
            </a:lvl8pPr>
            <a:lvl9pPr marL="3945270" indent="-232075"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E4548C-F8EB-4BA7-B40D-9BDAD63E56C6}" type="slidenum">
              <a:rPr lang="en-GB" altLang="en-US"/>
              <a:pPr eaLnBrk="1" hangingPunct="1"/>
              <a:t>15</a:t>
            </a:fld>
            <a:endParaRPr lang="en-GB" altLang="en-US"/>
          </a:p>
        </p:txBody>
      </p:sp>
      <p:sp>
        <p:nvSpPr>
          <p:cNvPr id="32771" name="Rectangle 2">
            <a:extLst>
              <a:ext uri="{FF2B5EF4-FFF2-40B4-BE49-F238E27FC236}">
                <a16:creationId xmlns:a16="http://schemas.microsoft.com/office/drawing/2014/main" id="{0A7EDE2C-D375-4635-92A2-A22F9E4EFD5A}"/>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5F030409-FFFE-498E-8A07-F9603A0605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Encourage students to make clear and descriptive predictions about whether an object will cast a shadow and what the shadow will look like (shape and darkness). After all the objects’ shadows have been revealed, ask students to make generalizations, e.g. opaque materials form dark shadows because they do not let any light through, and even transparent materials can make a faint shadow because they block some light.</a:t>
            </a:r>
          </a:p>
          <a:p>
            <a:pPr eaLnBrk="1" hangingPunct="1"/>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Planning and Carrying Out Investigations: </a:t>
            </a:r>
            <a:r>
              <a:rPr lang="en-GB" dirty="0"/>
              <a:t>Make predictions based on prior experiences.</a:t>
            </a:r>
            <a:endParaRPr lang="en-GB"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dirty="0"/>
          </a:p>
        </p:txBody>
      </p:sp>
      <p:sp>
        <p:nvSpPr>
          <p:cNvPr id="4" name="Slide Number Placeholder 3"/>
          <p:cNvSpPr>
            <a:spLocks noGrp="1"/>
          </p:cNvSpPr>
          <p:nvPr>
            <p:ph type="sldNum" sz="quarter" idx="10"/>
          </p:nvPr>
        </p:nvSpPr>
        <p:spPr/>
        <p:txBody>
          <a:bodyPr/>
          <a:lstStyle/>
          <a:p>
            <a:pPr defTabSz="928299" eaLnBrk="0" hangingPunct="0">
              <a:defRPr/>
            </a:pPr>
            <a:fld id="{45B40EEA-2BDC-4A1A-846A-91A8B24EC113}" type="slidenum">
              <a:rPr lang="en-US" altLang="en-US">
                <a:solidFill>
                  <a:srgbClr val="000000"/>
                </a:solidFill>
                <a:latin typeface="Arial" charset="0"/>
              </a:rPr>
              <a:pPr defTabSz="928299" eaLnBrk="0" hangingPunct="0">
                <a:defRPr/>
              </a:pPr>
              <a:t>2</a:t>
            </a:fld>
            <a:endParaRPr lang="en-US" altLang="en-US">
              <a:solidFill>
                <a:srgbClr val="000000"/>
              </a:solidFill>
              <a:latin typeface="Arial" charset="0"/>
            </a:endParaRPr>
          </a:p>
        </p:txBody>
      </p:sp>
    </p:spTree>
    <p:extLst>
      <p:ext uri="{BB962C8B-B14F-4D97-AF65-F5344CB8AC3E}">
        <p14:creationId xmlns:p14="http://schemas.microsoft.com/office/powerpoint/2010/main" val="2032309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988A29E0-7673-4E8B-9B56-329447E524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4243" indent="-290093" eaLnBrk="0" hangingPunct="0">
              <a:defRPr>
                <a:solidFill>
                  <a:schemeClr val="tx1"/>
                </a:solidFill>
                <a:latin typeface="Arial" panose="020B0604020202020204" pitchFamily="34" charset="0"/>
              </a:defRPr>
            </a:lvl2pPr>
            <a:lvl3pPr marL="1160374" indent="-232075" eaLnBrk="0" hangingPunct="0">
              <a:defRPr>
                <a:solidFill>
                  <a:schemeClr val="tx1"/>
                </a:solidFill>
                <a:latin typeface="Arial" panose="020B0604020202020204" pitchFamily="34" charset="0"/>
              </a:defRPr>
            </a:lvl3pPr>
            <a:lvl4pPr marL="1624523" indent="-232075" eaLnBrk="0" hangingPunct="0">
              <a:defRPr>
                <a:solidFill>
                  <a:schemeClr val="tx1"/>
                </a:solidFill>
                <a:latin typeface="Arial" panose="020B0604020202020204" pitchFamily="34" charset="0"/>
              </a:defRPr>
            </a:lvl4pPr>
            <a:lvl5pPr marL="2088672" indent="-232075" eaLnBrk="0" hangingPunct="0">
              <a:defRPr>
                <a:solidFill>
                  <a:schemeClr val="tx1"/>
                </a:solidFill>
                <a:latin typeface="Arial" panose="020B0604020202020204" pitchFamily="34" charset="0"/>
              </a:defRPr>
            </a:lvl5pPr>
            <a:lvl6pPr marL="2552822" indent="-232075" algn="ctr" eaLnBrk="0" fontAlgn="base" hangingPunct="0">
              <a:spcBef>
                <a:spcPct val="0"/>
              </a:spcBef>
              <a:spcAft>
                <a:spcPct val="0"/>
              </a:spcAft>
              <a:defRPr>
                <a:solidFill>
                  <a:schemeClr val="tx1"/>
                </a:solidFill>
                <a:latin typeface="Arial" panose="020B0604020202020204" pitchFamily="34" charset="0"/>
              </a:defRPr>
            </a:lvl6pPr>
            <a:lvl7pPr marL="3016971" indent="-232075" algn="ctr" eaLnBrk="0" fontAlgn="base" hangingPunct="0">
              <a:spcBef>
                <a:spcPct val="0"/>
              </a:spcBef>
              <a:spcAft>
                <a:spcPct val="0"/>
              </a:spcAft>
              <a:defRPr>
                <a:solidFill>
                  <a:schemeClr val="tx1"/>
                </a:solidFill>
                <a:latin typeface="Arial" panose="020B0604020202020204" pitchFamily="34" charset="0"/>
              </a:defRPr>
            </a:lvl7pPr>
            <a:lvl8pPr marL="3481121" indent="-232075" algn="ctr" eaLnBrk="0" fontAlgn="base" hangingPunct="0">
              <a:spcBef>
                <a:spcPct val="0"/>
              </a:spcBef>
              <a:spcAft>
                <a:spcPct val="0"/>
              </a:spcAft>
              <a:defRPr>
                <a:solidFill>
                  <a:schemeClr val="tx1"/>
                </a:solidFill>
                <a:latin typeface="Arial" panose="020B0604020202020204" pitchFamily="34" charset="0"/>
              </a:defRPr>
            </a:lvl8pPr>
            <a:lvl9pPr marL="3945270" indent="-232075"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C3E940-4BE8-46E9-B056-5392BE986F7D}" type="slidenum">
              <a:rPr lang="en-GB" altLang="en-US"/>
              <a:pPr eaLnBrk="1" hangingPunct="1"/>
              <a:t>3</a:t>
            </a:fld>
            <a:endParaRPr lang="en-GB" altLang="en-US"/>
          </a:p>
        </p:txBody>
      </p:sp>
      <p:sp>
        <p:nvSpPr>
          <p:cNvPr id="20483" name="Rectangle 2">
            <a:extLst>
              <a:ext uri="{FF2B5EF4-FFF2-40B4-BE49-F238E27FC236}">
                <a16:creationId xmlns:a16="http://schemas.microsoft.com/office/drawing/2014/main" id="{644A057F-72AD-4D07-9839-38E8F9CFFBC2}"/>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0B0D4007-F9FB-4574-ACE6-C3F2122EA6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AAFA818E-44A3-42F2-8AF1-A3866656A5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4243" indent="-290093" eaLnBrk="0" hangingPunct="0">
              <a:defRPr>
                <a:solidFill>
                  <a:schemeClr val="tx1"/>
                </a:solidFill>
                <a:latin typeface="Arial" panose="020B0604020202020204" pitchFamily="34" charset="0"/>
              </a:defRPr>
            </a:lvl2pPr>
            <a:lvl3pPr marL="1160374" indent="-232075" eaLnBrk="0" hangingPunct="0">
              <a:defRPr>
                <a:solidFill>
                  <a:schemeClr val="tx1"/>
                </a:solidFill>
                <a:latin typeface="Arial" panose="020B0604020202020204" pitchFamily="34" charset="0"/>
              </a:defRPr>
            </a:lvl3pPr>
            <a:lvl4pPr marL="1624523" indent="-232075" eaLnBrk="0" hangingPunct="0">
              <a:defRPr>
                <a:solidFill>
                  <a:schemeClr val="tx1"/>
                </a:solidFill>
                <a:latin typeface="Arial" panose="020B0604020202020204" pitchFamily="34" charset="0"/>
              </a:defRPr>
            </a:lvl4pPr>
            <a:lvl5pPr marL="2088672" indent="-232075" eaLnBrk="0" hangingPunct="0">
              <a:defRPr>
                <a:solidFill>
                  <a:schemeClr val="tx1"/>
                </a:solidFill>
                <a:latin typeface="Arial" panose="020B0604020202020204" pitchFamily="34" charset="0"/>
              </a:defRPr>
            </a:lvl5pPr>
            <a:lvl6pPr marL="2552822" indent="-232075" algn="ctr" eaLnBrk="0" fontAlgn="base" hangingPunct="0">
              <a:spcBef>
                <a:spcPct val="0"/>
              </a:spcBef>
              <a:spcAft>
                <a:spcPct val="0"/>
              </a:spcAft>
              <a:defRPr>
                <a:solidFill>
                  <a:schemeClr val="tx1"/>
                </a:solidFill>
                <a:latin typeface="Arial" panose="020B0604020202020204" pitchFamily="34" charset="0"/>
              </a:defRPr>
            </a:lvl6pPr>
            <a:lvl7pPr marL="3016971" indent="-232075" algn="ctr" eaLnBrk="0" fontAlgn="base" hangingPunct="0">
              <a:spcBef>
                <a:spcPct val="0"/>
              </a:spcBef>
              <a:spcAft>
                <a:spcPct val="0"/>
              </a:spcAft>
              <a:defRPr>
                <a:solidFill>
                  <a:schemeClr val="tx1"/>
                </a:solidFill>
                <a:latin typeface="Arial" panose="020B0604020202020204" pitchFamily="34" charset="0"/>
              </a:defRPr>
            </a:lvl7pPr>
            <a:lvl8pPr marL="3481121" indent="-232075" algn="ctr" eaLnBrk="0" fontAlgn="base" hangingPunct="0">
              <a:spcBef>
                <a:spcPct val="0"/>
              </a:spcBef>
              <a:spcAft>
                <a:spcPct val="0"/>
              </a:spcAft>
              <a:defRPr>
                <a:solidFill>
                  <a:schemeClr val="tx1"/>
                </a:solidFill>
                <a:latin typeface="Arial" panose="020B0604020202020204" pitchFamily="34" charset="0"/>
              </a:defRPr>
            </a:lvl8pPr>
            <a:lvl9pPr marL="3945270" indent="-232075"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608986-CE8B-4841-ADE2-53D1ECDF6581}" type="slidenum">
              <a:rPr lang="en-GB" altLang="en-US"/>
              <a:pPr eaLnBrk="1" hangingPunct="1"/>
              <a:t>4</a:t>
            </a:fld>
            <a:endParaRPr lang="en-GB" altLang="en-US"/>
          </a:p>
        </p:txBody>
      </p:sp>
      <p:sp>
        <p:nvSpPr>
          <p:cNvPr id="21507" name="Rectangle 2">
            <a:extLst>
              <a:ext uri="{FF2B5EF4-FFF2-40B4-BE49-F238E27FC236}">
                <a16:creationId xmlns:a16="http://schemas.microsoft.com/office/drawing/2014/main" id="{32F4D731-1C8D-4011-99B0-4669944B662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23EC488-5F48-43EA-9A18-1F3017CF76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A31C3500-ABFD-473B-A100-3BB4D6E0EF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4243" indent="-290093" eaLnBrk="0" hangingPunct="0">
              <a:defRPr>
                <a:solidFill>
                  <a:schemeClr val="tx1"/>
                </a:solidFill>
                <a:latin typeface="Arial" panose="020B0604020202020204" pitchFamily="34" charset="0"/>
              </a:defRPr>
            </a:lvl2pPr>
            <a:lvl3pPr marL="1160374" indent="-232075" eaLnBrk="0" hangingPunct="0">
              <a:defRPr>
                <a:solidFill>
                  <a:schemeClr val="tx1"/>
                </a:solidFill>
                <a:latin typeface="Arial" panose="020B0604020202020204" pitchFamily="34" charset="0"/>
              </a:defRPr>
            </a:lvl3pPr>
            <a:lvl4pPr marL="1624523" indent="-232075" eaLnBrk="0" hangingPunct="0">
              <a:defRPr>
                <a:solidFill>
                  <a:schemeClr val="tx1"/>
                </a:solidFill>
                <a:latin typeface="Arial" panose="020B0604020202020204" pitchFamily="34" charset="0"/>
              </a:defRPr>
            </a:lvl4pPr>
            <a:lvl5pPr marL="2088672" indent="-232075" eaLnBrk="0" hangingPunct="0">
              <a:defRPr>
                <a:solidFill>
                  <a:schemeClr val="tx1"/>
                </a:solidFill>
                <a:latin typeface="Arial" panose="020B0604020202020204" pitchFamily="34" charset="0"/>
              </a:defRPr>
            </a:lvl5pPr>
            <a:lvl6pPr marL="2552822" indent="-232075" algn="ctr" eaLnBrk="0" fontAlgn="base" hangingPunct="0">
              <a:spcBef>
                <a:spcPct val="0"/>
              </a:spcBef>
              <a:spcAft>
                <a:spcPct val="0"/>
              </a:spcAft>
              <a:defRPr>
                <a:solidFill>
                  <a:schemeClr val="tx1"/>
                </a:solidFill>
                <a:latin typeface="Arial" panose="020B0604020202020204" pitchFamily="34" charset="0"/>
              </a:defRPr>
            </a:lvl6pPr>
            <a:lvl7pPr marL="3016971" indent="-232075" algn="ctr" eaLnBrk="0" fontAlgn="base" hangingPunct="0">
              <a:spcBef>
                <a:spcPct val="0"/>
              </a:spcBef>
              <a:spcAft>
                <a:spcPct val="0"/>
              </a:spcAft>
              <a:defRPr>
                <a:solidFill>
                  <a:schemeClr val="tx1"/>
                </a:solidFill>
                <a:latin typeface="Arial" panose="020B0604020202020204" pitchFamily="34" charset="0"/>
              </a:defRPr>
            </a:lvl7pPr>
            <a:lvl8pPr marL="3481121" indent="-232075" algn="ctr" eaLnBrk="0" fontAlgn="base" hangingPunct="0">
              <a:spcBef>
                <a:spcPct val="0"/>
              </a:spcBef>
              <a:spcAft>
                <a:spcPct val="0"/>
              </a:spcAft>
              <a:defRPr>
                <a:solidFill>
                  <a:schemeClr val="tx1"/>
                </a:solidFill>
                <a:latin typeface="Arial" panose="020B0604020202020204" pitchFamily="34" charset="0"/>
              </a:defRPr>
            </a:lvl8pPr>
            <a:lvl9pPr marL="3945270" indent="-232075"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469A51-FB36-4A35-91A5-6D5552CD3687}" type="slidenum">
              <a:rPr lang="en-GB" altLang="en-US"/>
              <a:pPr eaLnBrk="1" hangingPunct="1"/>
              <a:t>5</a:t>
            </a:fld>
            <a:endParaRPr lang="en-GB" altLang="en-US"/>
          </a:p>
        </p:txBody>
      </p:sp>
      <p:sp>
        <p:nvSpPr>
          <p:cNvPr id="22531" name="Rectangle 2">
            <a:extLst>
              <a:ext uri="{FF2B5EF4-FFF2-40B4-BE49-F238E27FC236}">
                <a16:creationId xmlns:a16="http://schemas.microsoft.com/office/drawing/2014/main" id="{1B59DA53-173D-442D-90B1-D9F9BE29A6C6}"/>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4CF357F7-0BDF-487C-BC22-DB02438F87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E5F845C8-1938-45FB-82DA-A354E3D781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4243" indent="-290093" eaLnBrk="0" hangingPunct="0">
              <a:defRPr>
                <a:solidFill>
                  <a:schemeClr val="tx1"/>
                </a:solidFill>
                <a:latin typeface="Arial" panose="020B0604020202020204" pitchFamily="34" charset="0"/>
              </a:defRPr>
            </a:lvl2pPr>
            <a:lvl3pPr marL="1160374" indent="-232075" eaLnBrk="0" hangingPunct="0">
              <a:defRPr>
                <a:solidFill>
                  <a:schemeClr val="tx1"/>
                </a:solidFill>
                <a:latin typeface="Arial" panose="020B0604020202020204" pitchFamily="34" charset="0"/>
              </a:defRPr>
            </a:lvl3pPr>
            <a:lvl4pPr marL="1624523" indent="-232075" eaLnBrk="0" hangingPunct="0">
              <a:defRPr>
                <a:solidFill>
                  <a:schemeClr val="tx1"/>
                </a:solidFill>
                <a:latin typeface="Arial" panose="020B0604020202020204" pitchFamily="34" charset="0"/>
              </a:defRPr>
            </a:lvl4pPr>
            <a:lvl5pPr marL="2088672" indent="-232075" eaLnBrk="0" hangingPunct="0">
              <a:defRPr>
                <a:solidFill>
                  <a:schemeClr val="tx1"/>
                </a:solidFill>
                <a:latin typeface="Arial" panose="020B0604020202020204" pitchFamily="34" charset="0"/>
              </a:defRPr>
            </a:lvl5pPr>
            <a:lvl6pPr marL="2552822" indent="-232075" algn="ctr" eaLnBrk="0" fontAlgn="base" hangingPunct="0">
              <a:spcBef>
                <a:spcPct val="0"/>
              </a:spcBef>
              <a:spcAft>
                <a:spcPct val="0"/>
              </a:spcAft>
              <a:defRPr>
                <a:solidFill>
                  <a:schemeClr val="tx1"/>
                </a:solidFill>
                <a:latin typeface="Arial" panose="020B0604020202020204" pitchFamily="34" charset="0"/>
              </a:defRPr>
            </a:lvl6pPr>
            <a:lvl7pPr marL="3016971" indent="-232075" algn="ctr" eaLnBrk="0" fontAlgn="base" hangingPunct="0">
              <a:spcBef>
                <a:spcPct val="0"/>
              </a:spcBef>
              <a:spcAft>
                <a:spcPct val="0"/>
              </a:spcAft>
              <a:defRPr>
                <a:solidFill>
                  <a:schemeClr val="tx1"/>
                </a:solidFill>
                <a:latin typeface="Arial" panose="020B0604020202020204" pitchFamily="34" charset="0"/>
              </a:defRPr>
            </a:lvl7pPr>
            <a:lvl8pPr marL="3481121" indent="-232075" algn="ctr" eaLnBrk="0" fontAlgn="base" hangingPunct="0">
              <a:spcBef>
                <a:spcPct val="0"/>
              </a:spcBef>
              <a:spcAft>
                <a:spcPct val="0"/>
              </a:spcAft>
              <a:defRPr>
                <a:solidFill>
                  <a:schemeClr val="tx1"/>
                </a:solidFill>
                <a:latin typeface="Arial" panose="020B0604020202020204" pitchFamily="34" charset="0"/>
              </a:defRPr>
            </a:lvl8pPr>
            <a:lvl9pPr marL="3945270" indent="-232075"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471FBF-CF83-4EDF-B4B2-040DD0255F1A}" type="slidenum">
              <a:rPr lang="en-GB" altLang="en-US"/>
              <a:pPr eaLnBrk="1" hangingPunct="1"/>
              <a:t>6</a:t>
            </a:fld>
            <a:endParaRPr lang="en-GB" altLang="en-US"/>
          </a:p>
        </p:txBody>
      </p:sp>
      <p:sp>
        <p:nvSpPr>
          <p:cNvPr id="23555" name="Rectangle 2">
            <a:extLst>
              <a:ext uri="{FF2B5EF4-FFF2-40B4-BE49-F238E27FC236}">
                <a16:creationId xmlns:a16="http://schemas.microsoft.com/office/drawing/2014/main" id="{7ECE8F35-729B-4616-9DE9-F5C1A16FBE73}"/>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6D5B64CA-B244-445F-9419-FD71A6EAEC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Ask: </a:t>
            </a:r>
            <a:r>
              <a:rPr lang="en-GB" altLang="en-US" i="1" dirty="0">
                <a:latin typeface="Arial" panose="020B0604020202020204" pitchFamily="34" charset="0"/>
              </a:rPr>
              <a:t>“Why do these changes happen?” </a:t>
            </a:r>
            <a:r>
              <a:rPr lang="en-GB" altLang="en-US" dirty="0">
                <a:latin typeface="Arial" panose="020B0604020202020204" pitchFamily="34" charset="0"/>
              </a:rPr>
              <a:t>(because the cloud blocks out some of the light and heat of the Sun).</a:t>
            </a:r>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4D43A04C-7D4C-492E-B13C-10E1E93078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4243" indent="-290093" eaLnBrk="0" hangingPunct="0">
              <a:defRPr>
                <a:solidFill>
                  <a:schemeClr val="tx1"/>
                </a:solidFill>
                <a:latin typeface="Arial" panose="020B0604020202020204" pitchFamily="34" charset="0"/>
              </a:defRPr>
            </a:lvl2pPr>
            <a:lvl3pPr marL="1160374" indent="-232075" eaLnBrk="0" hangingPunct="0">
              <a:defRPr>
                <a:solidFill>
                  <a:schemeClr val="tx1"/>
                </a:solidFill>
                <a:latin typeface="Arial" panose="020B0604020202020204" pitchFamily="34" charset="0"/>
              </a:defRPr>
            </a:lvl3pPr>
            <a:lvl4pPr marL="1624523" indent="-232075" eaLnBrk="0" hangingPunct="0">
              <a:defRPr>
                <a:solidFill>
                  <a:schemeClr val="tx1"/>
                </a:solidFill>
                <a:latin typeface="Arial" panose="020B0604020202020204" pitchFamily="34" charset="0"/>
              </a:defRPr>
            </a:lvl4pPr>
            <a:lvl5pPr marL="2088672" indent="-232075" eaLnBrk="0" hangingPunct="0">
              <a:defRPr>
                <a:solidFill>
                  <a:schemeClr val="tx1"/>
                </a:solidFill>
                <a:latin typeface="Arial" panose="020B0604020202020204" pitchFamily="34" charset="0"/>
              </a:defRPr>
            </a:lvl5pPr>
            <a:lvl6pPr marL="2552822" indent="-232075" algn="ctr" eaLnBrk="0" fontAlgn="base" hangingPunct="0">
              <a:spcBef>
                <a:spcPct val="0"/>
              </a:spcBef>
              <a:spcAft>
                <a:spcPct val="0"/>
              </a:spcAft>
              <a:defRPr>
                <a:solidFill>
                  <a:schemeClr val="tx1"/>
                </a:solidFill>
                <a:latin typeface="Arial" panose="020B0604020202020204" pitchFamily="34" charset="0"/>
              </a:defRPr>
            </a:lvl6pPr>
            <a:lvl7pPr marL="3016971" indent="-232075" algn="ctr" eaLnBrk="0" fontAlgn="base" hangingPunct="0">
              <a:spcBef>
                <a:spcPct val="0"/>
              </a:spcBef>
              <a:spcAft>
                <a:spcPct val="0"/>
              </a:spcAft>
              <a:defRPr>
                <a:solidFill>
                  <a:schemeClr val="tx1"/>
                </a:solidFill>
                <a:latin typeface="Arial" panose="020B0604020202020204" pitchFamily="34" charset="0"/>
              </a:defRPr>
            </a:lvl7pPr>
            <a:lvl8pPr marL="3481121" indent="-232075" algn="ctr" eaLnBrk="0" fontAlgn="base" hangingPunct="0">
              <a:spcBef>
                <a:spcPct val="0"/>
              </a:spcBef>
              <a:spcAft>
                <a:spcPct val="0"/>
              </a:spcAft>
              <a:defRPr>
                <a:solidFill>
                  <a:schemeClr val="tx1"/>
                </a:solidFill>
                <a:latin typeface="Arial" panose="020B0604020202020204" pitchFamily="34" charset="0"/>
              </a:defRPr>
            </a:lvl8pPr>
            <a:lvl9pPr marL="3945270" indent="-232075"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2E3284-FD6D-4C62-A041-68B60B936903}" type="slidenum">
              <a:rPr lang="en-GB" altLang="en-US"/>
              <a:pPr eaLnBrk="1" hangingPunct="1"/>
              <a:t>7</a:t>
            </a:fld>
            <a:endParaRPr lang="en-GB" altLang="en-US"/>
          </a:p>
        </p:txBody>
      </p:sp>
      <p:sp>
        <p:nvSpPr>
          <p:cNvPr id="24579" name="Rectangle 2">
            <a:extLst>
              <a:ext uri="{FF2B5EF4-FFF2-40B4-BE49-F238E27FC236}">
                <a16:creationId xmlns:a16="http://schemas.microsoft.com/office/drawing/2014/main" id="{8A49DB2C-EDA7-4A6D-B918-89CDBAA89613}"/>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3009218B-0204-4768-8241-A259679A33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anose="020B0604020202020204" pitchFamily="34" charset="0"/>
              </a:rPr>
              <a:t>Teacher notes</a:t>
            </a:r>
          </a:p>
          <a:p>
            <a:pPr eaLnBrk="1" hangingPunct="1"/>
            <a:r>
              <a:rPr lang="en-US" altLang="en-US" dirty="0">
                <a:latin typeface="Arial" panose="020B0604020202020204" pitchFamily="34" charset="0"/>
              </a:rPr>
              <a:t>Make sure students understand that looking directly at the Sun can permanently damage their eyesight.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9B65769F-9018-42E6-AEE1-D4A6031752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4243" indent="-290093" eaLnBrk="0" hangingPunct="0">
              <a:defRPr>
                <a:solidFill>
                  <a:schemeClr val="tx1"/>
                </a:solidFill>
                <a:latin typeface="Arial" panose="020B0604020202020204" pitchFamily="34" charset="0"/>
              </a:defRPr>
            </a:lvl2pPr>
            <a:lvl3pPr marL="1160374" indent="-232075" eaLnBrk="0" hangingPunct="0">
              <a:defRPr>
                <a:solidFill>
                  <a:schemeClr val="tx1"/>
                </a:solidFill>
                <a:latin typeface="Arial" panose="020B0604020202020204" pitchFamily="34" charset="0"/>
              </a:defRPr>
            </a:lvl3pPr>
            <a:lvl4pPr marL="1624523" indent="-232075" eaLnBrk="0" hangingPunct="0">
              <a:defRPr>
                <a:solidFill>
                  <a:schemeClr val="tx1"/>
                </a:solidFill>
                <a:latin typeface="Arial" panose="020B0604020202020204" pitchFamily="34" charset="0"/>
              </a:defRPr>
            </a:lvl4pPr>
            <a:lvl5pPr marL="2088672" indent="-232075" eaLnBrk="0" hangingPunct="0">
              <a:defRPr>
                <a:solidFill>
                  <a:schemeClr val="tx1"/>
                </a:solidFill>
                <a:latin typeface="Arial" panose="020B0604020202020204" pitchFamily="34" charset="0"/>
              </a:defRPr>
            </a:lvl5pPr>
            <a:lvl6pPr marL="2552822" indent="-232075" algn="ctr" eaLnBrk="0" fontAlgn="base" hangingPunct="0">
              <a:spcBef>
                <a:spcPct val="0"/>
              </a:spcBef>
              <a:spcAft>
                <a:spcPct val="0"/>
              </a:spcAft>
              <a:defRPr>
                <a:solidFill>
                  <a:schemeClr val="tx1"/>
                </a:solidFill>
                <a:latin typeface="Arial" panose="020B0604020202020204" pitchFamily="34" charset="0"/>
              </a:defRPr>
            </a:lvl6pPr>
            <a:lvl7pPr marL="3016971" indent="-232075" algn="ctr" eaLnBrk="0" fontAlgn="base" hangingPunct="0">
              <a:spcBef>
                <a:spcPct val="0"/>
              </a:spcBef>
              <a:spcAft>
                <a:spcPct val="0"/>
              </a:spcAft>
              <a:defRPr>
                <a:solidFill>
                  <a:schemeClr val="tx1"/>
                </a:solidFill>
                <a:latin typeface="Arial" panose="020B0604020202020204" pitchFamily="34" charset="0"/>
              </a:defRPr>
            </a:lvl7pPr>
            <a:lvl8pPr marL="3481121" indent="-232075" algn="ctr" eaLnBrk="0" fontAlgn="base" hangingPunct="0">
              <a:spcBef>
                <a:spcPct val="0"/>
              </a:spcBef>
              <a:spcAft>
                <a:spcPct val="0"/>
              </a:spcAft>
              <a:defRPr>
                <a:solidFill>
                  <a:schemeClr val="tx1"/>
                </a:solidFill>
                <a:latin typeface="Arial" panose="020B0604020202020204" pitchFamily="34" charset="0"/>
              </a:defRPr>
            </a:lvl8pPr>
            <a:lvl9pPr marL="3945270" indent="-232075"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35FDD7-E0A0-4E0D-9B72-F6C40EDA5A8C}" type="slidenum">
              <a:rPr lang="en-GB" altLang="en-US"/>
              <a:pPr eaLnBrk="1" hangingPunct="1"/>
              <a:t>8</a:t>
            </a:fld>
            <a:endParaRPr lang="en-GB" altLang="en-US"/>
          </a:p>
        </p:txBody>
      </p:sp>
      <p:sp>
        <p:nvSpPr>
          <p:cNvPr id="25603" name="Rectangle 2">
            <a:extLst>
              <a:ext uri="{FF2B5EF4-FFF2-40B4-BE49-F238E27FC236}">
                <a16:creationId xmlns:a16="http://schemas.microsoft.com/office/drawing/2014/main" id="{D85F776A-45BC-4449-A2D4-6ACF04DDF344}"/>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924D7FBC-7503-466D-8D26-0B91A64484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Ask students what they notice about the shape of the shadow. Is the shape of the shadow always similar to the shape of the object forming it?</a:t>
            </a:r>
          </a:p>
          <a:p>
            <a:pPr eaLnBrk="1" hangingPunct="1"/>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err="1"/>
              <a:t>Analyzing</a:t>
            </a:r>
            <a:r>
              <a:rPr lang="en-GB" b="1" dirty="0"/>
              <a:t> and Interpreting Data:</a:t>
            </a:r>
            <a:r>
              <a:rPr lang="en-GB" dirty="0"/>
              <a:t> Use observations (</a:t>
            </a:r>
            <a:r>
              <a:rPr lang="en-GB" dirty="0" err="1"/>
              <a:t>firsthand</a:t>
            </a:r>
            <a:r>
              <a:rPr lang="en-GB" dirty="0"/>
              <a:t> or from media) to describe patterns and/or relationships in the natural and designed world(s) in order to answer scientific questions and solve problems.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6161CCDC-3219-44D8-B7E6-17546C838F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4243" indent="-290093" eaLnBrk="0" hangingPunct="0">
              <a:defRPr>
                <a:solidFill>
                  <a:schemeClr val="tx1"/>
                </a:solidFill>
                <a:latin typeface="Arial" panose="020B0604020202020204" pitchFamily="34" charset="0"/>
              </a:defRPr>
            </a:lvl2pPr>
            <a:lvl3pPr marL="1160374" indent="-232075" eaLnBrk="0" hangingPunct="0">
              <a:defRPr>
                <a:solidFill>
                  <a:schemeClr val="tx1"/>
                </a:solidFill>
                <a:latin typeface="Arial" panose="020B0604020202020204" pitchFamily="34" charset="0"/>
              </a:defRPr>
            </a:lvl3pPr>
            <a:lvl4pPr marL="1624523" indent="-232075" eaLnBrk="0" hangingPunct="0">
              <a:defRPr>
                <a:solidFill>
                  <a:schemeClr val="tx1"/>
                </a:solidFill>
                <a:latin typeface="Arial" panose="020B0604020202020204" pitchFamily="34" charset="0"/>
              </a:defRPr>
            </a:lvl4pPr>
            <a:lvl5pPr marL="2088672" indent="-232075" eaLnBrk="0" hangingPunct="0">
              <a:defRPr>
                <a:solidFill>
                  <a:schemeClr val="tx1"/>
                </a:solidFill>
                <a:latin typeface="Arial" panose="020B0604020202020204" pitchFamily="34" charset="0"/>
              </a:defRPr>
            </a:lvl5pPr>
            <a:lvl6pPr marL="2552822" indent="-232075" algn="ctr" eaLnBrk="0" fontAlgn="base" hangingPunct="0">
              <a:spcBef>
                <a:spcPct val="0"/>
              </a:spcBef>
              <a:spcAft>
                <a:spcPct val="0"/>
              </a:spcAft>
              <a:defRPr>
                <a:solidFill>
                  <a:schemeClr val="tx1"/>
                </a:solidFill>
                <a:latin typeface="Arial" panose="020B0604020202020204" pitchFamily="34" charset="0"/>
              </a:defRPr>
            </a:lvl6pPr>
            <a:lvl7pPr marL="3016971" indent="-232075" algn="ctr" eaLnBrk="0" fontAlgn="base" hangingPunct="0">
              <a:spcBef>
                <a:spcPct val="0"/>
              </a:spcBef>
              <a:spcAft>
                <a:spcPct val="0"/>
              </a:spcAft>
              <a:defRPr>
                <a:solidFill>
                  <a:schemeClr val="tx1"/>
                </a:solidFill>
                <a:latin typeface="Arial" panose="020B0604020202020204" pitchFamily="34" charset="0"/>
              </a:defRPr>
            </a:lvl7pPr>
            <a:lvl8pPr marL="3481121" indent="-232075" algn="ctr" eaLnBrk="0" fontAlgn="base" hangingPunct="0">
              <a:spcBef>
                <a:spcPct val="0"/>
              </a:spcBef>
              <a:spcAft>
                <a:spcPct val="0"/>
              </a:spcAft>
              <a:defRPr>
                <a:solidFill>
                  <a:schemeClr val="tx1"/>
                </a:solidFill>
                <a:latin typeface="Arial" panose="020B0604020202020204" pitchFamily="34" charset="0"/>
              </a:defRPr>
            </a:lvl8pPr>
            <a:lvl9pPr marL="3945270" indent="-232075"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AE36EA-4FD4-48AA-9F40-C9A43E120133}" type="slidenum">
              <a:rPr lang="en-GB" altLang="en-US"/>
              <a:pPr eaLnBrk="1" hangingPunct="1"/>
              <a:t>9</a:t>
            </a:fld>
            <a:endParaRPr lang="en-GB" altLang="en-US"/>
          </a:p>
        </p:txBody>
      </p:sp>
      <p:sp>
        <p:nvSpPr>
          <p:cNvPr id="26627" name="Rectangle 2">
            <a:extLst>
              <a:ext uri="{FF2B5EF4-FFF2-40B4-BE49-F238E27FC236}">
                <a16:creationId xmlns:a16="http://schemas.microsoft.com/office/drawing/2014/main" id="{09B9C087-B5F6-4D75-B6FA-271F9522E853}"/>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79A304A4-0CF3-4D3E-9FC6-F750042E69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Explain that when light shines on an object from directly above, the object will not cast a shadow (because the light source is not blocked). To illustrate this principle, shine a beam of light directly down on an object from above. Then shine the light on the object from the side. Where the object is blocking the light, a shadow will appear behind the object.</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Let children explore shadow formation using flashlights and objects of different shapes and sizes. Introduce children to the idea of light traveling from a source by shining a powerful flashlight beam through a comb with widely spaced teeth and showing that the beam is blocked and does not bend around corners. Ask students to record what they see in drawings and writing.</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
    </p:custDataLst>
    <p:extLst>
      <p:ext uri="{BB962C8B-B14F-4D97-AF65-F5344CB8AC3E}">
        <p14:creationId xmlns:p14="http://schemas.microsoft.com/office/powerpoint/2010/main" val="1251174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49961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25864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36005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8000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1097471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968948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79594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3879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86747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988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
    </p:custDataLst>
    <p:extLst>
      <p:ext uri="{BB962C8B-B14F-4D97-AF65-F5344CB8AC3E}">
        <p14:creationId xmlns:p14="http://schemas.microsoft.com/office/powerpoint/2010/main" val="25127210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17157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248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79040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17098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5569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00925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803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0128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922315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12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170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941935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133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5260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196687462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4"/>
    </p:custDataLst>
    <p:extLst>
      <p:ext uri="{BB962C8B-B14F-4D97-AF65-F5344CB8AC3E}">
        <p14:creationId xmlns:p14="http://schemas.microsoft.com/office/powerpoint/2010/main" val="96283094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slideLayout" Target="../slideLayouts/slideLayout20.xml"/><Relationship Id="rId7" Type="http://schemas.openxmlformats.org/officeDocument/2006/relationships/image" Target="../media/image21.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3.png"/><Relationship Id="rId10"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20.xml"/><Relationship Id="rId7" Type="http://schemas.openxmlformats.org/officeDocument/2006/relationships/image" Target="../media/image17.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notesSlide" Target="../notesSlides/notesSlide8.xml"/><Relationship Id="rId9" Type="http://schemas.openxmlformats.org/officeDocument/2006/relationships/image" Target="../media/image19.wmf"/></Relationships>
</file>

<file path=ppt/slides/_rels/slide9.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slideLayout" Target="../slideLayouts/slideLayout20.xml"/><Relationship Id="rId7" Type="http://schemas.openxmlformats.org/officeDocument/2006/relationships/image" Target="../media/image17.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83B509-C0D5-4FB9-BA3F-DD97A6823EEB}"/>
              </a:ext>
            </a:extLst>
          </p:cNvPr>
          <p:cNvSpPr>
            <a:spLocks noGrp="1"/>
          </p:cNvSpPr>
          <p:nvPr>
            <p:ph type="title"/>
          </p:nvPr>
        </p:nvSpPr>
        <p:spPr/>
        <p:txBody>
          <a:bodyPr/>
          <a:lstStyle/>
          <a:p>
            <a:r>
              <a:rPr lang="en-GB" dirty="0"/>
              <a:t>Shadows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3">
            <a:extLst>
              <a:ext uri="{FF2B5EF4-FFF2-40B4-BE49-F238E27FC236}">
                <a16:creationId xmlns:a16="http://schemas.microsoft.com/office/drawing/2014/main" id="{DD6D7D08-427E-4489-8EEC-D5FC806E9400}"/>
              </a:ext>
            </a:extLst>
          </p:cNvPr>
          <p:cNvSpPr>
            <a:spLocks noGrp="1" noChangeArrowheads="1"/>
          </p:cNvSpPr>
          <p:nvPr>
            <p:ph type="title"/>
          </p:nvPr>
        </p:nvSpPr>
        <p:spPr/>
        <p:txBody>
          <a:bodyPr/>
          <a:lstStyle/>
          <a:p>
            <a:pPr eaLnBrk="1" hangingPunct="1"/>
            <a:r>
              <a:rPr lang="en-GB" altLang="en-US" dirty="0"/>
              <a:t>What materials let light through? (1)</a:t>
            </a:r>
          </a:p>
        </p:txBody>
      </p:sp>
      <p:sp>
        <p:nvSpPr>
          <p:cNvPr id="13316" name="Rectangle 7">
            <a:extLst>
              <a:ext uri="{FF2B5EF4-FFF2-40B4-BE49-F238E27FC236}">
                <a16:creationId xmlns:a16="http://schemas.microsoft.com/office/drawing/2014/main" id="{2E87E934-1456-4B6F-90BC-E9C1CADB2287}"/>
              </a:ext>
            </a:extLst>
          </p:cNvPr>
          <p:cNvSpPr>
            <a:spLocks noChangeArrowheads="1"/>
          </p:cNvSpPr>
          <p:nvPr/>
        </p:nvSpPr>
        <p:spPr bwMode="auto">
          <a:xfrm>
            <a:off x="335139" y="776464"/>
            <a:ext cx="7866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2400" dirty="0">
                <a:solidFill>
                  <a:srgbClr val="000066"/>
                </a:solidFill>
              </a:rPr>
              <a:t>Some materials let light pass through them.</a:t>
            </a:r>
          </a:p>
        </p:txBody>
      </p:sp>
      <p:sp>
        <p:nvSpPr>
          <p:cNvPr id="13317" name="Rectangle 7">
            <a:extLst>
              <a:ext uri="{FF2B5EF4-FFF2-40B4-BE49-F238E27FC236}">
                <a16:creationId xmlns:a16="http://schemas.microsoft.com/office/drawing/2014/main" id="{AB68A723-5A41-4D4E-AE18-CDE21472C291}"/>
              </a:ext>
            </a:extLst>
          </p:cNvPr>
          <p:cNvSpPr>
            <a:spLocks noChangeArrowheads="1"/>
          </p:cNvSpPr>
          <p:nvPr/>
        </p:nvSpPr>
        <p:spPr bwMode="auto">
          <a:xfrm>
            <a:off x="335139" y="1708504"/>
            <a:ext cx="3887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2400" dirty="0">
                <a:solidFill>
                  <a:srgbClr val="000066"/>
                </a:solidFill>
              </a:rPr>
              <a:t>Can you think of any?</a:t>
            </a:r>
          </a:p>
        </p:txBody>
      </p:sp>
      <p:sp>
        <p:nvSpPr>
          <p:cNvPr id="14" name="Rectangle 7">
            <a:extLst>
              <a:ext uri="{FF2B5EF4-FFF2-40B4-BE49-F238E27FC236}">
                <a16:creationId xmlns:a16="http://schemas.microsoft.com/office/drawing/2014/main" id="{0BF27134-57C1-48CB-91E8-23EEE3A003E0}"/>
              </a:ext>
            </a:extLst>
          </p:cNvPr>
          <p:cNvSpPr>
            <a:spLocks noChangeArrowheads="1"/>
          </p:cNvSpPr>
          <p:nvPr/>
        </p:nvSpPr>
        <p:spPr bwMode="auto">
          <a:xfrm>
            <a:off x="335139" y="5241221"/>
            <a:ext cx="7902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2400" dirty="0">
                <a:solidFill>
                  <a:srgbClr val="000066"/>
                </a:solidFill>
              </a:rPr>
              <a:t>Materials that let light pass through them have different shadows to materials that do not.</a:t>
            </a:r>
          </a:p>
        </p:txBody>
      </p:sp>
      <p:sp>
        <p:nvSpPr>
          <p:cNvPr id="15" name="Rectangle 7">
            <a:extLst>
              <a:ext uri="{FF2B5EF4-FFF2-40B4-BE49-F238E27FC236}">
                <a16:creationId xmlns:a16="http://schemas.microsoft.com/office/drawing/2014/main" id="{7F10299A-C03B-4C11-A956-402BF7E9AA9D}"/>
              </a:ext>
            </a:extLst>
          </p:cNvPr>
          <p:cNvSpPr>
            <a:spLocks noChangeArrowheads="1"/>
          </p:cNvSpPr>
          <p:nvPr/>
        </p:nvSpPr>
        <p:spPr bwMode="auto">
          <a:xfrm>
            <a:off x="335139" y="2640544"/>
            <a:ext cx="3651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2400">
                <a:solidFill>
                  <a:srgbClr val="000066"/>
                </a:solidFill>
              </a:rPr>
              <a:t>Some materials only let some light pass through them.</a:t>
            </a:r>
          </a:p>
        </p:txBody>
      </p:sp>
      <p:sp>
        <p:nvSpPr>
          <p:cNvPr id="16" name="Rectangle 7">
            <a:extLst>
              <a:ext uri="{FF2B5EF4-FFF2-40B4-BE49-F238E27FC236}">
                <a16:creationId xmlns:a16="http://schemas.microsoft.com/office/drawing/2014/main" id="{88902876-747E-4B9E-9288-4C990356F0E9}"/>
              </a:ext>
            </a:extLst>
          </p:cNvPr>
          <p:cNvSpPr>
            <a:spLocks noChangeArrowheads="1"/>
          </p:cNvSpPr>
          <p:nvPr/>
        </p:nvSpPr>
        <p:spPr bwMode="auto">
          <a:xfrm>
            <a:off x="335139" y="4310771"/>
            <a:ext cx="37703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2400">
                <a:solidFill>
                  <a:srgbClr val="000066"/>
                </a:solidFill>
              </a:rPr>
              <a:t>Can you think of any?</a:t>
            </a:r>
          </a:p>
        </p:txBody>
      </p:sp>
      <p:pic>
        <p:nvPicPr>
          <p:cNvPr id="13321" name="Picture 3" descr="Z:\US\NGSS\ESS Presentations\Shadows_Window.png">
            <a:extLst>
              <a:ext uri="{FF2B5EF4-FFF2-40B4-BE49-F238E27FC236}">
                <a16:creationId xmlns:a16="http://schemas.microsoft.com/office/drawing/2014/main" id="{55010739-3BCC-457C-9532-D4932361B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488" y="1663700"/>
            <a:ext cx="4538662"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a:hlinkClick r:id="" action="ppaction://hlinkshowjump?jump=nextslide"/>
            <a:extLst>
              <a:ext uri="{FF2B5EF4-FFF2-40B4-BE49-F238E27FC236}">
                <a16:creationId xmlns:a16="http://schemas.microsoft.com/office/drawing/2014/main" id="{4130E4B2-517B-4E23-A988-CB48EBF1417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0C2EF3BE-E452-497C-AA8D-01E2D02EF431}"/>
              </a:ext>
            </a:extLst>
          </p:cNvPr>
          <p:cNvSpPr txBox="1">
            <a:spLocks noChangeArrowheads="1"/>
          </p:cNvSpPr>
          <p:nvPr/>
        </p:nvSpPr>
        <p:spPr bwMode="auto">
          <a:xfrm>
            <a:off x="335139" y="776464"/>
            <a:ext cx="6135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3" indent="-35401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2400" dirty="0">
                <a:solidFill>
                  <a:srgbClr val="000066"/>
                </a:solidFill>
              </a:rPr>
              <a:t>Look closely at the objects below. </a:t>
            </a:r>
            <a:endParaRPr lang="en-GB" altLang="en-US" dirty="0"/>
          </a:p>
        </p:txBody>
      </p:sp>
      <p:pic>
        <p:nvPicPr>
          <p:cNvPr id="14339" name="Picture 7" descr="brick">
            <a:extLst>
              <a:ext uri="{FF2B5EF4-FFF2-40B4-BE49-F238E27FC236}">
                <a16:creationId xmlns:a16="http://schemas.microsoft.com/office/drawing/2014/main" id="{B849723D-C536-4841-8F51-CD9FD8CE2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752850"/>
            <a:ext cx="23749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9">
            <a:extLst>
              <a:ext uri="{FF2B5EF4-FFF2-40B4-BE49-F238E27FC236}">
                <a16:creationId xmlns:a16="http://schemas.microsoft.com/office/drawing/2014/main" id="{DC528CE7-9B38-414F-80F8-08B03D40BA05}"/>
              </a:ext>
            </a:extLst>
          </p:cNvPr>
          <p:cNvSpPr txBox="1">
            <a:spLocks noChangeArrowheads="1"/>
          </p:cNvSpPr>
          <p:nvPr/>
        </p:nvSpPr>
        <p:spPr bwMode="auto">
          <a:xfrm>
            <a:off x="755650" y="4843463"/>
            <a:ext cx="1222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GB" altLang="en-US" sz="2400">
                <a:solidFill>
                  <a:srgbClr val="000066"/>
                </a:solidFill>
                <a:latin typeface="Comic Sans MS" panose="030F0702030302020204" pitchFamily="66" charset="0"/>
              </a:rPr>
              <a:t>brick</a:t>
            </a:r>
          </a:p>
        </p:txBody>
      </p:sp>
      <p:sp>
        <p:nvSpPr>
          <p:cNvPr id="14341" name="Text Box 10">
            <a:extLst>
              <a:ext uri="{FF2B5EF4-FFF2-40B4-BE49-F238E27FC236}">
                <a16:creationId xmlns:a16="http://schemas.microsoft.com/office/drawing/2014/main" id="{3D37D188-794D-4EDE-8432-BCCBB06D45F8}"/>
              </a:ext>
            </a:extLst>
          </p:cNvPr>
          <p:cNvSpPr txBox="1">
            <a:spLocks noChangeArrowheads="1"/>
          </p:cNvSpPr>
          <p:nvPr/>
        </p:nvSpPr>
        <p:spPr bwMode="auto">
          <a:xfrm>
            <a:off x="6875463" y="4843463"/>
            <a:ext cx="1655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400">
                <a:solidFill>
                  <a:srgbClr val="000066"/>
                </a:solidFill>
                <a:latin typeface="Comic Sans MS" panose="030F0702030302020204" pitchFamily="66" charset="0"/>
              </a:rPr>
              <a:t>fish tank</a:t>
            </a:r>
          </a:p>
        </p:txBody>
      </p:sp>
      <p:pic>
        <p:nvPicPr>
          <p:cNvPr id="14342" name="Picture 11" descr="lampshade">
            <a:extLst>
              <a:ext uri="{FF2B5EF4-FFF2-40B4-BE49-F238E27FC236}">
                <a16:creationId xmlns:a16="http://schemas.microsoft.com/office/drawing/2014/main" id="{C7E1B1FE-48F8-44AA-871A-3A74C57890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3425" y="3341688"/>
            <a:ext cx="2089150"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12">
            <a:extLst>
              <a:ext uri="{FF2B5EF4-FFF2-40B4-BE49-F238E27FC236}">
                <a16:creationId xmlns:a16="http://schemas.microsoft.com/office/drawing/2014/main" id="{297CA0D7-56A3-44CE-B69F-F9FBAE16B910}"/>
              </a:ext>
            </a:extLst>
          </p:cNvPr>
          <p:cNvSpPr txBox="1">
            <a:spLocks noChangeArrowheads="1"/>
          </p:cNvSpPr>
          <p:nvPr/>
        </p:nvSpPr>
        <p:spPr bwMode="auto">
          <a:xfrm>
            <a:off x="3130550" y="4843463"/>
            <a:ext cx="244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400">
                <a:solidFill>
                  <a:srgbClr val="000066"/>
                </a:solidFill>
                <a:latin typeface="Comic Sans MS" panose="030F0702030302020204" pitchFamily="66" charset="0"/>
              </a:rPr>
              <a:t>lampshade</a:t>
            </a:r>
          </a:p>
        </p:txBody>
      </p:sp>
      <p:sp>
        <p:nvSpPr>
          <p:cNvPr id="73741" name="Text Box 13">
            <a:extLst>
              <a:ext uri="{FF2B5EF4-FFF2-40B4-BE49-F238E27FC236}">
                <a16:creationId xmlns:a16="http://schemas.microsoft.com/office/drawing/2014/main" id="{C6FC35BA-D441-48F0-8AEF-CBE4B59BA8B0}"/>
              </a:ext>
            </a:extLst>
          </p:cNvPr>
          <p:cNvSpPr txBox="1">
            <a:spLocks noChangeArrowheads="1"/>
          </p:cNvSpPr>
          <p:nvPr/>
        </p:nvSpPr>
        <p:spPr bwMode="auto">
          <a:xfrm>
            <a:off x="335139" y="5549372"/>
            <a:ext cx="847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GB" altLang="en-US" sz="2400">
                <a:solidFill>
                  <a:srgbClr val="000066"/>
                </a:solidFill>
              </a:rPr>
              <a:t>Think about how much light each material would let through.</a:t>
            </a:r>
          </a:p>
        </p:txBody>
      </p:sp>
      <p:sp>
        <p:nvSpPr>
          <p:cNvPr id="14345" name="Rectangle 16">
            <a:extLst>
              <a:ext uri="{FF2B5EF4-FFF2-40B4-BE49-F238E27FC236}">
                <a16:creationId xmlns:a16="http://schemas.microsoft.com/office/drawing/2014/main" id="{2EB26DC2-5ACD-4E8F-AAB1-E8EB510B5260}"/>
              </a:ext>
            </a:extLst>
          </p:cNvPr>
          <p:cNvSpPr>
            <a:spLocks noGrp="1" noChangeArrowheads="1"/>
          </p:cNvSpPr>
          <p:nvPr>
            <p:ph type="title"/>
          </p:nvPr>
        </p:nvSpPr>
        <p:spPr>
          <a:noFill/>
        </p:spPr>
        <p:txBody>
          <a:bodyPr/>
          <a:lstStyle/>
          <a:p>
            <a:pPr eaLnBrk="1" hangingPunct="1"/>
            <a:r>
              <a:rPr lang="en-GB" altLang="en-US" dirty="0"/>
              <a:t>What materials let light through? (2)</a:t>
            </a:r>
          </a:p>
        </p:txBody>
      </p:sp>
      <p:pic>
        <p:nvPicPr>
          <p:cNvPr id="14346" name="Picture 20" descr="fish_tank-sunny">
            <a:extLst>
              <a:ext uri="{FF2B5EF4-FFF2-40B4-BE49-F238E27FC236}">
                <a16:creationId xmlns:a16="http://schemas.microsoft.com/office/drawing/2014/main" id="{8CFA470E-DB89-4E44-B73D-67C2478FD5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9463" y="1196975"/>
            <a:ext cx="3032125"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a:hlinkClick r:id="" action="ppaction://hlinkshowjump?jump=nextslide"/>
            <a:extLst>
              <a:ext uri="{FF2B5EF4-FFF2-40B4-BE49-F238E27FC236}">
                <a16:creationId xmlns:a16="http://schemas.microsoft.com/office/drawing/2014/main" id="{02CA2978-093D-4D8A-B346-5F526285313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6" name="Text Box 4">
            <a:extLst>
              <a:ext uri="{FF2B5EF4-FFF2-40B4-BE49-F238E27FC236}">
                <a16:creationId xmlns:a16="http://schemas.microsoft.com/office/drawing/2014/main" id="{F8307EE1-41C5-489C-95CB-555C9B0A2DB4}"/>
              </a:ext>
            </a:extLst>
          </p:cNvPr>
          <p:cNvSpPr txBox="1">
            <a:spLocks noChangeArrowheads="1"/>
          </p:cNvSpPr>
          <p:nvPr/>
        </p:nvSpPr>
        <p:spPr bwMode="auto">
          <a:xfrm>
            <a:off x="335139" y="1396583"/>
            <a:ext cx="61356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l">
              <a:spcBef>
                <a:spcPct val="50000"/>
              </a:spcBef>
              <a:buClr>
                <a:srgbClr val="286DA6"/>
              </a:buClr>
              <a:buFont typeface="Wingdings" panose="05000000000000000000" pitchFamily="2" charset="2"/>
              <a:buChar char="l"/>
            </a:pPr>
            <a:r>
              <a:rPr lang="en-GB" altLang="en-US" dirty="0"/>
              <a:t>What material is each object made from? </a:t>
            </a:r>
          </a:p>
        </p:txBody>
      </p:sp>
      <p:sp>
        <p:nvSpPr>
          <p:cNvPr id="17" name="Text Box 4">
            <a:extLst>
              <a:ext uri="{FF2B5EF4-FFF2-40B4-BE49-F238E27FC236}">
                <a16:creationId xmlns:a16="http://schemas.microsoft.com/office/drawing/2014/main" id="{C556BAD2-6BF0-4198-B2A9-559159431B7C}"/>
              </a:ext>
            </a:extLst>
          </p:cNvPr>
          <p:cNvSpPr txBox="1">
            <a:spLocks noChangeArrowheads="1"/>
          </p:cNvSpPr>
          <p:nvPr/>
        </p:nvSpPr>
        <p:spPr bwMode="auto">
          <a:xfrm>
            <a:off x="335139" y="2021167"/>
            <a:ext cx="829230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l">
              <a:spcBef>
                <a:spcPct val="50000"/>
              </a:spcBef>
              <a:buClr>
                <a:srgbClr val="286DA6"/>
              </a:buClr>
              <a:buFont typeface="Wingdings" panose="05000000000000000000" pitchFamily="2" charset="2"/>
              <a:buChar char="l"/>
            </a:pPr>
            <a:r>
              <a:rPr lang="en-GB" altLang="en-US" dirty="0"/>
              <a:t>If we shine a flashlight on each object, which ones will let the light travel through them and which ones will not?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1"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26" descr="brick_beam">
            <a:extLst>
              <a:ext uri="{FF2B5EF4-FFF2-40B4-BE49-F238E27FC236}">
                <a16:creationId xmlns:a16="http://schemas.microsoft.com/office/drawing/2014/main" id="{1DFBC126-FD0A-47C9-B62E-159EFF645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196975"/>
            <a:ext cx="6010275"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15">
            <a:extLst>
              <a:ext uri="{FF2B5EF4-FFF2-40B4-BE49-F238E27FC236}">
                <a16:creationId xmlns:a16="http://schemas.microsoft.com/office/drawing/2014/main" id="{44CC01BE-F2A0-48C6-9F44-169833FD829A}"/>
              </a:ext>
            </a:extLst>
          </p:cNvPr>
          <p:cNvSpPr>
            <a:spLocks noChangeArrowheads="1"/>
          </p:cNvSpPr>
          <p:nvPr/>
        </p:nvSpPr>
        <p:spPr bwMode="auto">
          <a:xfrm>
            <a:off x="335139" y="776464"/>
            <a:ext cx="38163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GB" altLang="en-US" sz="2400" dirty="0">
                <a:solidFill>
                  <a:srgbClr val="000066"/>
                </a:solidFill>
              </a:rPr>
              <a:t>Materials that do not let any light pass through them are called </a:t>
            </a:r>
            <a:r>
              <a:rPr lang="en-GB" altLang="en-US" sz="2400" b="1" dirty="0">
                <a:solidFill>
                  <a:srgbClr val="286DA6"/>
                </a:solidFill>
              </a:rPr>
              <a:t>opaque</a:t>
            </a:r>
            <a:r>
              <a:rPr lang="en-GB" altLang="en-US" sz="2400" dirty="0">
                <a:solidFill>
                  <a:srgbClr val="000066"/>
                </a:solidFill>
              </a:rPr>
              <a:t>. </a:t>
            </a:r>
            <a:endParaRPr lang="en-US" altLang="en-US" sz="2400" dirty="0"/>
          </a:p>
        </p:txBody>
      </p:sp>
      <p:sp>
        <p:nvSpPr>
          <p:cNvPr id="17431" name="Rectangle 23">
            <a:extLst>
              <a:ext uri="{FF2B5EF4-FFF2-40B4-BE49-F238E27FC236}">
                <a16:creationId xmlns:a16="http://schemas.microsoft.com/office/drawing/2014/main" id="{66FBE4CE-6E62-4A84-A947-1DBF96373605}"/>
              </a:ext>
            </a:extLst>
          </p:cNvPr>
          <p:cNvSpPr>
            <a:spLocks noChangeArrowheads="1"/>
          </p:cNvSpPr>
          <p:nvPr/>
        </p:nvSpPr>
        <p:spPr bwMode="auto">
          <a:xfrm>
            <a:off x="335139" y="2724327"/>
            <a:ext cx="31686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GB" altLang="en-US" sz="2400">
                <a:solidFill>
                  <a:srgbClr val="000066"/>
                </a:solidFill>
              </a:rPr>
              <a:t>The brick is opaque. You cannot see through it and it blocks out all light</a:t>
            </a:r>
            <a:r>
              <a:rPr lang="en-GB" altLang="en-US" sz="2400"/>
              <a:t>. </a:t>
            </a:r>
            <a:endParaRPr lang="en-US" altLang="en-US" sz="2400"/>
          </a:p>
        </p:txBody>
      </p:sp>
      <p:sp>
        <p:nvSpPr>
          <p:cNvPr id="15364" name="Rectangle 24">
            <a:extLst>
              <a:ext uri="{FF2B5EF4-FFF2-40B4-BE49-F238E27FC236}">
                <a16:creationId xmlns:a16="http://schemas.microsoft.com/office/drawing/2014/main" id="{D76D4620-3BED-403D-904B-3A190CD2721D}"/>
              </a:ext>
            </a:extLst>
          </p:cNvPr>
          <p:cNvSpPr>
            <a:spLocks noGrp="1" noChangeArrowheads="1"/>
          </p:cNvSpPr>
          <p:nvPr>
            <p:ph type="title"/>
          </p:nvPr>
        </p:nvSpPr>
        <p:spPr>
          <a:noFill/>
        </p:spPr>
        <p:txBody>
          <a:bodyPr/>
          <a:lstStyle/>
          <a:p>
            <a:pPr eaLnBrk="1" hangingPunct="1"/>
            <a:r>
              <a:rPr lang="en-GB" altLang="en-US" dirty="0"/>
              <a:t>What does opaque mean? </a:t>
            </a:r>
          </a:p>
        </p:txBody>
      </p:sp>
      <p:pic>
        <p:nvPicPr>
          <p:cNvPr id="7" name="Picture 19">
            <a:hlinkClick r:id="" action="ppaction://hlinkshowjump?jump=nextslide"/>
            <a:extLst>
              <a:ext uri="{FF2B5EF4-FFF2-40B4-BE49-F238E27FC236}">
                <a16:creationId xmlns:a16="http://schemas.microsoft.com/office/drawing/2014/main" id="{B075217A-12DB-4D66-9752-67100BB496F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lamp_shadow">
            <a:extLst>
              <a:ext uri="{FF2B5EF4-FFF2-40B4-BE49-F238E27FC236}">
                <a16:creationId xmlns:a16="http://schemas.microsoft.com/office/drawing/2014/main" id="{E88BCD62-1607-4206-8F43-3943A7198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908050"/>
            <a:ext cx="42037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6">
            <a:extLst>
              <a:ext uri="{FF2B5EF4-FFF2-40B4-BE49-F238E27FC236}">
                <a16:creationId xmlns:a16="http://schemas.microsoft.com/office/drawing/2014/main" id="{9CF65406-C8B4-432F-8928-C839224E81BE}"/>
              </a:ext>
            </a:extLst>
          </p:cNvPr>
          <p:cNvSpPr>
            <a:spLocks noChangeArrowheads="1"/>
          </p:cNvSpPr>
          <p:nvPr/>
        </p:nvSpPr>
        <p:spPr bwMode="auto">
          <a:xfrm>
            <a:off x="335139" y="781403"/>
            <a:ext cx="33845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2400" dirty="0">
                <a:solidFill>
                  <a:srgbClr val="000066"/>
                </a:solidFill>
              </a:rPr>
              <a:t>Materials that let some light pass through them but are not see-through are called </a:t>
            </a:r>
            <a:r>
              <a:rPr lang="en-GB" altLang="en-US" sz="2400" b="1" dirty="0">
                <a:solidFill>
                  <a:srgbClr val="286DA6"/>
                </a:solidFill>
              </a:rPr>
              <a:t>translucent</a:t>
            </a:r>
            <a:r>
              <a:rPr lang="en-GB" altLang="en-US" sz="2400" dirty="0">
                <a:solidFill>
                  <a:srgbClr val="000066"/>
                </a:solidFill>
              </a:rPr>
              <a:t>. </a:t>
            </a:r>
          </a:p>
        </p:txBody>
      </p:sp>
      <p:sp>
        <p:nvSpPr>
          <p:cNvPr id="90120" name="Rectangle 8">
            <a:extLst>
              <a:ext uri="{FF2B5EF4-FFF2-40B4-BE49-F238E27FC236}">
                <a16:creationId xmlns:a16="http://schemas.microsoft.com/office/drawing/2014/main" id="{FFE1D4F4-3A2A-4C03-A1EB-161ECD903524}"/>
              </a:ext>
            </a:extLst>
          </p:cNvPr>
          <p:cNvSpPr>
            <a:spLocks noChangeArrowheads="1"/>
          </p:cNvSpPr>
          <p:nvPr/>
        </p:nvSpPr>
        <p:spPr bwMode="auto">
          <a:xfrm>
            <a:off x="335139" y="2724503"/>
            <a:ext cx="31289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2400">
                <a:solidFill>
                  <a:srgbClr val="000066"/>
                </a:solidFill>
              </a:rPr>
              <a:t>Translucent </a:t>
            </a:r>
            <a:r>
              <a:rPr lang="en-US" altLang="en-US" sz="2400">
                <a:solidFill>
                  <a:srgbClr val="000066"/>
                </a:solidFill>
              </a:rPr>
              <a:t>materials block out some light, but not all of it. </a:t>
            </a:r>
            <a:endParaRPr lang="en-GB" altLang="en-US" sz="2400">
              <a:solidFill>
                <a:srgbClr val="000066"/>
              </a:solidFill>
            </a:endParaRPr>
          </a:p>
        </p:txBody>
      </p:sp>
      <p:sp>
        <p:nvSpPr>
          <p:cNvPr id="16389" name="Rectangle 9">
            <a:extLst>
              <a:ext uri="{FF2B5EF4-FFF2-40B4-BE49-F238E27FC236}">
                <a16:creationId xmlns:a16="http://schemas.microsoft.com/office/drawing/2014/main" id="{F98966BE-3C17-43AA-99CE-F048F390FFDC}"/>
              </a:ext>
            </a:extLst>
          </p:cNvPr>
          <p:cNvSpPr>
            <a:spLocks noGrp="1" noChangeArrowheads="1"/>
          </p:cNvSpPr>
          <p:nvPr>
            <p:ph type="title"/>
          </p:nvPr>
        </p:nvSpPr>
        <p:spPr>
          <a:noFill/>
        </p:spPr>
        <p:txBody>
          <a:bodyPr/>
          <a:lstStyle/>
          <a:p>
            <a:pPr eaLnBrk="1" hangingPunct="1"/>
            <a:r>
              <a:rPr lang="en-GB" altLang="en-US" dirty="0"/>
              <a:t>What does translucent mean?</a:t>
            </a:r>
          </a:p>
        </p:txBody>
      </p:sp>
      <p:sp>
        <p:nvSpPr>
          <p:cNvPr id="90123" name="Text Box 11">
            <a:extLst>
              <a:ext uri="{FF2B5EF4-FFF2-40B4-BE49-F238E27FC236}">
                <a16:creationId xmlns:a16="http://schemas.microsoft.com/office/drawing/2014/main" id="{A6FC083C-BBDC-4ADE-ADBA-E99C2C24FCB0}"/>
              </a:ext>
            </a:extLst>
          </p:cNvPr>
          <p:cNvSpPr txBox="1">
            <a:spLocks noChangeArrowheads="1"/>
          </p:cNvSpPr>
          <p:nvPr/>
        </p:nvSpPr>
        <p:spPr bwMode="auto">
          <a:xfrm>
            <a:off x="335139" y="4302478"/>
            <a:ext cx="36718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2400">
                <a:solidFill>
                  <a:srgbClr val="000066"/>
                </a:solidFill>
              </a:rPr>
              <a:t>This lampshade is made of a translucent material so that the room is lit, but not too brightly.</a:t>
            </a:r>
          </a:p>
        </p:txBody>
      </p:sp>
      <p:pic>
        <p:nvPicPr>
          <p:cNvPr id="8" name="Picture 19">
            <a:hlinkClick r:id="" action="ppaction://hlinkshowjump?jump=nextslide"/>
            <a:extLst>
              <a:ext uri="{FF2B5EF4-FFF2-40B4-BE49-F238E27FC236}">
                <a16:creationId xmlns:a16="http://schemas.microsoft.com/office/drawing/2014/main" id="{4DEBE669-DE1E-4463-9852-291C6A63763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89503"/>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0" grpId="0"/>
      <p:bldP spid="901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a:extLst>
              <a:ext uri="{FF2B5EF4-FFF2-40B4-BE49-F238E27FC236}">
                <a16:creationId xmlns:a16="http://schemas.microsoft.com/office/drawing/2014/main" id="{42607BD1-8D58-4926-879F-54EDE5DE667F}"/>
              </a:ext>
            </a:extLst>
          </p:cNvPr>
          <p:cNvSpPr>
            <a:spLocks noChangeArrowheads="1"/>
          </p:cNvSpPr>
          <p:nvPr/>
        </p:nvSpPr>
        <p:spPr bwMode="auto">
          <a:xfrm>
            <a:off x="335139" y="2738614"/>
            <a:ext cx="38163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2400">
                <a:solidFill>
                  <a:srgbClr val="000066"/>
                </a:solidFill>
              </a:rPr>
              <a:t>The glass in this fish tank is transparent because it is clear, colorless and you can see straight through it.</a:t>
            </a:r>
            <a:r>
              <a:rPr lang="en-US" altLang="en-US" sz="2400">
                <a:solidFill>
                  <a:srgbClr val="000066"/>
                </a:solidFill>
              </a:rPr>
              <a:t> </a:t>
            </a:r>
          </a:p>
        </p:txBody>
      </p:sp>
      <p:sp>
        <p:nvSpPr>
          <p:cNvPr id="17411" name="Rectangle 7">
            <a:extLst>
              <a:ext uri="{FF2B5EF4-FFF2-40B4-BE49-F238E27FC236}">
                <a16:creationId xmlns:a16="http://schemas.microsoft.com/office/drawing/2014/main" id="{0B0FEFC6-8E0F-4EB4-9CE9-BCA3A8A35406}"/>
              </a:ext>
            </a:extLst>
          </p:cNvPr>
          <p:cNvSpPr>
            <a:spLocks noChangeArrowheads="1"/>
          </p:cNvSpPr>
          <p:nvPr/>
        </p:nvSpPr>
        <p:spPr bwMode="auto">
          <a:xfrm>
            <a:off x="335139" y="778051"/>
            <a:ext cx="43227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2400" dirty="0">
                <a:solidFill>
                  <a:srgbClr val="000066"/>
                </a:solidFill>
              </a:rPr>
              <a:t>Materials that are see-through and let almost all light pass through them are called </a:t>
            </a:r>
            <a:r>
              <a:rPr lang="en-GB" altLang="en-US" sz="2400" b="1" dirty="0">
                <a:solidFill>
                  <a:srgbClr val="286DA6"/>
                </a:solidFill>
              </a:rPr>
              <a:t>transparent</a:t>
            </a:r>
            <a:r>
              <a:rPr lang="en-GB" altLang="en-US" sz="2400" dirty="0">
                <a:solidFill>
                  <a:srgbClr val="000066"/>
                </a:solidFill>
              </a:rPr>
              <a:t>.</a:t>
            </a:r>
          </a:p>
        </p:txBody>
      </p:sp>
      <p:sp>
        <p:nvSpPr>
          <p:cNvPr id="89096" name="Rectangle 8">
            <a:extLst>
              <a:ext uri="{FF2B5EF4-FFF2-40B4-BE49-F238E27FC236}">
                <a16:creationId xmlns:a16="http://schemas.microsoft.com/office/drawing/2014/main" id="{7FB6417C-B335-493C-B898-D0E45008BD08}"/>
              </a:ext>
            </a:extLst>
          </p:cNvPr>
          <p:cNvSpPr>
            <a:spLocks noChangeArrowheads="1"/>
          </p:cNvSpPr>
          <p:nvPr/>
        </p:nvSpPr>
        <p:spPr bwMode="auto">
          <a:xfrm>
            <a:off x="335139" y="4699176"/>
            <a:ext cx="36766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2400">
                <a:solidFill>
                  <a:srgbClr val="000066"/>
                </a:solidFill>
              </a:rPr>
              <a:t>Light passes through transparent materials very easily.</a:t>
            </a:r>
            <a:endParaRPr lang="en-GB" altLang="en-US" sz="2400">
              <a:solidFill>
                <a:srgbClr val="000066"/>
              </a:solidFill>
            </a:endParaRPr>
          </a:p>
        </p:txBody>
      </p:sp>
      <p:sp>
        <p:nvSpPr>
          <p:cNvPr id="17413" name="Rectangle 9">
            <a:extLst>
              <a:ext uri="{FF2B5EF4-FFF2-40B4-BE49-F238E27FC236}">
                <a16:creationId xmlns:a16="http://schemas.microsoft.com/office/drawing/2014/main" id="{28336896-6EBA-4156-8E0E-6D7BA37980C0}"/>
              </a:ext>
            </a:extLst>
          </p:cNvPr>
          <p:cNvSpPr>
            <a:spLocks noGrp="1" noChangeArrowheads="1"/>
          </p:cNvSpPr>
          <p:nvPr>
            <p:ph type="title"/>
          </p:nvPr>
        </p:nvSpPr>
        <p:spPr>
          <a:noFill/>
        </p:spPr>
        <p:txBody>
          <a:bodyPr/>
          <a:lstStyle/>
          <a:p>
            <a:pPr eaLnBrk="1" hangingPunct="1"/>
            <a:r>
              <a:rPr lang="en-GB" altLang="en-US" dirty="0"/>
              <a:t>What does transparent mean?</a:t>
            </a:r>
          </a:p>
        </p:txBody>
      </p:sp>
      <p:pic>
        <p:nvPicPr>
          <p:cNvPr id="17414" name="Picture 11" descr="fish_beam">
            <a:extLst>
              <a:ext uri="{FF2B5EF4-FFF2-40B4-BE49-F238E27FC236}">
                <a16:creationId xmlns:a16="http://schemas.microsoft.com/office/drawing/2014/main" id="{5600E269-F7BB-4452-ACE6-CEDCC0FC0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476375"/>
            <a:ext cx="4968875"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hlinkClick r:id="" action="ppaction://hlinkshowjump?jump=nextslide"/>
            <a:extLst>
              <a:ext uri="{FF2B5EF4-FFF2-40B4-BE49-F238E27FC236}">
                <a16:creationId xmlns:a16="http://schemas.microsoft.com/office/drawing/2014/main" id="{90465D8C-FF6D-423F-8443-67003D905D6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p:bldP spid="8909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0">
            <a:extLst>
              <a:ext uri="{FF2B5EF4-FFF2-40B4-BE49-F238E27FC236}">
                <a16:creationId xmlns:a16="http://schemas.microsoft.com/office/drawing/2014/main" id="{A5210E58-B036-4A20-9975-E4A66400402F}"/>
              </a:ext>
            </a:extLst>
          </p:cNvPr>
          <p:cNvSpPr>
            <a:spLocks noGrp="1" noChangeArrowheads="1"/>
          </p:cNvSpPr>
          <p:nvPr>
            <p:ph type="title"/>
          </p:nvPr>
        </p:nvSpPr>
        <p:spPr>
          <a:noFill/>
        </p:spPr>
        <p:txBody>
          <a:bodyPr/>
          <a:lstStyle/>
          <a:p>
            <a:pPr eaLnBrk="1" hangingPunct="1"/>
            <a:r>
              <a:rPr lang="en-GB" altLang="en-US" dirty="0"/>
              <a:t>Understanding shadows</a:t>
            </a:r>
          </a:p>
        </p:txBody>
      </p:sp>
      <p:pic>
        <p:nvPicPr>
          <p:cNvPr id="6" name="Picture 6" descr="flash_icon">
            <a:extLst>
              <a:ext uri="{FF2B5EF4-FFF2-40B4-BE49-F238E27FC236}">
                <a16:creationId xmlns:a16="http://schemas.microsoft.com/office/drawing/2014/main" id="{A1DFC65F-6930-4AD5-9894-4F51CB622FFE}"/>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7" name="Picture 7" descr="notes_icon">
            <a:extLst>
              <a:ext uri="{FF2B5EF4-FFF2-40B4-BE49-F238E27FC236}">
                <a16:creationId xmlns:a16="http://schemas.microsoft.com/office/drawing/2014/main" id="{C028D599-073B-41FC-BD17-AEE730555D3D}"/>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8" name="Picture 7">
            <a:extLst>
              <a:ext uri="{FF2B5EF4-FFF2-40B4-BE49-F238E27FC236}">
                <a16:creationId xmlns:a16="http://schemas.microsoft.com/office/drawing/2014/main" id="{47DA16E6-50E0-4F1F-8E8C-E4BC8341B6D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583216" y="74488"/>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3109"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15C68BCB-E6F2-48F6-9049-0FD2313982CC}"/>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Planning and Carrying Out Investigations</a:t>
            </a:r>
          </a:p>
          <a:p>
            <a:pPr>
              <a:buSzPct val="100000"/>
            </a:pPr>
            <a:r>
              <a:rPr lang="en-GB" sz="1600" dirty="0" err="1"/>
              <a:t>Analyzing</a:t>
            </a:r>
            <a:r>
              <a:rPr lang="en-GB" sz="1600" dirty="0"/>
              <a:t> and Interpreting Data</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a:t>
            </a:r>
          </a:p>
          <a:p>
            <a:r>
              <a:rPr lang="en-GB" sz="1600" dirty="0"/>
              <a:t>2. Cause and Effect</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72" name="Picture 20" descr="James shadow">
            <a:extLst>
              <a:ext uri="{FF2B5EF4-FFF2-40B4-BE49-F238E27FC236}">
                <a16:creationId xmlns:a16="http://schemas.microsoft.com/office/drawing/2014/main" id="{05A64837-7909-46E6-B8AA-B02EA76D0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725" y="4826000"/>
            <a:ext cx="32575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770" name="Picture 18" descr="Alexis shadow">
            <a:extLst>
              <a:ext uri="{FF2B5EF4-FFF2-40B4-BE49-F238E27FC236}">
                <a16:creationId xmlns:a16="http://schemas.microsoft.com/office/drawing/2014/main" id="{8850B868-7A0D-4659-B622-40E90E8502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350" y="4797425"/>
            <a:ext cx="3297238"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 descr="cloud">
            <a:extLst>
              <a:ext uri="{FF2B5EF4-FFF2-40B4-BE49-F238E27FC236}">
                <a16:creationId xmlns:a16="http://schemas.microsoft.com/office/drawing/2014/main" id="{5B2A8398-68B4-4B77-90D9-569AFB8B31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928688"/>
            <a:ext cx="2174875"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755" name="Picture 3" descr="Sun">
            <a:extLst>
              <a:ext uri="{FF2B5EF4-FFF2-40B4-BE49-F238E27FC236}">
                <a16:creationId xmlns:a16="http://schemas.microsoft.com/office/drawing/2014/main" id="{00623DD6-8A46-4DD3-9DD7-952B9764A3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00" y="820738"/>
            <a:ext cx="2005013"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57" name="Text Box 5">
            <a:extLst>
              <a:ext uri="{FF2B5EF4-FFF2-40B4-BE49-F238E27FC236}">
                <a16:creationId xmlns:a16="http://schemas.microsoft.com/office/drawing/2014/main" id="{FFEA9A03-F879-4D7D-A416-7CC2D4FDE379}"/>
              </a:ext>
            </a:extLst>
          </p:cNvPr>
          <p:cNvSpPr txBox="1">
            <a:spLocks noChangeArrowheads="1"/>
          </p:cNvSpPr>
          <p:nvPr/>
        </p:nvSpPr>
        <p:spPr bwMode="auto">
          <a:xfrm>
            <a:off x="2344738" y="1589088"/>
            <a:ext cx="624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400" dirty="0">
                <a:solidFill>
                  <a:srgbClr val="000066"/>
                </a:solidFill>
              </a:rPr>
              <a:t>The </a:t>
            </a:r>
            <a:r>
              <a:rPr lang="en-GB" altLang="en-US" sz="2400" b="1" dirty="0">
                <a:solidFill>
                  <a:srgbClr val="286DA6"/>
                </a:solidFill>
              </a:rPr>
              <a:t>Sun</a:t>
            </a:r>
            <a:r>
              <a:rPr lang="en-GB" altLang="en-US" sz="2400" dirty="0">
                <a:solidFill>
                  <a:srgbClr val="000066"/>
                </a:solidFill>
              </a:rPr>
              <a:t> comes out and shines brightly on them, causing shadows to form.</a:t>
            </a:r>
          </a:p>
        </p:txBody>
      </p:sp>
      <p:sp>
        <p:nvSpPr>
          <p:cNvPr id="8199" name="Text Box 6">
            <a:extLst>
              <a:ext uri="{FF2B5EF4-FFF2-40B4-BE49-F238E27FC236}">
                <a16:creationId xmlns:a16="http://schemas.microsoft.com/office/drawing/2014/main" id="{918358A3-7CB3-4A3E-B496-7C856BEBFBE9}"/>
              </a:ext>
            </a:extLst>
          </p:cNvPr>
          <p:cNvSpPr txBox="1">
            <a:spLocks noChangeArrowheads="1"/>
          </p:cNvSpPr>
          <p:nvPr/>
        </p:nvSpPr>
        <p:spPr bwMode="auto">
          <a:xfrm>
            <a:off x="2344738" y="903288"/>
            <a:ext cx="5745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400" dirty="0">
                <a:solidFill>
                  <a:srgbClr val="000066"/>
                </a:solidFill>
              </a:rPr>
              <a:t>James and Alexis are outside having fun.</a:t>
            </a:r>
            <a:endParaRPr lang="en-GB" altLang="en-US" sz="2400" dirty="0"/>
          </a:p>
        </p:txBody>
      </p:sp>
      <p:sp>
        <p:nvSpPr>
          <p:cNvPr id="8201" name="Rectangle 15">
            <a:extLst>
              <a:ext uri="{FF2B5EF4-FFF2-40B4-BE49-F238E27FC236}">
                <a16:creationId xmlns:a16="http://schemas.microsoft.com/office/drawing/2014/main" id="{060B692F-8A8F-43C5-B5B5-EE51ED48238C}"/>
              </a:ext>
            </a:extLst>
          </p:cNvPr>
          <p:cNvSpPr>
            <a:spLocks noGrp="1" noChangeArrowheads="1"/>
          </p:cNvSpPr>
          <p:nvPr>
            <p:ph type="title"/>
          </p:nvPr>
        </p:nvSpPr>
        <p:spPr/>
        <p:txBody>
          <a:bodyPr/>
          <a:lstStyle/>
          <a:p>
            <a:pPr eaLnBrk="1" hangingPunct="1"/>
            <a:r>
              <a:rPr lang="en-GB" altLang="en-US" dirty="0"/>
              <a:t>Forming a shadow (1)</a:t>
            </a:r>
          </a:p>
        </p:txBody>
      </p:sp>
      <p:pic>
        <p:nvPicPr>
          <p:cNvPr id="8202" name="Picture 17" descr="Alexis no shadow">
            <a:extLst>
              <a:ext uri="{FF2B5EF4-FFF2-40B4-BE49-F238E27FC236}">
                <a16:creationId xmlns:a16="http://schemas.microsoft.com/office/drawing/2014/main" id="{0F3247DB-E1C7-4019-A032-D1EB28C06C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4350" y="2646363"/>
            <a:ext cx="132715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9" descr="James no shadow">
            <a:extLst>
              <a:ext uri="{FF2B5EF4-FFF2-40B4-BE49-F238E27FC236}">
                <a16:creationId xmlns:a16="http://schemas.microsoft.com/office/drawing/2014/main" id="{2E0269C7-7A72-4307-9F95-68A4236161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7550" y="2644775"/>
            <a:ext cx="167481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a:hlinkClick r:id="" action="ppaction://hlinkshowjump?jump=nextslide"/>
            <a:extLst>
              <a:ext uri="{FF2B5EF4-FFF2-40B4-BE49-F238E27FC236}">
                <a16:creationId xmlns:a16="http://schemas.microsoft.com/office/drawing/2014/main" id="{8E0C7D02-5A78-4480-BE84-089A0F854601}"/>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0757"/>
                                        </p:tgtEl>
                                        <p:attrNameLst>
                                          <p:attrName>style.visibility</p:attrName>
                                        </p:attrNameLst>
                                      </p:cBhvr>
                                      <p:to>
                                        <p:strVal val="visible"/>
                                      </p:to>
                                    </p:set>
                                  </p:childTnLst>
                                </p:cTn>
                              </p:par>
                              <p:par>
                                <p:cTn id="7" presetID="10" presetClass="entr" presetSubtype="0" fill="hold" nodeType="withEffect">
                                  <p:stCondLst>
                                    <p:cond delay="500"/>
                                  </p:stCondLst>
                                  <p:childTnLst>
                                    <p:set>
                                      <p:cBhvr>
                                        <p:cTn id="8" dur="1" fill="hold">
                                          <p:stCondLst>
                                            <p:cond delay="0"/>
                                          </p:stCondLst>
                                        </p:cTn>
                                        <p:tgtEl>
                                          <p:spTgt spid="330755"/>
                                        </p:tgtEl>
                                        <p:attrNameLst>
                                          <p:attrName>style.visibility</p:attrName>
                                        </p:attrNameLst>
                                      </p:cBhvr>
                                      <p:to>
                                        <p:strVal val="visible"/>
                                      </p:to>
                                    </p:set>
                                    <p:animEffect transition="in" filter="fade">
                                      <p:cBhvr>
                                        <p:cTn id="9" dur="500"/>
                                        <p:tgtEl>
                                          <p:spTgt spid="330755"/>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330770"/>
                                        </p:tgtEl>
                                        <p:attrNameLst>
                                          <p:attrName>style.visibility</p:attrName>
                                        </p:attrNameLst>
                                      </p:cBhvr>
                                      <p:to>
                                        <p:strVal val="visible"/>
                                      </p:to>
                                    </p:set>
                                    <p:animEffect transition="in" filter="fade">
                                      <p:cBhvr>
                                        <p:cTn id="13" dur="2000"/>
                                        <p:tgtEl>
                                          <p:spTgt spid="330770"/>
                                        </p:tgtEl>
                                      </p:cBhvr>
                                    </p:animEffect>
                                  </p:childTnLst>
                                </p:cTn>
                              </p:par>
                              <p:par>
                                <p:cTn id="14" presetID="10" presetClass="entr" presetSubtype="0" fill="hold" nodeType="withEffect">
                                  <p:stCondLst>
                                    <p:cond delay="0"/>
                                  </p:stCondLst>
                                  <p:childTnLst>
                                    <p:set>
                                      <p:cBhvr>
                                        <p:cTn id="15" dur="1" fill="hold">
                                          <p:stCondLst>
                                            <p:cond delay="0"/>
                                          </p:stCondLst>
                                        </p:cTn>
                                        <p:tgtEl>
                                          <p:spTgt spid="330772"/>
                                        </p:tgtEl>
                                        <p:attrNameLst>
                                          <p:attrName>style.visibility</p:attrName>
                                        </p:attrNameLst>
                                      </p:cBhvr>
                                      <p:to>
                                        <p:strVal val="visible"/>
                                      </p:to>
                                    </p:set>
                                    <p:animEffect transition="in" filter="fade">
                                      <p:cBhvr>
                                        <p:cTn id="16" dur="2000"/>
                                        <p:tgtEl>
                                          <p:spTgt spid="330772"/>
                                        </p:tgtEl>
                                      </p:cBhvr>
                                    </p:animEffect>
                                  </p:childTnLst>
                                </p:cTn>
                              </p:par>
                            </p:childTnLst>
                          </p:cTn>
                        </p:par>
                        <p:par>
                          <p:cTn id="17" fill="hold">
                            <p:stCondLst>
                              <p:cond delay="300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1" descr="Alexis shadow">
            <a:extLst>
              <a:ext uri="{FF2B5EF4-FFF2-40B4-BE49-F238E27FC236}">
                <a16:creationId xmlns:a16="http://schemas.microsoft.com/office/drawing/2014/main" id="{19E0E22E-FCDD-43B9-B5A8-079A4DB35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4797425"/>
            <a:ext cx="3297238"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0" descr="James shadow">
            <a:extLst>
              <a:ext uri="{FF2B5EF4-FFF2-40B4-BE49-F238E27FC236}">
                <a16:creationId xmlns:a16="http://schemas.microsoft.com/office/drawing/2014/main" id="{9B1B9F18-6F86-4C22-8199-88F94A2D4C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7725" y="4826000"/>
            <a:ext cx="32575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11" name="Rectangle 11">
            <a:extLst>
              <a:ext uri="{FF2B5EF4-FFF2-40B4-BE49-F238E27FC236}">
                <a16:creationId xmlns:a16="http://schemas.microsoft.com/office/drawing/2014/main" id="{DEB15A9B-B73A-452D-BBF6-36C056C0713B}"/>
              </a:ext>
            </a:extLst>
          </p:cNvPr>
          <p:cNvSpPr>
            <a:spLocks noChangeArrowheads="1"/>
          </p:cNvSpPr>
          <p:nvPr/>
        </p:nvSpPr>
        <p:spPr bwMode="auto">
          <a:xfrm>
            <a:off x="1193800" y="3746500"/>
            <a:ext cx="7162800" cy="2743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21" name="Text Box 9">
            <a:extLst>
              <a:ext uri="{FF2B5EF4-FFF2-40B4-BE49-F238E27FC236}">
                <a16:creationId xmlns:a16="http://schemas.microsoft.com/office/drawing/2014/main" id="{99730543-52F6-49E6-99FC-49B62369D40F}"/>
              </a:ext>
            </a:extLst>
          </p:cNvPr>
          <p:cNvSpPr txBox="1">
            <a:spLocks noChangeArrowheads="1"/>
          </p:cNvSpPr>
          <p:nvPr/>
        </p:nvSpPr>
        <p:spPr bwMode="auto">
          <a:xfrm>
            <a:off x="2344738" y="903288"/>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400" dirty="0">
                <a:solidFill>
                  <a:srgbClr val="000066"/>
                </a:solidFill>
              </a:rPr>
              <a:t>Along comes a cloud again.</a:t>
            </a:r>
          </a:p>
        </p:txBody>
      </p:sp>
      <p:sp>
        <p:nvSpPr>
          <p:cNvPr id="332812" name="Text Box 12">
            <a:extLst>
              <a:ext uri="{FF2B5EF4-FFF2-40B4-BE49-F238E27FC236}">
                <a16:creationId xmlns:a16="http://schemas.microsoft.com/office/drawing/2014/main" id="{9A404704-AC41-436A-A2D0-F5172DBE68DF}"/>
              </a:ext>
            </a:extLst>
          </p:cNvPr>
          <p:cNvSpPr txBox="1">
            <a:spLocks noChangeArrowheads="1"/>
          </p:cNvSpPr>
          <p:nvPr/>
        </p:nvSpPr>
        <p:spPr bwMode="auto">
          <a:xfrm>
            <a:off x="2344738" y="1500188"/>
            <a:ext cx="545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400">
                <a:solidFill>
                  <a:srgbClr val="000066"/>
                </a:solidFill>
              </a:rPr>
              <a:t>What will happen to the shadows now?</a:t>
            </a:r>
            <a:endParaRPr lang="en-GB" altLang="en-US" sz="2400"/>
          </a:p>
        </p:txBody>
      </p:sp>
      <p:sp>
        <p:nvSpPr>
          <p:cNvPr id="9224" name="Rectangle 19">
            <a:extLst>
              <a:ext uri="{FF2B5EF4-FFF2-40B4-BE49-F238E27FC236}">
                <a16:creationId xmlns:a16="http://schemas.microsoft.com/office/drawing/2014/main" id="{6BA8E48D-1B4A-4AB4-BF36-D021070376CC}"/>
              </a:ext>
            </a:extLst>
          </p:cNvPr>
          <p:cNvSpPr>
            <a:spLocks noGrp="1" noChangeArrowheads="1"/>
          </p:cNvSpPr>
          <p:nvPr>
            <p:ph type="title"/>
          </p:nvPr>
        </p:nvSpPr>
        <p:spPr/>
        <p:txBody>
          <a:bodyPr/>
          <a:lstStyle/>
          <a:p>
            <a:pPr eaLnBrk="1" hangingPunct="1"/>
            <a:r>
              <a:rPr lang="en-GB" altLang="en-US" dirty="0"/>
              <a:t>Forming a shadow (2)</a:t>
            </a:r>
          </a:p>
        </p:txBody>
      </p:sp>
      <p:pic>
        <p:nvPicPr>
          <p:cNvPr id="9225" name="Picture 23" descr="James no shadow">
            <a:extLst>
              <a:ext uri="{FF2B5EF4-FFF2-40B4-BE49-F238E27FC236}">
                <a16:creationId xmlns:a16="http://schemas.microsoft.com/office/drawing/2014/main" id="{804B7E41-939F-4DC7-899D-27B2E465C4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7550" y="2644775"/>
            <a:ext cx="167481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3" descr="Sun">
            <a:extLst>
              <a:ext uri="{FF2B5EF4-FFF2-40B4-BE49-F238E27FC236}">
                <a16:creationId xmlns:a16="http://schemas.microsoft.com/office/drawing/2014/main" id="{D3AA9FAB-77B5-46F9-9594-33A773EF62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413" y="815975"/>
            <a:ext cx="2005012"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08" name="Picture 8" descr="cloud">
            <a:extLst>
              <a:ext uri="{FF2B5EF4-FFF2-40B4-BE49-F238E27FC236}">
                <a16:creationId xmlns:a16="http://schemas.microsoft.com/office/drawing/2014/main" id="{1BADE45C-5378-4EA8-9205-92E02F7EB8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700" y="928688"/>
            <a:ext cx="2174875"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22" descr="Alexis no shadow">
            <a:extLst>
              <a:ext uri="{FF2B5EF4-FFF2-40B4-BE49-F238E27FC236}">
                <a16:creationId xmlns:a16="http://schemas.microsoft.com/office/drawing/2014/main" id="{630CC7B7-3604-4E0B-A8A0-2BBC807A9B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4350" y="2646363"/>
            <a:ext cx="132715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Light and dark - s6.png">
            <a:extLst>
              <a:ext uri="{FF2B5EF4-FFF2-40B4-BE49-F238E27FC236}">
                <a16:creationId xmlns:a16="http://schemas.microsoft.com/office/drawing/2014/main" id="{636A2958-7BE9-47CF-8B20-0C744B4099E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748338" y="2020888"/>
            <a:ext cx="334645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33FABCA5-8309-431C-AA91-027C29D170B7}"/>
              </a:ext>
            </a:extLst>
          </p:cNvPr>
          <p:cNvSpPr>
            <a:spLocks noChangeArrowheads="1"/>
          </p:cNvSpPr>
          <p:nvPr/>
        </p:nvSpPr>
        <p:spPr bwMode="auto">
          <a:xfrm>
            <a:off x="6400800" y="2314575"/>
            <a:ext cx="2286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400">
                <a:solidFill>
                  <a:srgbClr val="000066"/>
                </a:solidFill>
              </a:rPr>
              <a:t>When the Sun is covered, shadows disappear.</a:t>
            </a:r>
          </a:p>
        </p:txBody>
      </p:sp>
      <p:pic>
        <p:nvPicPr>
          <p:cNvPr id="15" name="Picture 19">
            <a:hlinkClick r:id="" action="ppaction://hlinkshowjump?jump=nextslide"/>
            <a:extLst>
              <a:ext uri="{FF2B5EF4-FFF2-40B4-BE49-F238E27FC236}">
                <a16:creationId xmlns:a16="http://schemas.microsoft.com/office/drawing/2014/main" id="{02E63E86-7912-4E02-9F74-502C55A41258}"/>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32808"/>
                                        </p:tgtEl>
                                        <p:attrNameLst>
                                          <p:attrName>style.visibility</p:attrName>
                                        </p:attrNameLst>
                                      </p:cBhvr>
                                      <p:to>
                                        <p:strVal val="visible"/>
                                      </p:to>
                                    </p:set>
                                    <p:anim calcmode="lin" valueType="num">
                                      <p:cBhvr additive="base">
                                        <p:cTn id="7" dur="1000" fill="hold"/>
                                        <p:tgtEl>
                                          <p:spTgt spid="332808"/>
                                        </p:tgtEl>
                                        <p:attrNameLst>
                                          <p:attrName>ppt_x</p:attrName>
                                        </p:attrNameLst>
                                      </p:cBhvr>
                                      <p:tavLst>
                                        <p:tav tm="0">
                                          <p:val>
                                            <p:strVal val="0-#ppt_w/2"/>
                                          </p:val>
                                        </p:tav>
                                        <p:tav tm="100000">
                                          <p:val>
                                            <p:strVal val="#ppt_x"/>
                                          </p:val>
                                        </p:tav>
                                      </p:tavLst>
                                    </p:anim>
                                    <p:anim calcmode="lin" valueType="num">
                                      <p:cBhvr additive="base">
                                        <p:cTn id="8" dur="1000" fill="hold"/>
                                        <p:tgtEl>
                                          <p:spTgt spid="33280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1" presetClass="entr" presetSubtype="0" fill="hold" grpId="0" nodeType="afterEffect">
                                  <p:stCondLst>
                                    <p:cond delay="500"/>
                                  </p:stCondLst>
                                  <p:childTnLst>
                                    <p:set>
                                      <p:cBhvr>
                                        <p:cTn id="11" dur="1" fill="hold">
                                          <p:stCondLst>
                                            <p:cond delay="0"/>
                                          </p:stCondLst>
                                        </p:cTn>
                                        <p:tgtEl>
                                          <p:spTgt spid="33281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2811"/>
                                        </p:tgtEl>
                                        <p:attrNameLst>
                                          <p:attrName>style.visibility</p:attrName>
                                        </p:attrNameLst>
                                      </p:cBhvr>
                                      <p:to>
                                        <p:strVal val="visible"/>
                                      </p:to>
                                    </p:set>
                                    <p:animEffect transition="in" filter="fade">
                                      <p:cBhvr>
                                        <p:cTn id="16" dur="2000"/>
                                        <p:tgtEl>
                                          <p:spTgt spid="332811"/>
                                        </p:tgtEl>
                                      </p:cBhvr>
                                    </p:animEffect>
                                  </p:childTnLst>
                                </p:cTn>
                              </p:par>
                            </p:childTnLst>
                          </p:cTn>
                        </p:par>
                        <p:par>
                          <p:cTn id="17" fill="hold" nodeType="afterGroup">
                            <p:stCondLst>
                              <p:cond delay="2000"/>
                            </p:stCondLst>
                            <p:childTnLst>
                              <p:par>
                                <p:cTn id="18" presetID="1"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par>
                          <p:cTn id="20" fill="hold" nodeType="afterGroup">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11" grpId="0" animBg="1"/>
      <p:bldP spid="332812"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45395A8A-9790-49CB-BBAB-7BB4BEF22998}"/>
              </a:ext>
            </a:extLst>
          </p:cNvPr>
          <p:cNvSpPr txBox="1">
            <a:spLocks noChangeArrowheads="1"/>
          </p:cNvSpPr>
          <p:nvPr/>
        </p:nvSpPr>
        <p:spPr bwMode="auto">
          <a:xfrm>
            <a:off x="3124376" y="779109"/>
            <a:ext cx="58859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GB" altLang="en-US" sz="2400" dirty="0">
                <a:solidFill>
                  <a:srgbClr val="000066"/>
                </a:solidFill>
              </a:rPr>
              <a:t>When the Sun is shining, James and </a:t>
            </a:r>
            <a:br>
              <a:rPr lang="en-GB" altLang="en-US" sz="2400" dirty="0">
                <a:solidFill>
                  <a:srgbClr val="000066"/>
                </a:solidFill>
              </a:rPr>
            </a:br>
            <a:r>
              <a:rPr lang="en-GB" altLang="en-US" sz="2400" dirty="0">
                <a:solidFill>
                  <a:srgbClr val="000066"/>
                </a:solidFill>
              </a:rPr>
              <a:t>Alexis feel </a:t>
            </a:r>
            <a:r>
              <a:rPr lang="en-GB" altLang="en-US" sz="2400" b="1" dirty="0">
                <a:solidFill>
                  <a:srgbClr val="286DA6"/>
                </a:solidFill>
              </a:rPr>
              <a:t>hot</a:t>
            </a:r>
            <a:r>
              <a:rPr lang="en-GB" altLang="en-US" sz="2400" dirty="0">
                <a:solidFill>
                  <a:srgbClr val="000066"/>
                </a:solidFill>
              </a:rPr>
              <a:t>.</a:t>
            </a:r>
          </a:p>
        </p:txBody>
      </p:sp>
      <p:pic>
        <p:nvPicPr>
          <p:cNvPr id="10243" name="Picture 4" descr="Sun">
            <a:extLst>
              <a:ext uri="{FF2B5EF4-FFF2-40B4-BE49-F238E27FC236}">
                <a16:creationId xmlns:a16="http://schemas.microsoft.com/office/drawing/2014/main" id="{F64FFD18-FF0A-48F8-9455-A01D3530A0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820738"/>
            <a:ext cx="2005013"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13">
            <a:extLst>
              <a:ext uri="{FF2B5EF4-FFF2-40B4-BE49-F238E27FC236}">
                <a16:creationId xmlns:a16="http://schemas.microsoft.com/office/drawing/2014/main" id="{82C3C5D2-D857-42A8-9E75-370FD37035B1}"/>
              </a:ext>
            </a:extLst>
          </p:cNvPr>
          <p:cNvSpPr>
            <a:spLocks noGrp="1" noChangeArrowheads="1"/>
          </p:cNvSpPr>
          <p:nvPr>
            <p:ph type="title"/>
          </p:nvPr>
        </p:nvSpPr>
        <p:spPr/>
        <p:txBody>
          <a:bodyPr/>
          <a:lstStyle/>
          <a:p>
            <a:pPr eaLnBrk="1" hangingPunct="1"/>
            <a:r>
              <a:rPr lang="en-GB" altLang="en-US" dirty="0"/>
              <a:t>The Sun and shadows (1)</a:t>
            </a:r>
          </a:p>
        </p:txBody>
      </p:sp>
      <p:pic>
        <p:nvPicPr>
          <p:cNvPr id="10246" name="Picture 14" descr="James shadow">
            <a:extLst>
              <a:ext uri="{FF2B5EF4-FFF2-40B4-BE49-F238E27FC236}">
                <a16:creationId xmlns:a16="http://schemas.microsoft.com/office/drawing/2014/main" id="{8951F33E-434C-4A6E-9DD7-8470905EB2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7725" y="4826000"/>
            <a:ext cx="32575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5" descr="Alexis shadow">
            <a:extLst>
              <a:ext uri="{FF2B5EF4-FFF2-40B4-BE49-F238E27FC236}">
                <a16:creationId xmlns:a16="http://schemas.microsoft.com/office/drawing/2014/main" id="{F73F77AC-CDAE-4448-A6D2-EB7222FA16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7350" y="4797425"/>
            <a:ext cx="3297238"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6" descr="Alexis no shadow">
            <a:extLst>
              <a:ext uri="{FF2B5EF4-FFF2-40B4-BE49-F238E27FC236}">
                <a16:creationId xmlns:a16="http://schemas.microsoft.com/office/drawing/2014/main" id="{319FAD48-AA3B-4FA2-BB4D-8C65487217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4350" y="2646363"/>
            <a:ext cx="132715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7" descr="James no shadow">
            <a:extLst>
              <a:ext uri="{FF2B5EF4-FFF2-40B4-BE49-F238E27FC236}">
                <a16:creationId xmlns:a16="http://schemas.microsoft.com/office/drawing/2014/main" id="{6CB997E1-6AD7-45E9-BAAD-E396EEF3CE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7550" y="2644775"/>
            <a:ext cx="167481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4866" name="Text Box 18">
            <a:extLst>
              <a:ext uri="{FF2B5EF4-FFF2-40B4-BE49-F238E27FC236}">
                <a16:creationId xmlns:a16="http://schemas.microsoft.com/office/drawing/2014/main" id="{C60C922F-9FEA-4012-BD26-78DD70AD846B}"/>
              </a:ext>
            </a:extLst>
          </p:cNvPr>
          <p:cNvSpPr txBox="1">
            <a:spLocks noChangeArrowheads="1"/>
          </p:cNvSpPr>
          <p:nvPr/>
        </p:nvSpPr>
        <p:spPr bwMode="auto">
          <a:xfrm>
            <a:off x="3124376" y="1641814"/>
            <a:ext cx="44422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2400" dirty="0">
                <a:solidFill>
                  <a:srgbClr val="000066"/>
                </a:solidFill>
              </a:rPr>
              <a:t>The </a:t>
            </a:r>
            <a:r>
              <a:rPr lang="en-GB" altLang="en-US" sz="2400" dirty="0" err="1">
                <a:solidFill>
                  <a:srgbClr val="000066"/>
                </a:solidFill>
              </a:rPr>
              <a:t>colors</a:t>
            </a:r>
            <a:r>
              <a:rPr lang="en-GB" altLang="en-US" sz="2400" dirty="0">
                <a:solidFill>
                  <a:srgbClr val="000066"/>
                </a:solidFill>
              </a:rPr>
              <a:t> they see are </a:t>
            </a:r>
            <a:r>
              <a:rPr lang="en-GB" altLang="en-US" sz="2400" b="1" dirty="0">
                <a:solidFill>
                  <a:srgbClr val="286DA6"/>
                </a:solidFill>
              </a:rPr>
              <a:t>bright</a:t>
            </a:r>
            <a:r>
              <a:rPr lang="en-GB" altLang="en-US" sz="2400" dirty="0">
                <a:solidFill>
                  <a:srgbClr val="000066"/>
                </a:solidFill>
              </a:rPr>
              <a:t>.</a:t>
            </a:r>
            <a:endParaRPr lang="en-GB" altLang="en-US" sz="2400" dirty="0"/>
          </a:p>
        </p:txBody>
      </p:sp>
      <p:sp>
        <p:nvSpPr>
          <p:cNvPr id="334867" name="Text Box 19">
            <a:extLst>
              <a:ext uri="{FF2B5EF4-FFF2-40B4-BE49-F238E27FC236}">
                <a16:creationId xmlns:a16="http://schemas.microsoft.com/office/drawing/2014/main" id="{4BAB8F10-1A9E-4D8B-9763-B2B5745FBEC6}"/>
              </a:ext>
            </a:extLst>
          </p:cNvPr>
          <p:cNvSpPr txBox="1">
            <a:spLocks noChangeArrowheads="1"/>
          </p:cNvSpPr>
          <p:nvPr/>
        </p:nvSpPr>
        <p:spPr bwMode="auto">
          <a:xfrm>
            <a:off x="3124376" y="2135188"/>
            <a:ext cx="4684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2400" dirty="0">
                <a:solidFill>
                  <a:srgbClr val="000066"/>
                </a:solidFill>
              </a:rPr>
              <a:t>The shadows they cast are </a:t>
            </a:r>
            <a:r>
              <a:rPr lang="en-GB" altLang="en-US" sz="2400" b="1" dirty="0">
                <a:solidFill>
                  <a:srgbClr val="286DA6"/>
                </a:solidFill>
              </a:rPr>
              <a:t>dark</a:t>
            </a:r>
            <a:r>
              <a:rPr lang="en-GB" altLang="en-US" sz="2400" dirty="0">
                <a:solidFill>
                  <a:srgbClr val="000066"/>
                </a:solidFill>
              </a:rPr>
              <a:t>.</a:t>
            </a:r>
          </a:p>
        </p:txBody>
      </p:sp>
      <p:pic>
        <p:nvPicPr>
          <p:cNvPr id="12" name="Picture 19">
            <a:hlinkClick r:id="" action="ppaction://hlinkshowjump?jump=nextslide"/>
            <a:extLst>
              <a:ext uri="{FF2B5EF4-FFF2-40B4-BE49-F238E27FC236}">
                <a16:creationId xmlns:a16="http://schemas.microsoft.com/office/drawing/2014/main" id="{9B039AF6-E696-46FD-8B1F-2393C3B4BB2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48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486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66" grpId="0"/>
      <p:bldP spid="3348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Sun">
            <a:extLst>
              <a:ext uri="{FF2B5EF4-FFF2-40B4-BE49-F238E27FC236}">
                <a16:creationId xmlns:a16="http://schemas.microsoft.com/office/drawing/2014/main" id="{A0D8D4B2-F2FE-4E7E-8857-A4DF03DAF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820738"/>
            <a:ext cx="2005013"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7" descr="cloud">
            <a:extLst>
              <a:ext uri="{FF2B5EF4-FFF2-40B4-BE49-F238E27FC236}">
                <a16:creationId xmlns:a16="http://schemas.microsoft.com/office/drawing/2014/main" id="{41E2C8D3-C88A-48E3-9D3F-495537E88B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928688"/>
            <a:ext cx="2174875"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8">
            <a:extLst>
              <a:ext uri="{FF2B5EF4-FFF2-40B4-BE49-F238E27FC236}">
                <a16:creationId xmlns:a16="http://schemas.microsoft.com/office/drawing/2014/main" id="{DCD8BAC3-C980-4B23-B7B1-26142F2A1DD1}"/>
              </a:ext>
            </a:extLst>
          </p:cNvPr>
          <p:cNvSpPr txBox="1">
            <a:spLocks noChangeArrowheads="1"/>
          </p:cNvSpPr>
          <p:nvPr/>
        </p:nvSpPr>
        <p:spPr bwMode="auto">
          <a:xfrm>
            <a:off x="2624138" y="779109"/>
            <a:ext cx="627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GB" altLang="en-US" sz="2400" dirty="0">
                <a:solidFill>
                  <a:srgbClr val="000066"/>
                </a:solidFill>
              </a:rPr>
              <a:t>When the Sun is hidden behind a cloud, James and Alexis feel </a:t>
            </a:r>
            <a:r>
              <a:rPr lang="en-GB" altLang="en-US" sz="2400" b="1" dirty="0">
                <a:solidFill>
                  <a:srgbClr val="286DA6"/>
                </a:solidFill>
              </a:rPr>
              <a:t>cooler</a:t>
            </a:r>
            <a:r>
              <a:rPr lang="en-GB" altLang="en-US" sz="2400" dirty="0">
                <a:solidFill>
                  <a:srgbClr val="000066"/>
                </a:solidFill>
              </a:rPr>
              <a:t>.</a:t>
            </a:r>
            <a:endParaRPr lang="en-US" altLang="en-US" sz="2400" dirty="0">
              <a:solidFill>
                <a:srgbClr val="000066"/>
              </a:solidFill>
            </a:endParaRPr>
          </a:p>
        </p:txBody>
      </p:sp>
      <p:sp>
        <p:nvSpPr>
          <p:cNvPr id="11271" name="Rectangle 15">
            <a:extLst>
              <a:ext uri="{FF2B5EF4-FFF2-40B4-BE49-F238E27FC236}">
                <a16:creationId xmlns:a16="http://schemas.microsoft.com/office/drawing/2014/main" id="{9C884879-0FB7-4A9E-932B-6F6AA7E180E9}"/>
              </a:ext>
            </a:extLst>
          </p:cNvPr>
          <p:cNvSpPr>
            <a:spLocks noGrp="1" noChangeArrowheads="1"/>
          </p:cNvSpPr>
          <p:nvPr>
            <p:ph type="title"/>
          </p:nvPr>
        </p:nvSpPr>
        <p:spPr/>
        <p:txBody>
          <a:bodyPr/>
          <a:lstStyle/>
          <a:p>
            <a:pPr eaLnBrk="1" hangingPunct="1"/>
            <a:r>
              <a:rPr lang="en-GB" altLang="en-US" dirty="0"/>
              <a:t>The Sun and shadows (2)</a:t>
            </a:r>
          </a:p>
        </p:txBody>
      </p:sp>
      <p:pic>
        <p:nvPicPr>
          <p:cNvPr id="11272" name="Picture 16" descr="Alexis no shadow">
            <a:extLst>
              <a:ext uri="{FF2B5EF4-FFF2-40B4-BE49-F238E27FC236}">
                <a16:creationId xmlns:a16="http://schemas.microsoft.com/office/drawing/2014/main" id="{3F396FD5-D9AD-4A46-B76C-155339C984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4350" y="2646363"/>
            <a:ext cx="132715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7" descr="Alexis fade">
            <a:extLst>
              <a:ext uri="{FF2B5EF4-FFF2-40B4-BE49-F238E27FC236}">
                <a16:creationId xmlns:a16="http://schemas.microsoft.com/office/drawing/2014/main" id="{8471151F-FEC2-4492-B1C6-F58F441C30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7363" y="2624138"/>
            <a:ext cx="1352550"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8" descr="James no shadow">
            <a:extLst>
              <a:ext uri="{FF2B5EF4-FFF2-40B4-BE49-F238E27FC236}">
                <a16:creationId xmlns:a16="http://schemas.microsoft.com/office/drawing/2014/main" id="{3286C70C-1710-48B8-9D02-80E8E592E5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7550" y="2644775"/>
            <a:ext cx="167481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9" descr="James fade">
            <a:extLst>
              <a:ext uri="{FF2B5EF4-FFF2-40B4-BE49-F238E27FC236}">
                <a16:creationId xmlns:a16="http://schemas.microsoft.com/office/drawing/2014/main" id="{2E6198C8-E7E4-431D-B537-A292DA4788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7263" y="2614613"/>
            <a:ext cx="1462087"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6916" name="Text Box 20">
            <a:extLst>
              <a:ext uri="{FF2B5EF4-FFF2-40B4-BE49-F238E27FC236}">
                <a16:creationId xmlns:a16="http://schemas.microsoft.com/office/drawing/2014/main" id="{3A4CE272-5719-4493-9598-D373D5D23FA8}"/>
              </a:ext>
            </a:extLst>
          </p:cNvPr>
          <p:cNvSpPr txBox="1">
            <a:spLocks noChangeArrowheads="1"/>
          </p:cNvSpPr>
          <p:nvPr/>
        </p:nvSpPr>
        <p:spPr bwMode="auto">
          <a:xfrm>
            <a:off x="2609850" y="1662303"/>
            <a:ext cx="402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a:solidFill>
                  <a:srgbClr val="000066"/>
                </a:solidFill>
              </a:rPr>
              <a:t>The colors are </a:t>
            </a:r>
            <a:r>
              <a:rPr lang="en-GB" altLang="en-US" sz="2400" b="1">
                <a:solidFill>
                  <a:srgbClr val="000066"/>
                </a:solidFill>
              </a:rPr>
              <a:t>not</a:t>
            </a:r>
            <a:r>
              <a:rPr lang="en-GB" altLang="en-US" sz="2400">
                <a:solidFill>
                  <a:srgbClr val="000066"/>
                </a:solidFill>
              </a:rPr>
              <a:t> so bright.</a:t>
            </a:r>
          </a:p>
        </p:txBody>
      </p:sp>
      <p:sp>
        <p:nvSpPr>
          <p:cNvPr id="336917" name="Text Box 21">
            <a:extLst>
              <a:ext uri="{FF2B5EF4-FFF2-40B4-BE49-F238E27FC236}">
                <a16:creationId xmlns:a16="http://schemas.microsoft.com/office/drawing/2014/main" id="{C515F5CE-0733-4786-B259-C80D29D8811D}"/>
              </a:ext>
            </a:extLst>
          </p:cNvPr>
          <p:cNvSpPr txBox="1">
            <a:spLocks noChangeArrowheads="1"/>
          </p:cNvSpPr>
          <p:nvPr/>
        </p:nvSpPr>
        <p:spPr bwMode="auto">
          <a:xfrm>
            <a:off x="2616200" y="2171700"/>
            <a:ext cx="3541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a:solidFill>
                  <a:srgbClr val="000066"/>
                </a:solidFill>
              </a:rPr>
              <a:t>Their shadows are gone.</a:t>
            </a:r>
          </a:p>
        </p:txBody>
      </p:sp>
      <p:pic>
        <p:nvPicPr>
          <p:cNvPr id="14" name="Picture 19">
            <a:hlinkClick r:id="" action="ppaction://hlinkshowjump?jump=nextslide"/>
            <a:extLst>
              <a:ext uri="{FF2B5EF4-FFF2-40B4-BE49-F238E27FC236}">
                <a16:creationId xmlns:a16="http://schemas.microsoft.com/office/drawing/2014/main" id="{8CC8CD0C-C9D0-4C04-8CE9-4DB0D9BE016C}"/>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CCB05673-041D-48E9-B8C4-2772F8866EAA}"/>
              </a:ext>
            </a:extLst>
          </p:cNvPr>
          <p:cNvPicPr>
            <a:picLocks noChangeAspect="1" noChangeArrowheads="1"/>
          </p:cNvPicPr>
          <p:nvPr/>
        </p:nvPicPr>
        <p:blipFill>
          <a:blip r:embed="rId10"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69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69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16" grpId="0"/>
      <p:bldP spid="3369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Sun">
            <a:extLst>
              <a:ext uri="{FF2B5EF4-FFF2-40B4-BE49-F238E27FC236}">
                <a16:creationId xmlns:a16="http://schemas.microsoft.com/office/drawing/2014/main" id="{3C7913AF-75A3-4CF6-8DF9-3D820D4138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820738"/>
            <a:ext cx="2005013"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955" name="AutoShape 11">
            <a:extLst>
              <a:ext uri="{FF2B5EF4-FFF2-40B4-BE49-F238E27FC236}">
                <a16:creationId xmlns:a16="http://schemas.microsoft.com/office/drawing/2014/main" id="{23D6EDAD-975D-403A-B6D4-205CE78AC19E}"/>
              </a:ext>
            </a:extLst>
          </p:cNvPr>
          <p:cNvSpPr>
            <a:spLocks noChangeArrowheads="1"/>
          </p:cNvSpPr>
          <p:nvPr/>
        </p:nvSpPr>
        <p:spPr bwMode="auto">
          <a:xfrm>
            <a:off x="5659438" y="992188"/>
            <a:ext cx="3327400" cy="2489200"/>
          </a:xfrm>
          <a:prstGeom prst="wedgeEllipseCallout">
            <a:avLst>
              <a:gd name="adj1" fmla="val -46995"/>
              <a:gd name="adj2" fmla="val 41009"/>
            </a:avLst>
          </a:prstGeom>
          <a:solidFill>
            <a:schemeClr val="bg1"/>
          </a:solidFill>
          <a:ln w="19050">
            <a:solidFill>
              <a:schemeClr val="tx1"/>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66"/>
              </a:solidFill>
            </a:endParaRPr>
          </a:p>
        </p:txBody>
      </p:sp>
      <p:sp>
        <p:nvSpPr>
          <p:cNvPr id="12293" name="Rectangle 15">
            <a:extLst>
              <a:ext uri="{FF2B5EF4-FFF2-40B4-BE49-F238E27FC236}">
                <a16:creationId xmlns:a16="http://schemas.microsoft.com/office/drawing/2014/main" id="{67A343E7-2227-44D9-8E94-FA5D3410662E}"/>
              </a:ext>
            </a:extLst>
          </p:cNvPr>
          <p:cNvSpPr>
            <a:spLocks noGrp="1" noChangeArrowheads="1"/>
          </p:cNvSpPr>
          <p:nvPr>
            <p:ph type="title"/>
          </p:nvPr>
        </p:nvSpPr>
        <p:spPr/>
        <p:txBody>
          <a:bodyPr/>
          <a:lstStyle/>
          <a:p>
            <a:pPr eaLnBrk="1" hangingPunct="1"/>
            <a:r>
              <a:rPr lang="en-GB" altLang="en-US" dirty="0"/>
              <a:t>The danger of looking at the Sun</a:t>
            </a:r>
          </a:p>
        </p:txBody>
      </p:sp>
      <p:pic>
        <p:nvPicPr>
          <p:cNvPr id="12294" name="Picture 16" descr="James shadow">
            <a:extLst>
              <a:ext uri="{FF2B5EF4-FFF2-40B4-BE49-F238E27FC236}">
                <a16:creationId xmlns:a16="http://schemas.microsoft.com/office/drawing/2014/main" id="{A8BFF1B5-A24C-4380-8347-AB4B036633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7725" y="4826000"/>
            <a:ext cx="32575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7" descr="Alexis shadow">
            <a:extLst>
              <a:ext uri="{FF2B5EF4-FFF2-40B4-BE49-F238E27FC236}">
                <a16:creationId xmlns:a16="http://schemas.microsoft.com/office/drawing/2014/main" id="{480C061D-29C2-4521-87E2-D937900E0E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7350" y="4797425"/>
            <a:ext cx="3297238"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8" descr="Alexis no shadow">
            <a:extLst>
              <a:ext uri="{FF2B5EF4-FFF2-40B4-BE49-F238E27FC236}">
                <a16:creationId xmlns:a16="http://schemas.microsoft.com/office/drawing/2014/main" id="{8E29BC92-A2D4-4086-932C-C6D74F9E59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4350" y="2646363"/>
            <a:ext cx="132715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9" descr="James no shadow">
            <a:extLst>
              <a:ext uri="{FF2B5EF4-FFF2-40B4-BE49-F238E27FC236}">
                <a16:creationId xmlns:a16="http://schemas.microsoft.com/office/drawing/2014/main" id="{7C6BBFC0-2479-44CB-BAF2-27E57BD959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7550" y="2644775"/>
            <a:ext cx="167481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1" descr="Light and dark - s9.png">
            <a:extLst>
              <a:ext uri="{FF2B5EF4-FFF2-40B4-BE49-F238E27FC236}">
                <a16:creationId xmlns:a16="http://schemas.microsoft.com/office/drawing/2014/main" id="{4A604707-4B0B-41E3-96C2-EAE74F72C7C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19288" y="882650"/>
            <a:ext cx="3595687"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Rectangle 10">
            <a:extLst>
              <a:ext uri="{FF2B5EF4-FFF2-40B4-BE49-F238E27FC236}">
                <a16:creationId xmlns:a16="http://schemas.microsoft.com/office/drawing/2014/main" id="{41621064-1C58-43DC-B19F-81D9CE98CA4E}"/>
              </a:ext>
            </a:extLst>
          </p:cNvPr>
          <p:cNvSpPr>
            <a:spLocks noChangeArrowheads="1"/>
          </p:cNvSpPr>
          <p:nvPr/>
        </p:nvSpPr>
        <p:spPr bwMode="auto">
          <a:xfrm>
            <a:off x="2349500" y="1085850"/>
            <a:ext cx="26622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solidFill>
                  <a:srgbClr val="000066"/>
                </a:solidFill>
              </a:rPr>
              <a:t>You can tell if a cloud covers the Sun without even looking at it!</a:t>
            </a:r>
          </a:p>
        </p:txBody>
      </p:sp>
      <p:sp>
        <p:nvSpPr>
          <p:cNvPr id="13" name="Rectangle 12">
            <a:extLst>
              <a:ext uri="{FF2B5EF4-FFF2-40B4-BE49-F238E27FC236}">
                <a16:creationId xmlns:a16="http://schemas.microsoft.com/office/drawing/2014/main" id="{CB0F79DB-2EBB-4D86-99FE-10CAC6CD3A34}"/>
              </a:ext>
            </a:extLst>
          </p:cNvPr>
          <p:cNvSpPr>
            <a:spLocks noChangeArrowheads="1"/>
          </p:cNvSpPr>
          <p:nvPr/>
        </p:nvSpPr>
        <p:spPr bwMode="auto">
          <a:xfrm>
            <a:off x="6019800" y="1292225"/>
            <a:ext cx="25415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solidFill>
                  <a:srgbClr val="000066"/>
                </a:solidFill>
              </a:rPr>
              <a:t>And that’s good, because you should NEVER look right at the Sun!</a:t>
            </a:r>
          </a:p>
        </p:txBody>
      </p:sp>
      <p:pic>
        <p:nvPicPr>
          <p:cNvPr id="14" name="Picture 19">
            <a:hlinkClick r:id="" action="ppaction://hlinkshowjump?jump=nextslide"/>
            <a:extLst>
              <a:ext uri="{FF2B5EF4-FFF2-40B4-BE49-F238E27FC236}">
                <a16:creationId xmlns:a16="http://schemas.microsoft.com/office/drawing/2014/main" id="{F6B1BF11-F139-4763-B95B-D50696595FD9}"/>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9CFD6D87-C265-4ABA-9806-55BF19F589BC}"/>
              </a:ext>
            </a:extLst>
          </p:cNvPr>
          <p:cNvPicPr>
            <a:picLocks noChangeAspect="1" noChangeArrowheads="1"/>
          </p:cNvPicPr>
          <p:nvPr/>
        </p:nvPicPr>
        <p:blipFill>
          <a:blip r:embed="rId10"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9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55"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6">
            <a:extLst>
              <a:ext uri="{FF2B5EF4-FFF2-40B4-BE49-F238E27FC236}">
                <a16:creationId xmlns:a16="http://schemas.microsoft.com/office/drawing/2014/main" id="{3841ED7A-B276-4D63-BA9B-6A664BEE8996}"/>
              </a:ext>
            </a:extLst>
          </p:cNvPr>
          <p:cNvSpPr>
            <a:spLocks noGrp="1" noChangeArrowheads="1"/>
          </p:cNvSpPr>
          <p:nvPr>
            <p:ph type="title"/>
          </p:nvPr>
        </p:nvSpPr>
        <p:spPr>
          <a:noFill/>
        </p:spPr>
        <p:txBody>
          <a:bodyPr/>
          <a:lstStyle/>
          <a:p>
            <a:pPr eaLnBrk="1" hangingPunct="1"/>
            <a:r>
              <a:rPr lang="en-GB" altLang="en-US" dirty="0"/>
              <a:t>Why are shadows formed?</a:t>
            </a:r>
          </a:p>
        </p:txBody>
      </p:sp>
      <p:pic>
        <p:nvPicPr>
          <p:cNvPr id="7" name="Picture 19">
            <a:hlinkClick r:id="" action="ppaction://hlinkshowjump?jump=nextslide"/>
            <a:extLst>
              <a:ext uri="{FF2B5EF4-FFF2-40B4-BE49-F238E27FC236}">
                <a16:creationId xmlns:a16="http://schemas.microsoft.com/office/drawing/2014/main" id="{3C080D39-3E5D-4577-929B-777112C6DA4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32561C56-DEAB-4EE8-9CA7-BBFAA783109F}"/>
              </a:ext>
            </a:extLst>
          </p:cNvPr>
          <p:cNvPicPr>
            <a:picLocks noChangeAspect="1" noChangeArrowheads="1"/>
          </p:cNvPicPr>
          <p:nvPr/>
        </p:nvPicPr>
        <p:blipFill>
          <a:blip r:embed="rId6" cstate="print"/>
          <a:srcRect/>
          <a:stretch>
            <a:fillRect/>
          </a:stretch>
        </p:blipFill>
        <p:spPr bwMode="auto">
          <a:xfrm>
            <a:off x="8634413" y="116953"/>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999801D3-440D-4FA0-9BB8-2C9650FBFACB}"/>
              </a:ext>
            </a:extLst>
          </p:cNvPr>
          <p:cNvPicPr>
            <a:picLocks noChangeAspect="1" noChangeArrowheads="1"/>
          </p:cNvPicPr>
          <p:nvPr/>
        </p:nvPicPr>
        <p:blipFill>
          <a:blip r:embed="rId7" cstate="print"/>
          <a:srcRect/>
          <a:stretch>
            <a:fillRect/>
          </a:stretch>
        </p:blipFill>
        <p:spPr bwMode="auto">
          <a:xfrm>
            <a:off x="8123238" y="139178"/>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4941BE14-841D-4FFF-92BA-2582D93B4D3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583216" y="74488"/>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061"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BB3B7B1A-DDFA-4B0C-B698-A915020EDE98}"/>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3">
            <a:extLst>
              <a:ext uri="{FF2B5EF4-FFF2-40B4-BE49-F238E27FC236}">
                <a16:creationId xmlns:a16="http://schemas.microsoft.com/office/drawing/2014/main" id="{96F93718-D410-4594-9EDC-F435A64515A3}"/>
              </a:ext>
            </a:extLst>
          </p:cNvPr>
          <p:cNvSpPr>
            <a:spLocks noGrp="1" noChangeArrowheads="1"/>
          </p:cNvSpPr>
          <p:nvPr>
            <p:ph type="title"/>
          </p:nvPr>
        </p:nvSpPr>
        <p:spPr>
          <a:noFill/>
        </p:spPr>
        <p:txBody>
          <a:bodyPr/>
          <a:lstStyle/>
          <a:p>
            <a:pPr eaLnBrk="1" hangingPunct="1"/>
            <a:r>
              <a:rPr lang="en-GB" altLang="en-US" dirty="0"/>
              <a:t>What do you know about shadows?</a:t>
            </a:r>
          </a:p>
        </p:txBody>
      </p:sp>
      <p:pic>
        <p:nvPicPr>
          <p:cNvPr id="7" name="Picture 19">
            <a:hlinkClick r:id="" action="ppaction://hlinkshowjump?jump=nextslide"/>
            <a:extLst>
              <a:ext uri="{FF2B5EF4-FFF2-40B4-BE49-F238E27FC236}">
                <a16:creationId xmlns:a16="http://schemas.microsoft.com/office/drawing/2014/main" id="{D159D9AC-335F-4E9F-9097-32CF9F22161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3011C261-073B-4868-830F-05677C220DAC}"/>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6D7C1C3B-E01A-475A-8F10-F80DEB41D030}"/>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085"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09191558-F93C-40AF-BADE-DDB7E921E410}"/>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6365</TotalTime>
  <Words>834</Words>
  <Application>Microsoft Office PowerPoint</Application>
  <PresentationFormat>On-screen Show (4:3)</PresentationFormat>
  <Paragraphs>86</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Comic Sans MS</vt:lpstr>
      <vt:lpstr>Wingdings</vt:lpstr>
      <vt:lpstr>Wingdings 2</vt:lpstr>
      <vt:lpstr>Default Design</vt:lpstr>
      <vt:lpstr>3_Default Design</vt:lpstr>
      <vt:lpstr>Shadows</vt:lpstr>
      <vt:lpstr>Information</vt:lpstr>
      <vt:lpstr>Forming a shadow (1)</vt:lpstr>
      <vt:lpstr>Forming a shadow (2)</vt:lpstr>
      <vt:lpstr>The Sun and shadows (1)</vt:lpstr>
      <vt:lpstr>The Sun and shadows (2)</vt:lpstr>
      <vt:lpstr>The danger of looking at the Sun</vt:lpstr>
      <vt:lpstr>Why are shadows formed?</vt:lpstr>
      <vt:lpstr>What do you know about shadows?</vt:lpstr>
      <vt:lpstr>What materials let light through? (1)</vt:lpstr>
      <vt:lpstr>What materials let light through? (2)</vt:lpstr>
      <vt:lpstr>What does opaque mean? </vt:lpstr>
      <vt:lpstr>What does translucent mean?</vt:lpstr>
      <vt:lpstr>What does transparent mean?</vt:lpstr>
      <vt:lpstr>Understanding shadows</vt:lpstr>
    </vt:vector>
  </TitlesOfParts>
  <Manager/>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Shadows</dc:title>
  <dc:subject>Boardworks Elementary School Physical Science</dc:subject>
  <dc:creator>Boardworks</dc:creator>
  <cp:lastModifiedBy>Tim Crilly</cp:lastModifiedBy>
  <cp:revision>233</cp:revision>
  <dcterms:created xsi:type="dcterms:W3CDTF">2005-07-04T16:47:03Z</dcterms:created>
  <dcterms:modified xsi:type="dcterms:W3CDTF">2018-12-04T11:05:47Z</dcterms:modified>
</cp:coreProperties>
</file>