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activeX/activeX3.xml" ContentType="application/vnd.ms-office.activeX+xml"/>
  <Override PartName="/ppt/notesSlides/notesSlide6.xml" ContentType="application/vnd.openxmlformats-officedocument.presentationml.notesSlide+xml"/>
  <Override PartName="/ppt/activeX/activeX4.xml" ContentType="application/vnd.ms-office.activeX+xml"/>
  <Override PartName="/ppt/notesSlides/notesSlide7.xml" ContentType="application/vnd.openxmlformats-officedocument.presentationml.notesSlide+xml"/>
  <Override PartName="/ppt/activeX/activeX5.xml" ContentType="application/vnd.ms-office.activeX+xml"/>
  <Override PartName="/ppt/notesSlides/notesSlide8.xml" ContentType="application/vnd.openxmlformats-officedocument.presentationml.notesSlide+xml"/>
  <Override PartName="/ppt/activeX/activeX6.xml" ContentType="application/vnd.ms-office.activeX+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7.xml" ContentType="application/vnd.ms-office.activeX+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01" r:id="rId2"/>
  </p:sldMasterIdLst>
  <p:notesMasterIdLst>
    <p:notesMasterId r:id="rId14"/>
  </p:notesMasterIdLst>
  <p:handoutMasterIdLst>
    <p:handoutMasterId r:id="rId15"/>
  </p:handoutMasterIdLst>
  <p:sldIdLst>
    <p:sldId id="265" r:id="rId3"/>
    <p:sldId id="527" r:id="rId4"/>
    <p:sldId id="295" r:id="rId5"/>
    <p:sldId id="269" r:id="rId6"/>
    <p:sldId id="284" r:id="rId7"/>
    <p:sldId id="282" r:id="rId8"/>
    <p:sldId id="257" r:id="rId9"/>
    <p:sldId id="290" r:id="rId10"/>
    <p:sldId id="259" r:id="rId11"/>
    <p:sldId id="300" r:id="rId12"/>
    <p:sldId id="289" r:id="rId13"/>
  </p:sldIdLst>
  <p:sldSz cx="9144000" cy="6858000" type="screen4x3"/>
  <p:notesSz cx="7010400" cy="9236075"/>
  <p:defaultTextStyle>
    <a:defPPr>
      <a:defRPr lang="en-GB"/>
    </a:defPPr>
    <a:lvl1pPr algn="l" rtl="0" fontAlgn="base">
      <a:spcBef>
        <a:spcPct val="0"/>
      </a:spcBef>
      <a:spcAft>
        <a:spcPct val="0"/>
      </a:spcAft>
      <a:defRPr sz="2400" i="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i="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i="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i="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i="1" kern="1200">
        <a:solidFill>
          <a:schemeClr val="tx1"/>
        </a:solidFill>
        <a:latin typeface="Arial" panose="020B0604020202020204" pitchFamily="34" charset="0"/>
        <a:ea typeface="+mn-ea"/>
        <a:cs typeface="+mn-cs"/>
      </a:defRPr>
    </a:lvl5pPr>
    <a:lvl6pPr marL="2286000" algn="l" defTabSz="914400" rtl="0" eaLnBrk="1" latinLnBrk="0" hangingPunct="1">
      <a:defRPr sz="2400" i="1" kern="1200">
        <a:solidFill>
          <a:schemeClr val="tx1"/>
        </a:solidFill>
        <a:latin typeface="Arial" panose="020B0604020202020204" pitchFamily="34" charset="0"/>
        <a:ea typeface="+mn-ea"/>
        <a:cs typeface="+mn-cs"/>
      </a:defRPr>
    </a:lvl6pPr>
    <a:lvl7pPr marL="2743200" algn="l" defTabSz="914400" rtl="0" eaLnBrk="1" latinLnBrk="0" hangingPunct="1">
      <a:defRPr sz="2400" i="1" kern="1200">
        <a:solidFill>
          <a:schemeClr val="tx1"/>
        </a:solidFill>
        <a:latin typeface="Arial" panose="020B0604020202020204" pitchFamily="34" charset="0"/>
        <a:ea typeface="+mn-ea"/>
        <a:cs typeface="+mn-cs"/>
      </a:defRPr>
    </a:lvl7pPr>
    <a:lvl8pPr marL="3200400" algn="l" defTabSz="914400" rtl="0" eaLnBrk="1" latinLnBrk="0" hangingPunct="1">
      <a:defRPr sz="2400" i="1" kern="1200">
        <a:solidFill>
          <a:schemeClr val="tx1"/>
        </a:solidFill>
        <a:latin typeface="Arial" panose="020B0604020202020204" pitchFamily="34" charset="0"/>
        <a:ea typeface="+mn-ea"/>
        <a:cs typeface="+mn-cs"/>
      </a:defRPr>
    </a:lvl8pPr>
    <a:lvl9pPr marL="3657600" algn="l" defTabSz="914400" rtl="0" eaLnBrk="1" latinLnBrk="0" hangingPunct="1">
      <a:defRPr sz="2400"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68">
          <p15:clr>
            <a:srgbClr val="A4A3A4"/>
          </p15:clr>
        </p15:guide>
        <p15:guide id="2" pos="296">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DA6"/>
    <a:srgbClr val="5B0091"/>
    <a:srgbClr val="006600"/>
    <a:srgbClr val="FF0000"/>
    <a:srgbClr val="FF66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77895" autoAdjust="0"/>
  </p:normalViewPr>
  <p:slideViewPr>
    <p:cSldViewPr snapToGrid="0">
      <p:cViewPr>
        <p:scale>
          <a:sx n="85" d="100"/>
          <a:sy n="85" d="100"/>
        </p:scale>
        <p:origin x="618" y="60"/>
      </p:cViewPr>
      <p:guideLst>
        <p:guide orient="horz" pos="568"/>
        <p:guide pos="29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84" d="100"/>
          <a:sy n="84" d="100"/>
        </p:scale>
        <p:origin x="3828" y="120"/>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9" name="Rectangle 5">
            <a:extLst>
              <a:ext uri="{FF2B5EF4-FFF2-40B4-BE49-F238E27FC236}">
                <a16:creationId xmlns:a16="http://schemas.microsoft.com/office/drawing/2014/main" id="{848776CD-9B9C-46A7-8C3F-68FCC79C7A83}"/>
              </a:ext>
            </a:extLst>
          </p:cNvPr>
          <p:cNvSpPr>
            <a:spLocks noGrp="1" noChangeArrowheads="1"/>
          </p:cNvSpPr>
          <p:nvPr>
            <p:ph type="sldNum" sz="quarter" idx="3"/>
          </p:nvPr>
        </p:nvSpPr>
        <p:spPr bwMode="auto">
          <a:xfrm>
            <a:off x="3970938" y="8772668"/>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r">
              <a:defRPr sz="1200" i="0"/>
            </a:lvl1pPr>
          </a:lstStyle>
          <a:p>
            <a:fld id="{091AD6B8-4A8E-40CD-B41F-FE20B6233B6F}" type="slidenum">
              <a:rPr lang="en-GB" altLang="en-US"/>
              <a:pPr/>
              <a:t>‹#›</a:t>
            </a:fld>
            <a:endParaRPr lang="en-GB" altLang="en-US"/>
          </a:p>
        </p:txBody>
      </p:sp>
      <p:sp>
        <p:nvSpPr>
          <p:cNvPr id="6" name="Rectangle 7">
            <a:extLst>
              <a:ext uri="{FF2B5EF4-FFF2-40B4-BE49-F238E27FC236}">
                <a16:creationId xmlns:a16="http://schemas.microsoft.com/office/drawing/2014/main" id="{EFFA5D79-7701-463D-848F-3EFA2A828D2E}"/>
              </a:ext>
            </a:extLst>
          </p:cNvPr>
          <p:cNvSpPr>
            <a:spLocks noChangeArrowheads="1"/>
          </p:cNvSpPr>
          <p:nvPr/>
        </p:nvSpPr>
        <p:spPr bwMode="auto">
          <a:xfrm>
            <a:off x="1966807" y="8774271"/>
            <a:ext cx="3037840" cy="461804"/>
          </a:xfrm>
          <a:prstGeom prst="rect">
            <a:avLst/>
          </a:prstGeom>
          <a:noFill/>
          <a:ln w="9525">
            <a:noFill/>
            <a:miter lim="800000"/>
            <a:headEnd/>
            <a:tailEnd/>
          </a:ln>
        </p:spPr>
        <p:txBody>
          <a:bodyPr lIns="92830" tIns="46415" rIns="92830" bIns="46415" anchor="b"/>
          <a:lstStyle/>
          <a:p>
            <a:pPr algn="ctr"/>
            <a:r>
              <a:rPr lang="en-GB" sz="1200" b="1" i="0" dirty="0"/>
              <a:t>© Boardworks</a:t>
            </a:r>
          </a:p>
        </p:txBody>
      </p:sp>
      <p:sp>
        <p:nvSpPr>
          <p:cNvPr id="7" name="Rectangle 9">
            <a:extLst>
              <a:ext uri="{FF2B5EF4-FFF2-40B4-BE49-F238E27FC236}">
                <a16:creationId xmlns:a16="http://schemas.microsoft.com/office/drawing/2014/main" id="{AA94A8BF-DCC9-45BC-8088-31AF9BCE740E}"/>
              </a:ext>
            </a:extLst>
          </p:cNvPr>
          <p:cNvSpPr>
            <a:spLocks noChangeArrowheads="1"/>
          </p:cNvSpPr>
          <p:nvPr/>
        </p:nvSpPr>
        <p:spPr bwMode="auto">
          <a:xfrm>
            <a:off x="915427" y="115451"/>
            <a:ext cx="5179548" cy="461804"/>
          </a:xfrm>
          <a:prstGeom prst="rect">
            <a:avLst/>
          </a:prstGeom>
          <a:noFill/>
          <a:ln w="9525">
            <a:noFill/>
            <a:miter lim="800000"/>
            <a:headEnd/>
            <a:tailEnd/>
          </a:ln>
        </p:spPr>
        <p:txBody>
          <a:bodyPr lIns="92830" tIns="46415" rIns="92830" bIns="46415" anchor="b"/>
          <a:lstStyle/>
          <a:p>
            <a:pPr algn="ctr"/>
            <a:r>
              <a:rPr lang="en-GB" sz="1200" b="1" i="0" dirty="0"/>
              <a:t>Boardworks Elementary School Physical Science</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4">
            <a:extLst>
              <a:ext uri="{FF2B5EF4-FFF2-40B4-BE49-F238E27FC236}">
                <a16:creationId xmlns:a16="http://schemas.microsoft.com/office/drawing/2014/main" id="{08491434-C22C-4C80-BB45-373CDC57F187}"/>
              </a:ext>
            </a:extLst>
          </p:cNvPr>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a:ext uri="{FF2B5EF4-FFF2-40B4-BE49-F238E27FC236}">
                <a16:creationId xmlns:a16="http://schemas.microsoft.com/office/drawing/2014/main" id="{24D27F2C-81B7-44D9-8A03-99C105729A29}"/>
              </a:ext>
            </a:extLst>
          </p:cNvPr>
          <p:cNvSpPr>
            <a:spLocks noGrp="1" noChangeArrowheads="1"/>
          </p:cNvSpPr>
          <p:nvPr>
            <p:ph type="body" sz="quarter" idx="3"/>
          </p:nvPr>
        </p:nvSpPr>
        <p:spPr bwMode="auto">
          <a:xfrm>
            <a:off x="701040" y="4387136"/>
            <a:ext cx="5608320"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175" name="Rectangle 7">
            <a:extLst>
              <a:ext uri="{FF2B5EF4-FFF2-40B4-BE49-F238E27FC236}">
                <a16:creationId xmlns:a16="http://schemas.microsoft.com/office/drawing/2014/main" id="{FC2DCCB8-A807-4A9A-8B84-3E461EE14C10}"/>
              </a:ext>
            </a:extLst>
          </p:cNvPr>
          <p:cNvSpPr>
            <a:spLocks noGrp="1" noChangeArrowheads="1"/>
          </p:cNvSpPr>
          <p:nvPr>
            <p:ph type="sldNum" sz="quarter" idx="5"/>
          </p:nvPr>
        </p:nvSpPr>
        <p:spPr bwMode="auto">
          <a:xfrm>
            <a:off x="3970938" y="8772668"/>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r">
              <a:defRPr sz="1200" i="0"/>
            </a:lvl1pPr>
          </a:lstStyle>
          <a:p>
            <a:fld id="{76E9A408-15DC-4EDB-AF5A-5D2258028647}" type="slidenum">
              <a:rPr lang="en-GB" altLang="en-US"/>
              <a:pPr/>
              <a:t>‹#›</a:t>
            </a:fld>
            <a:endParaRPr lang="en-GB" altLang="en-US"/>
          </a:p>
        </p:txBody>
      </p:sp>
      <p:sp>
        <p:nvSpPr>
          <p:cNvPr id="8" name="Rectangle 9">
            <a:extLst>
              <a:ext uri="{FF2B5EF4-FFF2-40B4-BE49-F238E27FC236}">
                <a16:creationId xmlns:a16="http://schemas.microsoft.com/office/drawing/2014/main" id="{95F0A160-1104-4652-A7E5-858FA612AE00}"/>
              </a:ext>
            </a:extLst>
          </p:cNvPr>
          <p:cNvSpPr>
            <a:spLocks noChangeArrowheads="1"/>
          </p:cNvSpPr>
          <p:nvPr/>
        </p:nvSpPr>
        <p:spPr bwMode="auto">
          <a:xfrm>
            <a:off x="1966807" y="8774271"/>
            <a:ext cx="3037840" cy="461804"/>
          </a:xfrm>
          <a:prstGeom prst="rect">
            <a:avLst/>
          </a:prstGeom>
          <a:noFill/>
          <a:ln w="9525">
            <a:noFill/>
            <a:miter lim="800000"/>
            <a:headEnd/>
            <a:tailEnd/>
          </a:ln>
        </p:spPr>
        <p:txBody>
          <a:bodyPr lIns="92830" tIns="46415" rIns="92830" bIns="46415" anchor="b"/>
          <a:lstStyle/>
          <a:p>
            <a:pPr algn="ctr"/>
            <a:r>
              <a:rPr lang="en-GB" sz="1200" b="1" i="0" dirty="0">
                <a:solidFill>
                  <a:schemeClr val="tx1"/>
                </a:solidFill>
              </a:rPr>
              <a:t>© Boardworks</a:t>
            </a:r>
          </a:p>
        </p:txBody>
      </p:sp>
      <p:sp>
        <p:nvSpPr>
          <p:cNvPr id="9" name="Rectangle 9">
            <a:extLst>
              <a:ext uri="{FF2B5EF4-FFF2-40B4-BE49-F238E27FC236}">
                <a16:creationId xmlns:a16="http://schemas.microsoft.com/office/drawing/2014/main" id="{03023E51-333A-416C-BCED-CC6ECF683E97}"/>
              </a:ext>
            </a:extLst>
          </p:cNvPr>
          <p:cNvSpPr>
            <a:spLocks noChangeArrowheads="1"/>
          </p:cNvSpPr>
          <p:nvPr/>
        </p:nvSpPr>
        <p:spPr bwMode="auto">
          <a:xfrm>
            <a:off x="915427" y="115451"/>
            <a:ext cx="5179548" cy="461804"/>
          </a:xfrm>
          <a:prstGeom prst="rect">
            <a:avLst/>
          </a:prstGeom>
          <a:noFill/>
          <a:ln w="9525">
            <a:noFill/>
            <a:miter lim="800000"/>
            <a:headEnd/>
            <a:tailEnd/>
          </a:ln>
        </p:spPr>
        <p:txBody>
          <a:bodyPr lIns="92830" tIns="46415" rIns="92830" bIns="46415" anchor="b"/>
          <a:lstStyle/>
          <a:p>
            <a:pPr algn="ctr"/>
            <a:r>
              <a:rPr lang="en-GB" sz="1200" b="1" i="0" dirty="0">
                <a:solidFill>
                  <a:schemeClr val="tx1"/>
                </a:solidFill>
              </a:rPr>
              <a:t>Boardworks Elementary School Physical Science</a:t>
            </a: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A435D0-9E04-4371-BE3A-4FECC328D317}"/>
              </a:ext>
            </a:extLst>
          </p:cNvPr>
          <p:cNvSpPr>
            <a:spLocks noGrp="1" noChangeArrowheads="1"/>
          </p:cNvSpPr>
          <p:nvPr>
            <p:ph type="sldNum" sz="quarter" idx="5"/>
          </p:nvPr>
        </p:nvSpPr>
        <p:spPr>
          <a:ln/>
        </p:spPr>
        <p:txBody>
          <a:bodyPr/>
          <a:lstStyle/>
          <a:p>
            <a:fld id="{9418F836-9A56-43E7-A559-A36C9CD50C6E}" type="slidenum">
              <a:rPr lang="en-GB" altLang="en-US"/>
              <a:pPr/>
              <a:t>1</a:t>
            </a:fld>
            <a:endParaRPr lang="en-GB" altLang="en-US"/>
          </a:p>
        </p:txBody>
      </p:sp>
      <p:sp>
        <p:nvSpPr>
          <p:cNvPr id="55298" name="Rectangle 2">
            <a:extLst>
              <a:ext uri="{FF2B5EF4-FFF2-40B4-BE49-F238E27FC236}">
                <a16:creationId xmlns:a16="http://schemas.microsoft.com/office/drawing/2014/main" id="{1F360293-6CF7-4718-A9F4-E60B27E494B7}"/>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3EFB1EB4-C4F3-4ADB-B1F3-D2E779BA3D1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38D61E1-E684-4419-AB7F-2A548617ADCE}"/>
              </a:ext>
            </a:extLst>
          </p:cNvPr>
          <p:cNvSpPr>
            <a:spLocks noGrp="1" noChangeArrowheads="1"/>
          </p:cNvSpPr>
          <p:nvPr>
            <p:ph type="sldNum" sz="quarter" idx="5"/>
          </p:nvPr>
        </p:nvSpPr>
        <p:spPr>
          <a:ln/>
        </p:spPr>
        <p:txBody>
          <a:bodyPr/>
          <a:lstStyle/>
          <a:p>
            <a:fld id="{E4AA8DA1-1ED1-40F1-AEF9-3F1FBB1B256F}" type="slidenum">
              <a:rPr lang="en-GB" altLang="en-US"/>
              <a:pPr/>
              <a:t>10</a:t>
            </a:fld>
            <a:endParaRPr lang="en-GB" altLang="en-US"/>
          </a:p>
        </p:txBody>
      </p:sp>
      <p:sp>
        <p:nvSpPr>
          <p:cNvPr id="110594" name="Rectangle 2">
            <a:extLst>
              <a:ext uri="{FF2B5EF4-FFF2-40B4-BE49-F238E27FC236}">
                <a16:creationId xmlns:a16="http://schemas.microsoft.com/office/drawing/2014/main" id="{A943E48B-EC36-4D27-8F27-8F86E32E7C2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F02A59A3-9266-4821-8906-B1064EA771CB}"/>
              </a:ext>
            </a:extLst>
          </p:cNvPr>
          <p:cNvSpPr>
            <a:spLocks noGrp="1" noChangeArrowheads="1"/>
          </p:cNvSpPr>
          <p:nvPr>
            <p:ph type="body" idx="1"/>
          </p:nvPr>
        </p:nvSpPr>
        <p:spPr/>
        <p:txBody>
          <a:bodyPr/>
          <a:lstStyle/>
          <a:p>
            <a:r>
              <a:rPr lang="en-GB" altLang="en-US" b="1" dirty="0"/>
              <a:t>Teacher notes</a:t>
            </a:r>
          </a:p>
          <a:p>
            <a:r>
              <a:rPr lang="en-GB" altLang="en-US" dirty="0"/>
              <a:t>Encourage students to think about the importance of repeating tests in order to get accurate results. Prompt them to think about what makes each test a fair test and what steps should be taken to ensure a fair test. </a:t>
            </a:r>
          </a:p>
          <a:p>
            <a:endParaRPr lang="en-GB" altLang="en-US" dirty="0"/>
          </a:p>
          <a:p>
            <a:endParaRPr lang="en-GB" altLang="en-US" dirty="0"/>
          </a:p>
          <a:p>
            <a:pPr defTabSz="928299" eaLnBrk="0" hangingPunct="0">
              <a:defRPr/>
            </a:pPr>
            <a:r>
              <a:rPr lang="en-GB" dirty="0">
                <a:latin typeface="Arial" charset="0"/>
              </a:rPr>
              <a:t>This slide covers the Science and Engineering Practices:</a:t>
            </a:r>
          </a:p>
          <a:p>
            <a:pPr marL="174056" indent="-174056" defTabSz="928299" eaLnBrk="0" hangingPunct="0">
              <a:buFont typeface="Arial" panose="020B0604020202020204" pitchFamily="34" charset="0"/>
              <a:buChar char="•"/>
              <a:defRPr/>
            </a:pPr>
            <a:r>
              <a:rPr lang="en-GB" b="1" dirty="0"/>
              <a:t>Planning and Carrying Out Investigations: </a:t>
            </a:r>
            <a:r>
              <a:rPr lang="en-GB" dirty="0"/>
              <a:t>Evaluate appropriate methods and/or tools for collecting data.</a:t>
            </a:r>
            <a:endParaRPr lang="en-GB"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C261C96-7180-4BF7-B730-4939BCA4683D}"/>
              </a:ext>
            </a:extLst>
          </p:cNvPr>
          <p:cNvSpPr>
            <a:spLocks noGrp="1" noChangeArrowheads="1"/>
          </p:cNvSpPr>
          <p:nvPr>
            <p:ph type="sldNum" sz="quarter" idx="5"/>
          </p:nvPr>
        </p:nvSpPr>
        <p:spPr>
          <a:ln/>
        </p:spPr>
        <p:txBody>
          <a:bodyPr/>
          <a:lstStyle/>
          <a:p>
            <a:fld id="{19A890A5-AD48-41BF-9435-C7A7FD6A950D}" type="slidenum">
              <a:rPr lang="en-GB" altLang="en-US"/>
              <a:pPr/>
              <a:t>11</a:t>
            </a:fld>
            <a:endParaRPr lang="en-GB" altLang="en-US"/>
          </a:p>
        </p:txBody>
      </p:sp>
      <p:sp>
        <p:nvSpPr>
          <p:cNvPr id="95234" name="Rectangle 2">
            <a:extLst>
              <a:ext uri="{FF2B5EF4-FFF2-40B4-BE49-F238E27FC236}">
                <a16:creationId xmlns:a16="http://schemas.microsoft.com/office/drawing/2014/main" id="{8176FAD3-30B2-4CDB-B180-268FEADC082E}"/>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638BE4B5-862B-4D58-96A3-3206EDA5E69F}"/>
              </a:ext>
            </a:extLst>
          </p:cNvPr>
          <p:cNvSpPr>
            <a:spLocks noGrp="1" noChangeArrowheads="1"/>
          </p:cNvSpPr>
          <p:nvPr>
            <p:ph type="body" idx="1"/>
          </p:nvPr>
        </p:nvSpPr>
        <p:spPr/>
        <p:txBody>
          <a:bodyPr/>
          <a:lstStyle/>
          <a:p>
            <a:pPr defTabSz="928299" eaLnBrk="0" hangingPunct="0">
              <a:defRPr/>
            </a:pPr>
            <a:r>
              <a:rPr lang="en-GB" dirty="0">
                <a:latin typeface="Arial" charset="0"/>
              </a:rPr>
              <a:t>This slide covers the Science and Engineering Practices:</a:t>
            </a:r>
          </a:p>
          <a:p>
            <a:pPr marL="174056" indent="-174056" defTabSz="928299" eaLnBrk="0" hangingPunct="0">
              <a:buFont typeface="Arial" panose="020B0604020202020204" pitchFamily="34" charset="0"/>
              <a:buChar char="•"/>
              <a:defRPr/>
            </a:pPr>
            <a:r>
              <a:rPr lang="en-GB" b="1" dirty="0"/>
              <a:t>Constructing Explanations and Designing Solutions: </a:t>
            </a:r>
            <a:r>
              <a:rPr lang="en-GB" dirty="0"/>
              <a:t>Use evidence (e.g., measurements, observations, patterns) to construct or support an explanation or design a solution to a problem.</a:t>
            </a:r>
          </a:p>
          <a:p>
            <a:pPr marL="174056" indent="-174056" defTabSz="928299" eaLnBrk="0" hangingPunct="0">
              <a:buFont typeface="Arial" panose="020B0604020202020204" pitchFamily="34" charset="0"/>
              <a:buChar char="•"/>
              <a:defRPr/>
            </a:pPr>
            <a:r>
              <a:rPr lang="en-GB" b="1" dirty="0"/>
              <a:t>Constructing Explanations and Designing Solutions: </a:t>
            </a:r>
            <a:r>
              <a:rPr lang="en-GB" dirty="0"/>
              <a:t>Apply scientific ideas to solve design problems.</a:t>
            </a:r>
            <a:endParaRPr lang="en-GB" altLang="en-US" dirty="0"/>
          </a:p>
          <a:p>
            <a:endParaRPr lang="en-US" altLang="en-US" b="1" dirty="0"/>
          </a:p>
          <a:p>
            <a:endParaRPr lang="en-US" altLang="en-US" b="1" dirty="0"/>
          </a:p>
          <a:p>
            <a:r>
              <a:rPr lang="en-US" altLang="en-US" b="1" dirty="0"/>
              <a:t>Photo credits:</a:t>
            </a:r>
          </a:p>
          <a:p>
            <a:r>
              <a:rPr lang="en-US" altLang="en-US" dirty="0"/>
              <a:t>Chalk: © Jesse </a:t>
            </a:r>
            <a:r>
              <a:rPr lang="en-US" altLang="en-US" dirty="0" err="1"/>
              <a:t>Kunerth</a:t>
            </a:r>
            <a:r>
              <a:rPr lang="en-US" altLang="en-US" dirty="0"/>
              <a:t>, Shutterstock.com 2018</a:t>
            </a:r>
          </a:p>
          <a:p>
            <a:r>
              <a:rPr lang="en-US" altLang="en-US" dirty="0"/>
              <a:t>Limestone: © Natalia </a:t>
            </a:r>
            <a:r>
              <a:rPr lang="en-US" altLang="en-US" dirty="0" err="1"/>
              <a:t>Yudenich</a:t>
            </a:r>
            <a:r>
              <a:rPr lang="en-US" altLang="en-US" dirty="0"/>
              <a:t>, Shutterstock.com 2018</a:t>
            </a:r>
          </a:p>
          <a:p>
            <a:r>
              <a:rPr lang="en-US" altLang="en-US" dirty="0"/>
              <a:t>Slate: © </a:t>
            </a:r>
            <a:r>
              <a:rPr lang="en-US" altLang="en-US" dirty="0" err="1"/>
              <a:t>Pefkos</a:t>
            </a:r>
            <a:r>
              <a:rPr lang="en-US" altLang="en-US" dirty="0"/>
              <a:t>, Shutterstock.com 2018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eaLnBrk="0" hangingPunct="0">
              <a:defRPr/>
            </a:pPr>
            <a:endParaRPr lang="en-US"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2</a:t>
            </a:fld>
            <a:endParaRPr lang="en-US" altLang="en-US"/>
          </a:p>
        </p:txBody>
      </p:sp>
    </p:spTree>
    <p:extLst>
      <p:ext uri="{BB962C8B-B14F-4D97-AF65-F5344CB8AC3E}">
        <p14:creationId xmlns:p14="http://schemas.microsoft.com/office/powerpoint/2010/main" val="130063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A4B8B0F-7523-45B7-B5E6-B8C8EA22B74D}"/>
              </a:ext>
            </a:extLst>
          </p:cNvPr>
          <p:cNvSpPr>
            <a:spLocks noGrp="1" noChangeArrowheads="1"/>
          </p:cNvSpPr>
          <p:nvPr>
            <p:ph type="sldNum" sz="quarter" idx="5"/>
          </p:nvPr>
        </p:nvSpPr>
        <p:spPr>
          <a:ln/>
        </p:spPr>
        <p:txBody>
          <a:bodyPr/>
          <a:lstStyle/>
          <a:p>
            <a:fld id="{70145F02-04CF-469A-BFD2-9E97AC84C7A9}" type="slidenum">
              <a:rPr lang="en-GB" altLang="en-US"/>
              <a:pPr/>
              <a:t>3</a:t>
            </a:fld>
            <a:endParaRPr lang="en-GB" altLang="en-US"/>
          </a:p>
        </p:txBody>
      </p:sp>
      <p:sp>
        <p:nvSpPr>
          <p:cNvPr id="115714" name="Rectangle 2">
            <a:extLst>
              <a:ext uri="{FF2B5EF4-FFF2-40B4-BE49-F238E27FC236}">
                <a16:creationId xmlns:a16="http://schemas.microsoft.com/office/drawing/2014/main" id="{ADBA8313-1EFB-44A6-A73A-336E0655E038}"/>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D3489863-FE02-46ED-8169-A5879D82A687}"/>
              </a:ext>
            </a:extLst>
          </p:cNvPr>
          <p:cNvSpPr>
            <a:spLocks noGrp="1" noChangeArrowheads="1"/>
          </p:cNvSpPr>
          <p:nvPr>
            <p:ph type="body" idx="1"/>
          </p:nvPr>
        </p:nvSpPr>
        <p:spPr/>
        <p:txBody>
          <a:bodyPr/>
          <a:lstStyle/>
          <a:p>
            <a:pPr defTabSz="928299" eaLnBrk="0" hangingPunct="0">
              <a:defRPr/>
            </a:pPr>
            <a:r>
              <a:rPr lang="en-GB" dirty="0">
                <a:latin typeface="Arial" charset="0"/>
              </a:rPr>
              <a:t>This slide covers the Science and Engineering Practices:</a:t>
            </a:r>
          </a:p>
          <a:p>
            <a:pPr marL="174056" indent="-174056" defTabSz="928299" eaLnBrk="0" hangingPunct="0">
              <a:buFont typeface="Arial" panose="020B0604020202020204" pitchFamily="34" charset="0"/>
              <a:buChar char="•"/>
              <a:defRPr/>
            </a:pPr>
            <a:r>
              <a:rPr lang="en-GB" b="1" dirty="0"/>
              <a:t>Asking Questions and Defining Problems: </a:t>
            </a:r>
            <a:r>
              <a:rPr lang="en-GB" dirty="0"/>
              <a:t>Ask questions that can be investigated and predict reasonable outcomes based on patterns such as cause and effect relationships.</a:t>
            </a:r>
          </a:p>
          <a:p>
            <a:endParaRPr lang="en-US" altLang="en-US" b="1" dirty="0">
              <a:solidFill>
                <a:srgbClr val="000066"/>
              </a:solidFill>
            </a:endParaRPr>
          </a:p>
          <a:p>
            <a:endParaRPr lang="en-US" altLang="en-US" b="1" dirty="0">
              <a:solidFill>
                <a:srgbClr val="000066"/>
              </a:solidFill>
            </a:endParaRPr>
          </a:p>
          <a:p>
            <a:r>
              <a:rPr lang="en-US" altLang="en-US" b="1" dirty="0">
                <a:solidFill>
                  <a:srgbClr val="000066"/>
                </a:solidFill>
              </a:rPr>
              <a:t>P</a:t>
            </a:r>
            <a:r>
              <a:rPr lang="en-US" altLang="en-US" b="1" dirty="0"/>
              <a:t>hoto credit:</a:t>
            </a:r>
            <a:r>
              <a:rPr lang="en-US" altLang="en-US" dirty="0"/>
              <a:t> © </a:t>
            </a:r>
            <a:r>
              <a:rPr lang="en-US" altLang="en-US" dirty="0" err="1"/>
              <a:t>Jupiterimages</a:t>
            </a:r>
            <a:r>
              <a:rPr lang="en-US" altLang="en-US" dirty="0"/>
              <a:t> Corporation</a:t>
            </a:r>
            <a:endParaRPr lang="en-GB" altLang="en-US" b="1" dirty="0"/>
          </a:p>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6B8A058-9433-4E56-9EF6-5251F63D8FED}"/>
              </a:ext>
            </a:extLst>
          </p:cNvPr>
          <p:cNvSpPr>
            <a:spLocks noGrp="1" noChangeArrowheads="1"/>
          </p:cNvSpPr>
          <p:nvPr>
            <p:ph type="sldNum" sz="quarter" idx="5"/>
          </p:nvPr>
        </p:nvSpPr>
        <p:spPr>
          <a:ln/>
        </p:spPr>
        <p:txBody>
          <a:bodyPr/>
          <a:lstStyle/>
          <a:p>
            <a:fld id="{A46F5533-CABC-4605-9916-25EEAEDC7B10}" type="slidenum">
              <a:rPr lang="en-GB" altLang="en-US"/>
              <a:pPr/>
              <a:t>4</a:t>
            </a:fld>
            <a:endParaRPr lang="en-GB" altLang="en-US"/>
          </a:p>
        </p:txBody>
      </p:sp>
      <p:sp>
        <p:nvSpPr>
          <p:cNvPr id="89090" name="Rectangle 2">
            <a:extLst>
              <a:ext uri="{FF2B5EF4-FFF2-40B4-BE49-F238E27FC236}">
                <a16:creationId xmlns:a16="http://schemas.microsoft.com/office/drawing/2014/main" id="{340EB0CB-E6B9-4EAA-8E45-72207DE905A4}"/>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9CC9EAB2-36D3-4518-BDC4-8D08D7AB688B}"/>
              </a:ext>
            </a:extLst>
          </p:cNvPr>
          <p:cNvSpPr>
            <a:spLocks noGrp="1" noChangeArrowheads="1"/>
          </p:cNvSpPr>
          <p:nvPr>
            <p:ph type="body" idx="1"/>
          </p:nvPr>
        </p:nvSpPr>
        <p:spPr/>
        <p:txBody>
          <a:bodyPr/>
          <a:lstStyle/>
          <a:p>
            <a:r>
              <a:rPr lang="en-GB" altLang="en-US" b="1" dirty="0"/>
              <a:t>Teacher notes</a:t>
            </a:r>
          </a:p>
          <a:p>
            <a:r>
              <a:rPr lang="en-GB" altLang="en-US" dirty="0"/>
              <a:t>Explain that rocks are naturally occurring and that many other building materials, including bricks and concrete, are not. Help students to identify some different types of rocks and explain why they are used for a particular purpose.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FBD9501-55BF-4CCF-A874-41540813F406}"/>
              </a:ext>
            </a:extLst>
          </p:cNvPr>
          <p:cNvSpPr>
            <a:spLocks noGrp="1" noChangeArrowheads="1"/>
          </p:cNvSpPr>
          <p:nvPr>
            <p:ph type="sldNum" sz="quarter" idx="5"/>
          </p:nvPr>
        </p:nvSpPr>
        <p:spPr>
          <a:ln/>
        </p:spPr>
        <p:txBody>
          <a:bodyPr/>
          <a:lstStyle/>
          <a:p>
            <a:fld id="{FE048858-1F4F-4902-ADD3-AF648FE8D87B}" type="slidenum">
              <a:rPr lang="en-GB" altLang="en-US"/>
              <a:pPr/>
              <a:t>5</a:t>
            </a:fld>
            <a:endParaRPr lang="en-GB" altLang="en-US"/>
          </a:p>
        </p:txBody>
      </p:sp>
      <p:sp>
        <p:nvSpPr>
          <p:cNvPr id="72706" name="Rectangle 2">
            <a:extLst>
              <a:ext uri="{FF2B5EF4-FFF2-40B4-BE49-F238E27FC236}">
                <a16:creationId xmlns:a16="http://schemas.microsoft.com/office/drawing/2014/main" id="{E2E9CDBA-09BD-4530-93F9-25C7E595695D}"/>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ED49CB71-BFC6-4B9F-AA82-15A7CF970402}"/>
              </a:ext>
            </a:extLst>
          </p:cNvPr>
          <p:cNvSpPr>
            <a:spLocks noGrp="1" noChangeArrowheads="1"/>
          </p:cNvSpPr>
          <p:nvPr>
            <p:ph type="body" idx="1"/>
          </p:nvPr>
        </p:nvSpPr>
        <p:spPr/>
        <p:txBody>
          <a:bodyPr/>
          <a:lstStyle/>
          <a:p>
            <a:r>
              <a:rPr lang="en-GB" altLang="en-US" b="1" dirty="0"/>
              <a:t>Photo credits:</a:t>
            </a:r>
          </a:p>
          <a:p>
            <a:r>
              <a:rPr lang="en-GB" altLang="en-US" dirty="0"/>
              <a:t>River rocks: © CLM, Shutterstock.com 2018</a:t>
            </a:r>
          </a:p>
          <a:p>
            <a:r>
              <a:rPr lang="en-GB" altLang="en-US" dirty="0"/>
              <a:t>Marble:</a:t>
            </a:r>
            <a:r>
              <a:rPr lang="en-GB" altLang="en-US" b="1" dirty="0"/>
              <a:t> </a:t>
            </a:r>
            <a:r>
              <a:rPr lang="en-US" altLang="en-US" dirty="0"/>
              <a:t>© 2007 </a:t>
            </a:r>
            <a:r>
              <a:rPr lang="en-US" altLang="en-US" dirty="0" err="1"/>
              <a:t>Jupiterimages</a:t>
            </a:r>
            <a:r>
              <a:rPr lang="en-US" altLang="en-US" dirty="0"/>
              <a:t> Corporation</a:t>
            </a:r>
          </a:p>
          <a:p>
            <a:r>
              <a:rPr lang="en-US" altLang="en-US" dirty="0"/>
              <a:t>Granite: © 2007 </a:t>
            </a:r>
            <a:r>
              <a:rPr lang="en-US" altLang="en-US" dirty="0" err="1"/>
              <a:t>Jupiterimages</a:t>
            </a:r>
            <a:r>
              <a:rPr lang="en-US" altLang="en-US" dirty="0"/>
              <a:t> Corporation</a:t>
            </a:r>
          </a:p>
          <a:p>
            <a:r>
              <a:rPr lang="en-GB" altLang="en-US" dirty="0"/>
              <a:t>Slate: </a:t>
            </a:r>
            <a:r>
              <a:rPr lang="en-US" altLang="en-US" dirty="0"/>
              <a:t>© </a:t>
            </a:r>
            <a:r>
              <a:rPr lang="en-US" altLang="en-US" dirty="0" err="1"/>
              <a:t>Pefkos</a:t>
            </a:r>
            <a:r>
              <a:rPr lang="en-US" altLang="en-US" dirty="0"/>
              <a:t>, Shutterstock.com 2018</a:t>
            </a:r>
          </a:p>
          <a:p>
            <a:r>
              <a:rPr lang="en-GB" altLang="en-US" dirty="0"/>
              <a:t>Chalk: © Jesse </a:t>
            </a:r>
            <a:r>
              <a:rPr lang="en-GB" altLang="en-US" dirty="0" err="1"/>
              <a:t>Kunerth</a:t>
            </a:r>
            <a:r>
              <a:rPr lang="en-GB" altLang="en-US" dirty="0"/>
              <a:t>, Shutterstock.com 2018 </a:t>
            </a:r>
          </a:p>
          <a:p>
            <a:r>
              <a:rPr lang="en-GB" altLang="en-US" dirty="0"/>
              <a:t>Limestone: © Natalia </a:t>
            </a:r>
            <a:r>
              <a:rPr lang="en-GB" altLang="en-US" dirty="0" err="1"/>
              <a:t>Yudenich</a:t>
            </a:r>
            <a:r>
              <a:rPr lang="en-GB" altLang="en-US" dirty="0"/>
              <a:t>, Shutterstock.com 2018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7AF3F32-D62A-4641-AFE7-3076B98ADA60}"/>
              </a:ext>
            </a:extLst>
          </p:cNvPr>
          <p:cNvSpPr>
            <a:spLocks noGrp="1" noChangeArrowheads="1"/>
          </p:cNvSpPr>
          <p:nvPr>
            <p:ph type="sldNum" sz="quarter" idx="5"/>
          </p:nvPr>
        </p:nvSpPr>
        <p:spPr>
          <a:ln/>
        </p:spPr>
        <p:txBody>
          <a:bodyPr/>
          <a:lstStyle/>
          <a:p>
            <a:fld id="{151C9E49-61EB-42B1-8735-C1A99EAB3343}" type="slidenum">
              <a:rPr lang="en-GB" altLang="en-US"/>
              <a:pPr/>
              <a:t>6</a:t>
            </a:fld>
            <a:endParaRPr lang="en-GB" altLang="en-US"/>
          </a:p>
        </p:txBody>
      </p:sp>
      <p:sp>
        <p:nvSpPr>
          <p:cNvPr id="91138" name="Rectangle 2">
            <a:extLst>
              <a:ext uri="{FF2B5EF4-FFF2-40B4-BE49-F238E27FC236}">
                <a16:creationId xmlns:a16="http://schemas.microsoft.com/office/drawing/2014/main" id="{1E8D1483-9AC6-4080-8B46-2BE62DB7E094}"/>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BA219D7B-3692-42AF-81A4-AF7A669AE3F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94ED6A-05AB-4D17-9FC6-266017079BFC}"/>
              </a:ext>
            </a:extLst>
          </p:cNvPr>
          <p:cNvSpPr>
            <a:spLocks noGrp="1" noChangeArrowheads="1"/>
          </p:cNvSpPr>
          <p:nvPr>
            <p:ph type="sldNum" sz="quarter" idx="5"/>
          </p:nvPr>
        </p:nvSpPr>
        <p:spPr>
          <a:ln/>
        </p:spPr>
        <p:txBody>
          <a:bodyPr/>
          <a:lstStyle/>
          <a:p>
            <a:fld id="{E0F82035-DE48-44DB-871B-E9ED59BB1270}" type="slidenum">
              <a:rPr lang="en-GB" altLang="en-US"/>
              <a:pPr/>
              <a:t>7</a:t>
            </a:fld>
            <a:endParaRPr lang="en-GB" altLang="en-US"/>
          </a:p>
        </p:txBody>
      </p:sp>
      <p:sp>
        <p:nvSpPr>
          <p:cNvPr id="74754" name="Rectangle 2">
            <a:extLst>
              <a:ext uri="{FF2B5EF4-FFF2-40B4-BE49-F238E27FC236}">
                <a16:creationId xmlns:a16="http://schemas.microsoft.com/office/drawing/2014/main" id="{F8EEE481-9B48-46BF-8A7A-B5410E18DD67}"/>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4313E970-A829-4CA1-857F-EABBD7ADB6AC}"/>
              </a:ext>
            </a:extLst>
          </p:cNvPr>
          <p:cNvSpPr>
            <a:spLocks noGrp="1" noChangeArrowheads="1"/>
          </p:cNvSpPr>
          <p:nvPr>
            <p:ph type="body" idx="1"/>
          </p:nvPr>
        </p:nvSpPr>
        <p:spPr/>
        <p:txBody>
          <a:bodyPr/>
          <a:lstStyle/>
          <a:p>
            <a:r>
              <a:rPr lang="en-GB" altLang="en-US" sz="1000" b="1" dirty="0"/>
              <a:t>Teacher notes</a:t>
            </a:r>
          </a:p>
          <a:p>
            <a:r>
              <a:rPr lang="en-GB" altLang="en-US" sz="1000" dirty="0"/>
              <a:t>Ask students if they think all rocks have the same hardness. Then ask them to suggest how they could find out. </a:t>
            </a:r>
          </a:p>
          <a:p>
            <a:r>
              <a:rPr lang="en-GB" altLang="en-US" sz="1000" dirty="0"/>
              <a:t>After watching the animation and discovering that some rocks are harder than others, invite students to experiment and rank the classroom rocks into order of hardness. It is helpful to have a range of rocks (chalk, limestone, marble, granite and slate). To test two materials against each other, ask students to choose one rock to be the “scratcher” and another to be the “</a:t>
            </a:r>
            <a:r>
              <a:rPr lang="en-GB" altLang="en-US" sz="1000" dirty="0" err="1"/>
              <a:t>scratchee</a:t>
            </a:r>
            <a:r>
              <a:rPr lang="en-GB" altLang="en-US" sz="1000" dirty="0"/>
              <a:t>.” Scratch the “</a:t>
            </a:r>
            <a:r>
              <a:rPr lang="en-GB" altLang="en-US" sz="1000" dirty="0" err="1"/>
              <a:t>scratchee</a:t>
            </a:r>
            <a:r>
              <a:rPr lang="en-GB" altLang="en-US" sz="1000" dirty="0"/>
              <a:t>” rock with the “scratcher” on its smoothest or flattest surface. Check to see if the “</a:t>
            </a:r>
            <a:r>
              <a:rPr lang="en-GB" altLang="en-US" sz="1000" dirty="0" err="1"/>
              <a:t>scratchee</a:t>
            </a:r>
            <a:r>
              <a:rPr lang="en-GB" altLang="en-US" sz="1000" dirty="0"/>
              <a:t>” was marked. If not, switch the rocks and repeat the test. If both rocks scratch each other, they have the same hardness. </a:t>
            </a:r>
          </a:p>
          <a:p>
            <a:r>
              <a:rPr lang="en-GB" altLang="en-US" sz="1000" dirty="0"/>
              <a:t>Mineral (rock) hardness is measured on the Mohs Hardness Scale. The Mohs Scale ranges from 1 (very soft) to 10 (very hard). A mineral on each level of the scale can be scratched by something of the same or a higher level, but nothing lower. Number 1 on the Mohs Scale is talc because it is the softest mineral and is very easily scratched. Number 10 on the Mohs Scale is diamond because it is the hardest natural substance and can only be scratched by another diamond. </a:t>
            </a:r>
          </a:p>
          <a:p>
            <a:r>
              <a:rPr lang="en-GB" altLang="en-US" sz="1000" dirty="0"/>
              <a:t>You may wish to extend the hardness test and use some common objects to see where a certain rock would fall on the Mohs Hardness Scale. For example, a fingernail has an approximate hardness of 2.5, so if you can scratch a rock with your fingernail, the rock must have a hardness level of less than 2.5. Likewise, if your fingernail can’t scratch the rock, its hardness level is greater than 2.5. Other objects can be used for a more exact measurement of the mineral’s hardness, such as a steel nail (approximate hardness of 5.5).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4D7CEC-A782-4329-91D0-F03A88A0F680}"/>
              </a:ext>
            </a:extLst>
          </p:cNvPr>
          <p:cNvSpPr>
            <a:spLocks noGrp="1" noChangeArrowheads="1"/>
          </p:cNvSpPr>
          <p:nvPr>
            <p:ph type="sldNum" sz="quarter" idx="5"/>
          </p:nvPr>
        </p:nvSpPr>
        <p:spPr>
          <a:ln/>
        </p:spPr>
        <p:txBody>
          <a:bodyPr/>
          <a:lstStyle/>
          <a:p>
            <a:fld id="{62F98D12-6DEA-43B3-BAF3-6EFCFBB014AC}" type="slidenum">
              <a:rPr lang="en-GB" altLang="en-US"/>
              <a:pPr/>
              <a:t>8</a:t>
            </a:fld>
            <a:endParaRPr lang="en-GB" altLang="en-US"/>
          </a:p>
        </p:txBody>
      </p:sp>
      <p:sp>
        <p:nvSpPr>
          <p:cNvPr id="93186" name="Rectangle 2">
            <a:extLst>
              <a:ext uri="{FF2B5EF4-FFF2-40B4-BE49-F238E27FC236}">
                <a16:creationId xmlns:a16="http://schemas.microsoft.com/office/drawing/2014/main" id="{F77E9AAD-31FF-482F-90D6-7AE77FCEFA7E}"/>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A5B8550C-F351-4301-8DFE-9F1E9ED896D4}"/>
              </a:ext>
            </a:extLst>
          </p:cNvPr>
          <p:cNvSpPr>
            <a:spLocks noGrp="1" noChangeArrowheads="1"/>
          </p:cNvSpPr>
          <p:nvPr>
            <p:ph type="body" idx="1"/>
          </p:nvPr>
        </p:nvSpPr>
        <p:spPr/>
        <p:txBody>
          <a:bodyPr/>
          <a:lstStyle/>
          <a:p>
            <a:pPr defTabSz="928299" eaLnBrk="0" hangingPunct="0">
              <a:defRPr/>
            </a:pPr>
            <a:r>
              <a:rPr lang="en-GB" dirty="0">
                <a:latin typeface="Arial" charset="0"/>
              </a:rPr>
              <a:t>This slide covers the Science and Engineering Practices:</a:t>
            </a:r>
          </a:p>
          <a:p>
            <a:pPr marL="174056" indent="-174056" defTabSz="928299" eaLnBrk="0" hangingPunct="0">
              <a:buFont typeface="Arial" panose="020B0604020202020204" pitchFamily="34" charset="0"/>
              <a:buChar char="•"/>
              <a:defRPr/>
            </a:pPr>
            <a:r>
              <a:rPr lang="en-GB" b="1" dirty="0"/>
              <a:t>Planning and Carrying Out Investigations: </a:t>
            </a:r>
            <a:r>
              <a:rPr lang="en-GB" dirty="0"/>
              <a:t>Make observations and/or measurements to produce data to serve as the basis for evidence for an explanation of a phenomenon or test a design solution.</a:t>
            </a:r>
          </a:p>
          <a:p>
            <a:pPr marL="174056" indent="-174056" defTabSz="928299" eaLnBrk="0" hangingPunct="0">
              <a:buFont typeface="Arial" panose="020B0604020202020204" pitchFamily="34" charset="0"/>
              <a:buChar char="•"/>
              <a:defRPr/>
            </a:pPr>
            <a:r>
              <a:rPr lang="en-GB" b="1" dirty="0" err="1"/>
              <a:t>Analyzing</a:t>
            </a:r>
            <a:r>
              <a:rPr lang="en-GB" b="1" dirty="0"/>
              <a:t> and Interpreting Data:</a:t>
            </a:r>
            <a:r>
              <a:rPr lang="en-GB" dirty="0"/>
              <a:t> Represent data in tables and/or various graphical displays (bar graphs, pictographs, and/or pie charts) to reveal patterns that indicate relationships.</a:t>
            </a:r>
            <a:endParaRPr lang="en-GB" b="1"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313095-1E13-4246-AABB-0DBDC20B3F17}"/>
              </a:ext>
            </a:extLst>
          </p:cNvPr>
          <p:cNvSpPr>
            <a:spLocks noGrp="1" noChangeArrowheads="1"/>
          </p:cNvSpPr>
          <p:nvPr>
            <p:ph type="sldNum" sz="quarter" idx="5"/>
          </p:nvPr>
        </p:nvSpPr>
        <p:spPr>
          <a:ln/>
        </p:spPr>
        <p:txBody>
          <a:bodyPr/>
          <a:lstStyle/>
          <a:p>
            <a:fld id="{B8C67A49-2088-49EC-9375-61059922493F}" type="slidenum">
              <a:rPr lang="en-GB" altLang="en-US"/>
              <a:pPr/>
              <a:t>9</a:t>
            </a:fld>
            <a:endParaRPr lang="en-GB" altLang="en-US"/>
          </a:p>
        </p:txBody>
      </p:sp>
      <p:sp>
        <p:nvSpPr>
          <p:cNvPr id="94210" name="Rectangle 2">
            <a:extLst>
              <a:ext uri="{FF2B5EF4-FFF2-40B4-BE49-F238E27FC236}">
                <a16:creationId xmlns:a16="http://schemas.microsoft.com/office/drawing/2014/main" id="{1961FAC9-B42A-4D24-AE02-E60684E3C031}"/>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5E3A311B-B7E5-40D9-B583-728AFBD66879}"/>
              </a:ext>
            </a:extLst>
          </p:cNvPr>
          <p:cNvSpPr>
            <a:spLocks noGrp="1" noChangeArrowheads="1"/>
          </p:cNvSpPr>
          <p:nvPr>
            <p:ph type="body" idx="1"/>
          </p:nvPr>
        </p:nvSpPr>
        <p:spPr/>
        <p:txBody>
          <a:bodyPr/>
          <a:lstStyle/>
          <a:p>
            <a:pPr defTabSz="928299" eaLnBrk="0" hangingPunct="0">
              <a:defRPr/>
            </a:pPr>
            <a:r>
              <a:rPr lang="en-GB" dirty="0">
                <a:latin typeface="Arial" charset="0"/>
              </a:rPr>
              <a:t>This slide covers the Science and Engineering Practices:</a:t>
            </a:r>
          </a:p>
          <a:p>
            <a:pPr marL="174056" indent="-174056" defTabSz="928299" eaLnBrk="0" hangingPunct="0">
              <a:buFont typeface="Arial" panose="020B0604020202020204" pitchFamily="34" charset="0"/>
              <a:buChar char="•"/>
              <a:defRPr/>
            </a:pPr>
            <a:r>
              <a:rPr lang="en-GB" b="1" dirty="0" err="1"/>
              <a:t>Analyzing</a:t>
            </a:r>
            <a:r>
              <a:rPr lang="en-GB" b="1" dirty="0"/>
              <a:t> and Interpreting Data: </a:t>
            </a:r>
            <a:r>
              <a:rPr lang="en-GB" dirty="0" err="1"/>
              <a:t>Analyze</a:t>
            </a:r>
            <a:r>
              <a:rPr lang="en-GB" dirty="0"/>
              <a:t> and interpret data to make sense of phenomena, using logical reasoning, mathematics, and/or computation.</a:t>
            </a:r>
            <a:endParaRPr lang="en-GB" dirty="0">
              <a:effectLst/>
            </a:endParaRPr>
          </a:p>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i="0">
                <a:solidFill>
                  <a:srgbClr val="5B0091"/>
                </a:solidFill>
                <a:cs typeface="Arial" charset="0"/>
              </a:rPr>
              <a:pPr algn="ctr" eaLnBrk="1" hangingPunct="1">
                <a:spcBef>
                  <a:spcPct val="50000"/>
                </a:spcBef>
              </a:pPr>
              <a:t>‹#›</a:t>
            </a:fld>
            <a:r>
              <a:rPr lang="en-GB" altLang="en-US" sz="1000" i="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3298769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7609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301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004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1382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743454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986496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4180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22909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7969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216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i="0">
                <a:solidFill>
                  <a:srgbClr val="5B0091"/>
                </a:solidFill>
                <a:cs typeface="Arial" charset="0"/>
              </a:rPr>
              <a:pPr algn="ctr" eaLnBrk="1" hangingPunct="1">
                <a:spcBef>
                  <a:spcPct val="50000"/>
                </a:spcBef>
              </a:pPr>
              <a:t>‹#›</a:t>
            </a:fld>
            <a:r>
              <a:rPr lang="en-GB" altLang="en-US" sz="1000" i="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3467712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06207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9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69891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9981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73941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168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1736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9293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70075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0769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3171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881242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80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084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704"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i="0">
                <a:solidFill>
                  <a:srgbClr val="5B0091"/>
                </a:solidFill>
                <a:cs typeface="Arial" charset="0"/>
              </a:rPr>
              <a:pPr algn="ctr" eaLnBrk="1" hangingPunct="1">
                <a:spcBef>
                  <a:spcPct val="50000"/>
                </a:spcBef>
              </a:pPr>
              <a:t>‹#›</a:t>
            </a:fld>
            <a:r>
              <a:rPr lang="en-GB" altLang="en-US" sz="1000" i="0" dirty="0">
                <a:solidFill>
                  <a:srgbClr val="5B0091"/>
                </a:solidFill>
                <a:cs typeface="Arial" charset="0"/>
              </a:rPr>
              <a:t> of 11</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360847017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3704"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i="0">
                <a:solidFill>
                  <a:srgbClr val="5B0091"/>
                </a:solidFill>
                <a:cs typeface="Arial" charset="0"/>
              </a:rPr>
              <a:pPr algn="ctr" eaLnBrk="1" hangingPunct="1">
                <a:spcBef>
                  <a:spcPct val="50000"/>
                </a:spcBef>
              </a:pPr>
              <a:t>‹#›</a:t>
            </a:fld>
            <a:r>
              <a:rPr lang="en-GB" altLang="en-US" sz="1000" i="0" dirty="0">
                <a:solidFill>
                  <a:srgbClr val="5B0091"/>
                </a:solidFill>
                <a:cs typeface="Arial" charset="0"/>
              </a:rPr>
              <a:t> of 11</a:t>
            </a:r>
          </a:p>
        </p:txBody>
      </p:sp>
    </p:spTree>
    <p:custDataLst>
      <p:tags r:id="rId14"/>
    </p:custDataLst>
    <p:extLst>
      <p:ext uri="{BB962C8B-B14F-4D97-AF65-F5344CB8AC3E}">
        <p14:creationId xmlns:p14="http://schemas.microsoft.com/office/powerpoint/2010/main" val="125752016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0.wmf"/><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0.wmf"/><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0.wmf"/><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7.xml"/><Relationship Id="rId9" Type="http://schemas.openxmlformats.org/officeDocument/2006/relationships/image" Target="../media/image10.wmf"/></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0.xml"/><Relationship Id="rId7" Type="http://schemas.openxmlformats.org/officeDocument/2006/relationships/image" Target="../media/image11.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notesSlide" Target="../notesSlides/notesSlide8.xml"/><Relationship Id="rId9" Type="http://schemas.openxmlformats.org/officeDocument/2006/relationships/image" Target="../media/image10.wmf"/></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0.xml"/><Relationship Id="rId7" Type="http://schemas.openxmlformats.org/officeDocument/2006/relationships/image" Target="../media/image11.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notesSlide" Target="../notesSlides/notesSlide9.xml"/><Relationship Id="rId9"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F1E504-71D0-4585-9CC6-D377F2D6A7E6}"/>
              </a:ext>
            </a:extLst>
          </p:cNvPr>
          <p:cNvSpPr>
            <a:spLocks noGrp="1"/>
          </p:cNvSpPr>
          <p:nvPr>
            <p:ph type="title"/>
          </p:nvPr>
        </p:nvSpPr>
        <p:spPr/>
        <p:txBody>
          <a:bodyPr/>
          <a:lstStyle/>
          <a:p>
            <a:r>
              <a:rPr lang="en-GB" dirty="0"/>
              <a:t>Rocks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Text Box 4">
            <a:extLst>
              <a:ext uri="{FF2B5EF4-FFF2-40B4-BE49-F238E27FC236}">
                <a16:creationId xmlns:a16="http://schemas.microsoft.com/office/drawing/2014/main" id="{04B53EDC-5A62-48FB-A386-EFCE7D7220B0}"/>
              </a:ext>
            </a:extLst>
          </p:cNvPr>
          <p:cNvSpPr txBox="1">
            <a:spLocks noChangeArrowheads="1"/>
          </p:cNvSpPr>
          <p:nvPr/>
        </p:nvSpPr>
        <p:spPr bwMode="auto">
          <a:xfrm>
            <a:off x="469900" y="901700"/>
            <a:ext cx="72263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i="0">
                <a:solidFill>
                  <a:srgbClr val="000066"/>
                </a:solidFill>
              </a:rPr>
              <a:t>Describe how we could get more accurate results from these tests. </a:t>
            </a:r>
          </a:p>
        </p:txBody>
      </p:sp>
      <p:pic>
        <p:nvPicPr>
          <p:cNvPr id="109582" name="Picture 14" descr="notepad">
            <a:extLst>
              <a:ext uri="{FF2B5EF4-FFF2-40B4-BE49-F238E27FC236}">
                <a16:creationId xmlns:a16="http://schemas.microsoft.com/office/drawing/2014/main" id="{9E612501-671E-4109-8915-C1B9B6154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213" y="1976438"/>
            <a:ext cx="5743575" cy="4106862"/>
          </a:xfrm>
          <a:prstGeom prst="rect">
            <a:avLst/>
          </a:prstGeom>
          <a:noFill/>
          <a:extLst>
            <a:ext uri="{909E8E84-426E-40DD-AFC4-6F175D3DCCD1}">
              <a14:hiddenFill xmlns:a14="http://schemas.microsoft.com/office/drawing/2010/main">
                <a:solidFill>
                  <a:srgbClr val="FFFFFF"/>
                </a:solidFill>
              </a14:hiddenFill>
            </a:ext>
          </a:extLst>
        </p:spPr>
      </p:pic>
      <p:sp>
        <p:nvSpPr>
          <p:cNvPr id="109587" name="Rectangle 19">
            <a:extLst>
              <a:ext uri="{FF2B5EF4-FFF2-40B4-BE49-F238E27FC236}">
                <a16:creationId xmlns:a16="http://schemas.microsoft.com/office/drawing/2014/main" id="{FDE11E29-003A-4E8F-A230-2DB631406F79}"/>
              </a:ext>
            </a:extLst>
          </p:cNvPr>
          <p:cNvSpPr>
            <a:spLocks noGrp="1" noChangeArrowheads="1"/>
          </p:cNvSpPr>
          <p:nvPr>
            <p:ph type="title"/>
          </p:nvPr>
        </p:nvSpPr>
        <p:spPr/>
        <p:txBody>
          <a:bodyPr/>
          <a:lstStyle/>
          <a:p>
            <a:r>
              <a:rPr lang="en-GB" altLang="en-US" dirty="0"/>
              <a:t>How could we get more accurate results?</a:t>
            </a:r>
          </a:p>
        </p:txBody>
      </p:sp>
      <p:pic>
        <p:nvPicPr>
          <p:cNvPr id="7" name="Picture 19">
            <a:hlinkClick r:id="" action="ppaction://hlinkshowjump?jump=nextslide"/>
            <a:extLst>
              <a:ext uri="{FF2B5EF4-FFF2-40B4-BE49-F238E27FC236}">
                <a16:creationId xmlns:a16="http://schemas.microsoft.com/office/drawing/2014/main" id="{CF832F89-01FE-4A04-A7A4-6BBD9C3274B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D02BB752-1D28-4CAB-9CBF-A3190DC8C76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49143"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7" name="Rectangle 25">
            <a:extLst>
              <a:ext uri="{FF2B5EF4-FFF2-40B4-BE49-F238E27FC236}">
                <a16:creationId xmlns:a16="http://schemas.microsoft.com/office/drawing/2014/main" id="{AC37E773-BD34-41DE-BA2C-220EF889B140}"/>
              </a:ext>
            </a:extLst>
          </p:cNvPr>
          <p:cNvSpPr>
            <a:spLocks noGrp="1" noChangeArrowheads="1"/>
          </p:cNvSpPr>
          <p:nvPr>
            <p:ph type="title"/>
          </p:nvPr>
        </p:nvSpPr>
        <p:spPr>
          <a:noFill/>
        </p:spPr>
        <p:txBody>
          <a:bodyPr anchor="ctr"/>
          <a:lstStyle/>
          <a:p>
            <a:pPr algn="l"/>
            <a:r>
              <a:rPr lang="en-GB" altLang="en-US" sz="2800" dirty="0"/>
              <a:t>Choosing the correct type of rock</a:t>
            </a:r>
          </a:p>
        </p:txBody>
      </p:sp>
      <p:pic>
        <p:nvPicPr>
          <p:cNvPr id="5" name="Picture 6" descr="flash_icon">
            <a:extLst>
              <a:ext uri="{FF2B5EF4-FFF2-40B4-BE49-F238E27FC236}">
                <a16:creationId xmlns:a16="http://schemas.microsoft.com/office/drawing/2014/main" id="{E6CAD6DC-293F-480B-BA69-2F9CFC05BDE8}"/>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6" name="Picture 5">
            <a:extLst>
              <a:ext uri="{FF2B5EF4-FFF2-40B4-BE49-F238E27FC236}">
                <a16:creationId xmlns:a16="http://schemas.microsoft.com/office/drawing/2014/main" id="{622663BB-5DF4-4366-8D55-5B7F0B910F8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68143"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69674"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5C37E380-1C00-4173-8982-6D92ED1CFB0F}"/>
                    </a:ext>
                  </a:extLst>
                </p:cNvPr>
                <p:cNvPicPr>
                  <a:picLocks/>
                </p:cNvPicPr>
                <p:nvPr/>
              </p:nvPicPr>
              <p:blipFill>
                <a:blip r:embed="rId7"/>
                <a:stretch>
                  <a:fillRect/>
                </a:stretch>
              </p:blipFill>
              <p:spPr>
                <a:xfrm>
                  <a:off x="203200" y="838200"/>
                  <a:ext cx="87122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Asking Questions and Defining Problems</a:t>
            </a:r>
          </a:p>
          <a:p>
            <a:pPr>
              <a:buSzPct val="100000"/>
            </a:pPr>
            <a:r>
              <a:rPr lang="en-GB" sz="1600" dirty="0"/>
              <a:t>Planning and Carrying Out Investigations</a:t>
            </a:r>
          </a:p>
          <a:p>
            <a:pPr>
              <a:buSzPct val="100000"/>
            </a:pPr>
            <a:r>
              <a:rPr lang="en-GB" sz="1600" dirty="0" err="1"/>
              <a:t>Analyzing</a:t>
            </a:r>
            <a:r>
              <a:rPr lang="en-GB" sz="1600" dirty="0"/>
              <a:t> and Interpreting Data</a:t>
            </a:r>
          </a:p>
          <a:p>
            <a:pPr>
              <a:buSzPct val="100000"/>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ext Box 4">
            <a:extLst>
              <a:ext uri="{FF2B5EF4-FFF2-40B4-BE49-F238E27FC236}">
                <a16:creationId xmlns:a16="http://schemas.microsoft.com/office/drawing/2014/main" id="{82BFA3A3-60F9-43D3-A9E6-3271B17C2710}"/>
              </a:ext>
            </a:extLst>
          </p:cNvPr>
          <p:cNvSpPr txBox="1">
            <a:spLocks noChangeArrowheads="1"/>
          </p:cNvSpPr>
          <p:nvPr/>
        </p:nvSpPr>
        <p:spPr bwMode="auto">
          <a:xfrm>
            <a:off x="469900" y="901700"/>
            <a:ext cx="82677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i="0" dirty="0">
                <a:solidFill>
                  <a:srgbClr val="000066"/>
                </a:solidFill>
              </a:rPr>
              <a:t>There are many different kinds of rock. Different rocks have different characteristics called </a:t>
            </a:r>
            <a:r>
              <a:rPr lang="en-GB" altLang="en-US" b="1" i="0" dirty="0">
                <a:solidFill>
                  <a:srgbClr val="286DA6"/>
                </a:solidFill>
              </a:rPr>
              <a:t>properties</a:t>
            </a:r>
            <a:r>
              <a:rPr lang="en-GB" altLang="en-US" i="0" dirty="0">
                <a:solidFill>
                  <a:srgbClr val="000066"/>
                </a:solidFill>
              </a:rPr>
              <a:t>. Rocks are used for a variety of purposes based on their properties.</a:t>
            </a:r>
            <a:r>
              <a:rPr lang="en-GB" altLang="en-US" dirty="0"/>
              <a:t> </a:t>
            </a:r>
          </a:p>
        </p:txBody>
      </p:sp>
      <p:sp>
        <p:nvSpPr>
          <p:cNvPr id="104454" name="Text Box 6">
            <a:extLst>
              <a:ext uri="{FF2B5EF4-FFF2-40B4-BE49-F238E27FC236}">
                <a16:creationId xmlns:a16="http://schemas.microsoft.com/office/drawing/2014/main" id="{B635053F-2057-45FA-87BE-A92943ADA067}"/>
              </a:ext>
            </a:extLst>
          </p:cNvPr>
          <p:cNvSpPr txBox="1">
            <a:spLocks noChangeArrowheads="1"/>
          </p:cNvSpPr>
          <p:nvPr/>
        </p:nvSpPr>
        <p:spPr bwMode="auto">
          <a:xfrm>
            <a:off x="469900" y="5257800"/>
            <a:ext cx="8128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i="0" dirty="0">
                <a:solidFill>
                  <a:srgbClr val="000066"/>
                </a:solidFill>
              </a:rPr>
              <a:t>Chalk is a kind of rock. Why do you think it has been used to write on this chalkboard? </a:t>
            </a:r>
          </a:p>
        </p:txBody>
      </p:sp>
      <p:pic>
        <p:nvPicPr>
          <p:cNvPr id="104457" name="Picture 9" descr="chalkboard2">
            <a:extLst>
              <a:ext uri="{FF2B5EF4-FFF2-40B4-BE49-F238E27FC236}">
                <a16:creationId xmlns:a16="http://schemas.microsoft.com/office/drawing/2014/main" id="{EB91717D-B2B8-4022-97F4-669204516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2549525"/>
            <a:ext cx="5810250" cy="2222500"/>
          </a:xfrm>
          <a:prstGeom prst="rect">
            <a:avLst/>
          </a:prstGeom>
          <a:noFill/>
          <a:extLst>
            <a:ext uri="{909E8E84-426E-40DD-AFC4-6F175D3DCCD1}">
              <a14:hiddenFill xmlns:a14="http://schemas.microsoft.com/office/drawing/2010/main">
                <a:solidFill>
                  <a:srgbClr val="FFFFFF"/>
                </a:solidFill>
              </a14:hiddenFill>
            </a:ext>
          </a:extLst>
        </p:spPr>
      </p:pic>
      <p:sp>
        <p:nvSpPr>
          <p:cNvPr id="104462" name="Rectangle 14">
            <a:extLst>
              <a:ext uri="{FF2B5EF4-FFF2-40B4-BE49-F238E27FC236}">
                <a16:creationId xmlns:a16="http://schemas.microsoft.com/office/drawing/2014/main" id="{BC763FF5-D9A5-47C2-9837-64ADB8B3EF94}"/>
              </a:ext>
            </a:extLst>
          </p:cNvPr>
          <p:cNvSpPr>
            <a:spLocks noGrp="1" noChangeArrowheads="1"/>
          </p:cNvSpPr>
          <p:nvPr>
            <p:ph type="title"/>
          </p:nvPr>
        </p:nvSpPr>
        <p:spPr>
          <a:noFill/>
        </p:spPr>
        <p:txBody>
          <a:bodyPr/>
          <a:lstStyle/>
          <a:p>
            <a:r>
              <a:rPr lang="en-GB" altLang="en-US" dirty="0"/>
              <a:t>The properties of rocks</a:t>
            </a:r>
          </a:p>
        </p:txBody>
      </p:sp>
      <p:pic>
        <p:nvPicPr>
          <p:cNvPr id="7" name="Picture 19">
            <a:hlinkClick r:id="" action="ppaction://hlinkshowjump?jump=nextslide"/>
            <a:extLst>
              <a:ext uri="{FF2B5EF4-FFF2-40B4-BE49-F238E27FC236}">
                <a16:creationId xmlns:a16="http://schemas.microsoft.com/office/drawing/2014/main" id="{A68C0958-4C40-4CE0-8BB4-3ED80DE014E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96E276E8-561A-491E-8F85-C0F81CDF419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23743"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4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00" name="Rectangle 16">
            <a:extLst>
              <a:ext uri="{FF2B5EF4-FFF2-40B4-BE49-F238E27FC236}">
                <a16:creationId xmlns:a16="http://schemas.microsoft.com/office/drawing/2014/main" id="{EB26B204-6491-40E7-B743-2EFCB54F4AC9}"/>
              </a:ext>
            </a:extLst>
          </p:cNvPr>
          <p:cNvSpPr>
            <a:spLocks noGrp="1" noChangeArrowheads="1"/>
          </p:cNvSpPr>
          <p:nvPr>
            <p:ph type="title"/>
          </p:nvPr>
        </p:nvSpPr>
        <p:spPr/>
        <p:txBody>
          <a:bodyPr/>
          <a:lstStyle/>
          <a:p>
            <a:r>
              <a:rPr lang="en-GB" altLang="en-US" dirty="0"/>
              <a:t>What objects are made of rock?</a:t>
            </a:r>
          </a:p>
        </p:txBody>
      </p:sp>
      <p:pic>
        <p:nvPicPr>
          <p:cNvPr id="7" name="Picture 19">
            <a:hlinkClick r:id="" action="ppaction://hlinkshowjump?jump=nextslide"/>
            <a:extLst>
              <a:ext uri="{FF2B5EF4-FFF2-40B4-BE49-F238E27FC236}">
                <a16:creationId xmlns:a16="http://schemas.microsoft.com/office/drawing/2014/main" id="{E7DA4F7D-028D-47E6-AF7D-FB50F5D2398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08EAF841-8D53-4A2E-9327-2A8B253A42E8}"/>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674657EA-0D1B-4949-99D6-9FC767DBC279}"/>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42017"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FC482FC0-34DC-426D-8551-DA1E7F85AF7D}"/>
                    </a:ext>
                  </a:extLst>
                </p:cNvPr>
                <p:cNvPicPr>
                  <a:picLocks/>
                </p:cNvPicPr>
                <p:nvPr/>
              </p:nvPicPr>
              <p:blipFill>
                <a:blip r:embed="rId8"/>
                <a:stretch>
                  <a:fillRect/>
                </a:stretch>
              </p:blipFill>
              <p:spPr>
                <a:xfrm>
                  <a:off x="203200" y="838200"/>
                  <a:ext cx="87122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94" name="Rectangle 26">
            <a:extLst>
              <a:ext uri="{FF2B5EF4-FFF2-40B4-BE49-F238E27FC236}">
                <a16:creationId xmlns:a16="http://schemas.microsoft.com/office/drawing/2014/main" id="{D3CC4C38-4B2F-4110-B637-513C19B7F4E3}"/>
              </a:ext>
            </a:extLst>
          </p:cNvPr>
          <p:cNvSpPr>
            <a:spLocks noGrp="1" noChangeArrowheads="1"/>
          </p:cNvSpPr>
          <p:nvPr>
            <p:ph type="title"/>
          </p:nvPr>
        </p:nvSpPr>
        <p:spPr/>
        <p:txBody>
          <a:bodyPr/>
          <a:lstStyle/>
          <a:p>
            <a:r>
              <a:rPr lang="en-GB" altLang="en-US" dirty="0"/>
              <a:t>Grouping rocks</a:t>
            </a:r>
          </a:p>
        </p:txBody>
      </p:sp>
      <p:pic>
        <p:nvPicPr>
          <p:cNvPr id="6" name="Picture 19">
            <a:hlinkClick r:id="" action="ppaction://hlinkshowjump?jump=nextslide"/>
            <a:extLst>
              <a:ext uri="{FF2B5EF4-FFF2-40B4-BE49-F238E27FC236}">
                <a16:creationId xmlns:a16="http://schemas.microsoft.com/office/drawing/2014/main" id="{C12CEDC5-86FB-4BF3-834C-F766B0D0584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2EC4FEFC-31A9-46A3-BF7A-9B11F9C90C03}"/>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58410"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1230D5A8-6D3D-448F-BDA8-1D7CD4159FD1}"/>
                    </a:ext>
                  </a:extLst>
                </p:cNvPr>
                <p:cNvPicPr>
                  <a:picLocks/>
                </p:cNvPicPr>
                <p:nvPr/>
              </p:nvPicPr>
              <p:blipFill>
                <a:blip r:embed="rId7"/>
                <a:stretch>
                  <a:fillRect/>
                </a:stretch>
              </p:blipFill>
              <p:spPr>
                <a:xfrm>
                  <a:off x="203200" y="838200"/>
                  <a:ext cx="87122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49" name="Rectangle 29">
            <a:extLst>
              <a:ext uri="{FF2B5EF4-FFF2-40B4-BE49-F238E27FC236}">
                <a16:creationId xmlns:a16="http://schemas.microsoft.com/office/drawing/2014/main" id="{00AA3605-FF0C-430B-8EF4-F270F211DA02}"/>
              </a:ext>
            </a:extLst>
          </p:cNvPr>
          <p:cNvSpPr>
            <a:spLocks noGrp="1" noChangeArrowheads="1"/>
          </p:cNvSpPr>
          <p:nvPr>
            <p:ph type="title"/>
          </p:nvPr>
        </p:nvSpPr>
        <p:spPr/>
        <p:txBody>
          <a:bodyPr/>
          <a:lstStyle/>
          <a:p>
            <a:r>
              <a:rPr lang="en-GB" altLang="en-US" dirty="0"/>
              <a:t>Observable characteristics</a:t>
            </a:r>
          </a:p>
        </p:txBody>
      </p:sp>
      <p:pic>
        <p:nvPicPr>
          <p:cNvPr id="6" name="Picture 19">
            <a:hlinkClick r:id="" action="ppaction://hlinkshowjump?jump=nextslide"/>
            <a:extLst>
              <a:ext uri="{FF2B5EF4-FFF2-40B4-BE49-F238E27FC236}">
                <a16:creationId xmlns:a16="http://schemas.microsoft.com/office/drawing/2014/main" id="{96156868-C5AC-40D3-97B9-402F7D9B45C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38F54E0A-7010-423B-B590-565522439B04}"/>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56365"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DA71A05F-2B17-4D6F-93D5-5F1934E61F87}"/>
                    </a:ext>
                  </a:extLst>
                </p:cNvPr>
                <p:cNvPicPr>
                  <a:picLocks/>
                </p:cNvPicPr>
                <p:nvPr/>
              </p:nvPicPr>
              <p:blipFill>
                <a:blip r:embed="rId7"/>
                <a:stretch>
                  <a:fillRect/>
                </a:stretch>
              </p:blipFill>
              <p:spPr>
                <a:xfrm>
                  <a:off x="203200" y="838200"/>
                  <a:ext cx="87122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20" name="Rectangle 24">
            <a:extLst>
              <a:ext uri="{FF2B5EF4-FFF2-40B4-BE49-F238E27FC236}">
                <a16:creationId xmlns:a16="http://schemas.microsoft.com/office/drawing/2014/main" id="{7B0C314F-0EE5-4538-A591-01FFFB846F6D}"/>
              </a:ext>
            </a:extLst>
          </p:cNvPr>
          <p:cNvSpPr>
            <a:spLocks noGrp="1" noChangeArrowheads="1"/>
          </p:cNvSpPr>
          <p:nvPr>
            <p:ph type="title"/>
          </p:nvPr>
        </p:nvSpPr>
        <p:spPr>
          <a:noFill/>
        </p:spPr>
        <p:txBody>
          <a:bodyPr anchor="ctr"/>
          <a:lstStyle/>
          <a:p>
            <a:pPr algn="l"/>
            <a:r>
              <a:rPr lang="en-GB" altLang="en-US" dirty="0"/>
              <a:t>Hard and soft rocks</a:t>
            </a:r>
            <a:endParaRPr lang="en-GB" altLang="en-US" sz="2800" dirty="0"/>
          </a:p>
        </p:txBody>
      </p:sp>
      <p:pic>
        <p:nvPicPr>
          <p:cNvPr id="7" name="Picture 19">
            <a:hlinkClick r:id="" action="ppaction://hlinkshowjump?jump=nextslide"/>
            <a:extLst>
              <a:ext uri="{FF2B5EF4-FFF2-40B4-BE49-F238E27FC236}">
                <a16:creationId xmlns:a16="http://schemas.microsoft.com/office/drawing/2014/main" id="{974FA080-C9A4-44BD-9929-720F7487C5D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35718E53-2D8A-4D5C-884C-CA5AA64B7A13}"/>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40E45B00-4A36-480B-AFE4-83EEFCF389A4}"/>
              </a:ext>
            </a:extLst>
          </p:cNvPr>
          <p:cNvPicPr>
            <a:picLocks noChangeAspect="1" noChangeArrowheads="1"/>
          </p:cNvPicPr>
          <p:nvPr/>
        </p:nvPicPr>
        <p:blipFill>
          <a:blip r:embed="rId7" cstate="print"/>
          <a:srcRect/>
          <a:stretch>
            <a:fillRect/>
          </a:stretch>
        </p:blipFill>
        <p:spPr bwMode="auto">
          <a:xfrm>
            <a:off x="76025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E46E24BA-B6B3-4297-8709-FECF0BDF99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87469" y="133322"/>
            <a:ext cx="609685" cy="390580"/>
          </a:xfrm>
          <a:prstGeom prst="rect">
            <a:avLst/>
          </a:prstGeom>
        </p:spPr>
      </p:pic>
    </p:spTree>
    <p:controls>
      <mc:AlternateContent xmlns:mc="http://schemas.openxmlformats.org/markup-compatibility/2006">
        <mc:Choice xmlns:v="urn:schemas-microsoft-com:vml" Requires="v">
          <p:control spid="29737"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A6589C16-9B0B-4235-8C33-B324FF12536C}"/>
                    </a:ext>
                  </a:extLst>
                </p:cNvPr>
                <p:cNvPicPr>
                  <a:picLocks/>
                </p:cNvPicPr>
                <p:nvPr/>
              </p:nvPicPr>
              <p:blipFill>
                <a:blip r:embed="rId9"/>
                <a:stretch>
                  <a:fillRect/>
                </a:stretch>
              </p:blipFill>
              <p:spPr>
                <a:xfrm>
                  <a:off x="203200" y="838200"/>
                  <a:ext cx="87122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93" name="Rectangle 17">
            <a:extLst>
              <a:ext uri="{FF2B5EF4-FFF2-40B4-BE49-F238E27FC236}">
                <a16:creationId xmlns:a16="http://schemas.microsoft.com/office/drawing/2014/main" id="{C2609432-9011-4A6E-ADC6-668DCDD97A97}"/>
              </a:ext>
            </a:extLst>
          </p:cNvPr>
          <p:cNvSpPr>
            <a:spLocks noGrp="1" noChangeArrowheads="1"/>
          </p:cNvSpPr>
          <p:nvPr>
            <p:ph type="title"/>
          </p:nvPr>
        </p:nvSpPr>
        <p:spPr>
          <a:xfrm>
            <a:off x="233363" y="53975"/>
            <a:ext cx="7735887" cy="549275"/>
          </a:xfrm>
        </p:spPr>
        <p:txBody>
          <a:bodyPr/>
          <a:lstStyle/>
          <a:p>
            <a:r>
              <a:rPr lang="en-GB" altLang="en-US" dirty="0"/>
              <a:t>Testing the permeability of rocks</a:t>
            </a:r>
          </a:p>
        </p:txBody>
      </p:sp>
      <p:pic>
        <p:nvPicPr>
          <p:cNvPr id="6" name="Picture 19">
            <a:hlinkClick r:id="" action="ppaction://hlinkshowjump?jump=nextslide"/>
            <a:extLst>
              <a:ext uri="{FF2B5EF4-FFF2-40B4-BE49-F238E27FC236}">
                <a16:creationId xmlns:a16="http://schemas.microsoft.com/office/drawing/2014/main" id="{2524882B-AB12-4C1A-9A17-051CE4389D1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85072492-2D9F-4C8D-A342-23E91C3411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7469" y="133322"/>
            <a:ext cx="609685" cy="390580"/>
          </a:xfrm>
          <a:prstGeom prst="rect">
            <a:avLst/>
          </a:prstGeom>
        </p:spPr>
      </p:pic>
      <p:pic>
        <p:nvPicPr>
          <p:cNvPr id="9" name="Picture 6" descr="flash_icon">
            <a:extLst>
              <a:ext uri="{FF2B5EF4-FFF2-40B4-BE49-F238E27FC236}">
                <a16:creationId xmlns:a16="http://schemas.microsoft.com/office/drawing/2014/main" id="{32D00B33-E293-4F35-A350-68490AD1DA34}"/>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1" name="Picture 10">
            <a:extLst>
              <a:ext uri="{FF2B5EF4-FFF2-40B4-BE49-F238E27FC236}">
                <a16:creationId xmlns:a16="http://schemas.microsoft.com/office/drawing/2014/main" id="{2A3A72D8-D774-4B92-B09B-91C86F7FFF6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9343"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75810"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0EAEA32A-7FD5-4C15-BACF-C6E5599D3B55}"/>
                    </a:ext>
                  </a:extLst>
                </p:cNvPr>
                <p:cNvPicPr>
                  <a:picLocks/>
                </p:cNvPicPr>
                <p:nvPr/>
              </p:nvPicPr>
              <p:blipFill>
                <a:blip r:embed="rId9"/>
                <a:stretch>
                  <a:fillRect/>
                </a:stretch>
              </p:blipFill>
              <p:spPr>
                <a:xfrm>
                  <a:off x="203200" y="838200"/>
                  <a:ext cx="87122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7" name="Rectangle 17">
            <a:extLst>
              <a:ext uri="{FF2B5EF4-FFF2-40B4-BE49-F238E27FC236}">
                <a16:creationId xmlns:a16="http://schemas.microsoft.com/office/drawing/2014/main" id="{3EA0EED8-40CD-4764-B9D6-3984A61A84D7}"/>
              </a:ext>
            </a:extLst>
          </p:cNvPr>
          <p:cNvSpPr>
            <a:spLocks noGrp="1" noChangeArrowheads="1"/>
          </p:cNvSpPr>
          <p:nvPr>
            <p:ph type="title"/>
          </p:nvPr>
        </p:nvSpPr>
        <p:spPr>
          <a:noFill/>
        </p:spPr>
        <p:txBody>
          <a:bodyPr anchor="ctr"/>
          <a:lstStyle/>
          <a:p>
            <a:pPr algn="l"/>
            <a:r>
              <a:rPr lang="en-GB" altLang="en-US" sz="2800" dirty="0"/>
              <a:t>What can we conclude?</a:t>
            </a:r>
          </a:p>
        </p:txBody>
      </p:sp>
      <p:pic>
        <p:nvPicPr>
          <p:cNvPr id="6" name="Picture 19">
            <a:hlinkClick r:id="" action="ppaction://hlinkshowjump?jump=nextslide"/>
            <a:extLst>
              <a:ext uri="{FF2B5EF4-FFF2-40B4-BE49-F238E27FC236}">
                <a16:creationId xmlns:a16="http://schemas.microsoft.com/office/drawing/2014/main" id="{BA456A70-BB50-4A33-A591-0CD9CA51DFC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34E638F2-D56F-4360-88C6-1C4030F506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7469" y="133322"/>
            <a:ext cx="609685" cy="390580"/>
          </a:xfrm>
          <a:prstGeom prst="rect">
            <a:avLst/>
          </a:prstGeom>
        </p:spPr>
      </p:pic>
      <p:pic>
        <p:nvPicPr>
          <p:cNvPr id="9" name="Picture 6" descr="flash_icon">
            <a:extLst>
              <a:ext uri="{FF2B5EF4-FFF2-40B4-BE49-F238E27FC236}">
                <a16:creationId xmlns:a16="http://schemas.microsoft.com/office/drawing/2014/main" id="{76A07997-8FFC-4281-8CAA-55BF1987E538}"/>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9">
            <a:extLst>
              <a:ext uri="{FF2B5EF4-FFF2-40B4-BE49-F238E27FC236}">
                <a16:creationId xmlns:a16="http://schemas.microsoft.com/office/drawing/2014/main" id="{5CEFE8E9-DB67-4C63-8934-5AE4BCCCB5D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9343"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35874"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69E4CAAF-5A50-45AF-AB03-8F2405DD0547}"/>
                    </a:ext>
                  </a:extLst>
                </p:cNvPr>
                <p:cNvPicPr>
                  <a:picLocks/>
                </p:cNvPicPr>
                <p:nvPr/>
              </p:nvPicPr>
              <p:blipFill>
                <a:blip r:embed="rId9"/>
                <a:stretch>
                  <a:fillRect/>
                </a:stretch>
              </p:blipFill>
              <p:spPr>
                <a:xfrm>
                  <a:off x="203200" y="838200"/>
                  <a:ext cx="87122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7168</TotalTime>
  <Words>915</Words>
  <Application>Microsoft Office PowerPoint</Application>
  <PresentationFormat>On-screen Show (4:3)</PresentationFormat>
  <Paragraphs>71</Paragraphs>
  <Slides>11</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Wingdings 2</vt:lpstr>
      <vt:lpstr>Default Design</vt:lpstr>
      <vt:lpstr>3_Default Design</vt:lpstr>
      <vt:lpstr>Rocks</vt:lpstr>
      <vt:lpstr>Information</vt:lpstr>
      <vt:lpstr>The properties of rocks</vt:lpstr>
      <vt:lpstr>What objects are made of rock?</vt:lpstr>
      <vt:lpstr>Grouping rocks</vt:lpstr>
      <vt:lpstr>Observable characteristics</vt:lpstr>
      <vt:lpstr>Hard and soft rocks</vt:lpstr>
      <vt:lpstr>Testing the permeability of rocks</vt:lpstr>
      <vt:lpstr>What can we conclude?</vt:lpstr>
      <vt:lpstr>How could we get more accurate results?</vt:lpstr>
      <vt:lpstr>Choosing the correct type of rock</vt:lpstr>
    </vt:vector>
  </TitlesOfParts>
  <Manager/>
  <Company>Boardworks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Rocks</dc:title>
  <dc:subject>Boardworks Elementary School Physical Science</dc:subject>
  <dc:creator>Boardworks</dc:creator>
  <cp:lastModifiedBy>Tim Crilly</cp:lastModifiedBy>
  <cp:revision>213</cp:revision>
  <dcterms:created xsi:type="dcterms:W3CDTF">2005-07-04T16:47:03Z</dcterms:created>
  <dcterms:modified xsi:type="dcterms:W3CDTF">2018-12-04T11:05:31Z</dcterms:modified>
</cp:coreProperties>
</file>