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3"/>
  </p:notesMasterIdLst>
  <p:handoutMasterIdLst>
    <p:handoutMasterId r:id="rId14"/>
  </p:handoutMasterIdLst>
  <p:sldIdLst>
    <p:sldId id="430" r:id="rId3"/>
    <p:sldId id="527" r:id="rId4"/>
    <p:sldId id="520" r:id="rId5"/>
    <p:sldId id="528" r:id="rId6"/>
    <p:sldId id="529" r:id="rId7"/>
    <p:sldId id="530" r:id="rId8"/>
    <p:sldId id="531" r:id="rId9"/>
    <p:sldId id="532" r:id="rId10"/>
    <p:sldId id="534" r:id="rId11"/>
    <p:sldId id="533" r:id="rId12"/>
  </p:sldIdLst>
  <p:sldSz cx="9144000" cy="6858000" type="screen4x3"/>
  <p:notesSz cx="6858000" cy="9296400"/>
  <p:custDataLst>
    <p:tags r:id="rId15"/>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AF0"/>
    <a:srgbClr val="286DA6"/>
    <a:srgbClr val="333333"/>
    <a:srgbClr val="444444"/>
    <a:srgbClr val="010066"/>
    <a:srgbClr val="FFFFFF"/>
    <a:srgbClr val="FF6600"/>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1053" autoAdjust="0"/>
  </p:normalViewPr>
  <p:slideViewPr>
    <p:cSldViewPr snapToGrid="0" showGuides="1">
      <p:cViewPr>
        <p:scale>
          <a:sx n="85" d="100"/>
          <a:sy n="85" d="100"/>
        </p:scale>
        <p:origin x="2094" y="168"/>
      </p:cViewPr>
      <p:guideLst>
        <p:guide orient="horz" pos="504"/>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D6036FB7-67E5-47C8-AD4F-EE4EDDCD193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custDataLst>
      <p:tags r:id="rId2"/>
    </p:custDataLst>
    <p:extLst>
      <p:ext uri="{BB962C8B-B14F-4D97-AF65-F5344CB8AC3E}">
        <p14:creationId xmlns:p14="http://schemas.microsoft.com/office/powerpoint/2010/main" val="1012551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424D1458-DAF3-4BDF-9087-958791BE239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extLst>
      <p:ext uri="{BB962C8B-B14F-4D97-AF65-F5344CB8AC3E}">
        <p14:creationId xmlns:p14="http://schemas.microsoft.com/office/powerpoint/2010/main" val="29327321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fld id="{41638925-E2DA-4A18-8829-673AAD6B0AD4}" type="slidenum">
              <a:rPr lang="en-US" altLang="en-US" smtClean="0"/>
              <a:pPr/>
              <a:t>1</a:t>
            </a:fld>
            <a:endParaRPr lang="en-US" altLang="en-US"/>
          </a:p>
        </p:txBody>
      </p:sp>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endParaRPr lang="en-GB" sz="1200" b="1" kern="1200" dirty="0">
              <a:solidFill>
                <a:schemeClr val="tx1"/>
              </a:solidFill>
              <a:effectLst/>
              <a:latin typeface="Arial" charset="0"/>
              <a:ea typeface="+mn-ea"/>
              <a:cs typeface="+mn-cs"/>
            </a:endParaRPr>
          </a:p>
          <a:p>
            <a:endParaRPr lang="en-GB" b="1" dirty="0"/>
          </a:p>
          <a:p>
            <a:r>
              <a:rPr lang="en-GB" b="1" dirty="0"/>
              <a:t>Photo credit: </a:t>
            </a:r>
            <a:r>
              <a:rPr lang="en-GB" dirty="0">
                <a:latin typeface="Arial" charset="0"/>
              </a:rPr>
              <a:t>© </a:t>
            </a:r>
            <a:r>
              <a:rPr lang="en-GB" dirty="0" err="1">
                <a:latin typeface="Arial" charset="0"/>
              </a:rPr>
              <a:t>fgwim</a:t>
            </a:r>
            <a:r>
              <a:rPr lang="en-GB" dirty="0">
                <a:latin typeface="Arial" charset="0"/>
              </a:rPr>
              <a:t>, Shutterstock.com 2018</a:t>
            </a:r>
            <a:endParaRPr lang="en-GB" sz="1200" b="0" i="0" kern="1200" dirty="0">
              <a:solidFill>
                <a:schemeClr val="tx1"/>
              </a:solidFill>
              <a:effectLst/>
              <a:latin typeface="Arial" charset="0"/>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extLst>
      <p:ext uri="{BB962C8B-B14F-4D97-AF65-F5344CB8AC3E}">
        <p14:creationId xmlns:p14="http://schemas.microsoft.com/office/powerpoint/2010/main" val="39067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52084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GB" altLang="en-US" b="1" dirty="0"/>
              <a:t>Teacher notes</a:t>
            </a:r>
          </a:p>
          <a:p>
            <a:r>
              <a:rPr lang="en-GB" altLang="en-US" dirty="0"/>
              <a:t>You might need</a:t>
            </a:r>
            <a:r>
              <a:rPr lang="en-GB" altLang="en-US" baseline="0" dirty="0"/>
              <a:t> to remind students of the meanings of the terms mass and weight. </a:t>
            </a:r>
          </a:p>
          <a:p>
            <a:endParaRPr lang="en-GB" altLang="en-US" baseline="0" dirty="0"/>
          </a:p>
          <a:p>
            <a:r>
              <a:rPr lang="en-GB" altLang="en-US" b="1" baseline="0" dirty="0"/>
              <a:t>Photo credits: </a:t>
            </a:r>
            <a:r>
              <a:rPr lang="en-GB" sz="1200" b="0" i="0" kern="1200" dirty="0">
                <a:solidFill>
                  <a:schemeClr val="tx1"/>
                </a:solidFill>
                <a:effectLst/>
                <a:latin typeface="Arial" charset="0"/>
                <a:ea typeface="+mn-ea"/>
                <a:cs typeface="+mn-cs"/>
              </a:rPr>
              <a:t>Water </a:t>
            </a:r>
            <a:r>
              <a:rPr lang="en-GB" dirty="0">
                <a:latin typeface="Arial" charset="0"/>
              </a:rPr>
              <a:t>© CK </a:t>
            </a:r>
            <a:r>
              <a:rPr lang="en-GB" dirty="0" err="1">
                <a:latin typeface="Arial" charset="0"/>
              </a:rPr>
              <a:t>Foto</a:t>
            </a:r>
            <a:r>
              <a:rPr lang="en-GB" dirty="0">
                <a:latin typeface="Arial" charset="0"/>
              </a:rPr>
              <a:t>; </a:t>
            </a:r>
            <a:r>
              <a:rPr lang="en-GB" sz="1200" b="0" i="0" kern="1200" dirty="0">
                <a:solidFill>
                  <a:schemeClr val="tx1"/>
                </a:solidFill>
                <a:effectLst/>
                <a:latin typeface="Arial" charset="0"/>
                <a:ea typeface="+mn-ea"/>
                <a:cs typeface="+mn-cs"/>
              </a:rPr>
              <a:t>Carp </a:t>
            </a:r>
            <a:r>
              <a:rPr lang="en-GB" dirty="0">
                <a:latin typeface="Arial" charset="0"/>
              </a:rPr>
              <a:t>© </a:t>
            </a:r>
            <a:r>
              <a:rPr lang="en-GB" dirty="0" err="1">
                <a:latin typeface="Arial" charset="0"/>
              </a:rPr>
              <a:t>Nosyrevy</a:t>
            </a:r>
            <a:r>
              <a:rPr lang="en-GB" dirty="0">
                <a:latin typeface="Arial" charset="0"/>
              </a:rPr>
              <a:t>; </a:t>
            </a:r>
            <a:r>
              <a:rPr lang="en-GB" sz="1200" b="0" i="0" kern="1200" dirty="0">
                <a:solidFill>
                  <a:schemeClr val="tx1"/>
                </a:solidFill>
                <a:effectLst/>
                <a:latin typeface="Arial" charset="0"/>
                <a:ea typeface="+mn-ea"/>
                <a:cs typeface="+mn-cs"/>
              </a:rPr>
              <a:t>Apple Tree </a:t>
            </a:r>
            <a:r>
              <a:rPr lang="en-GB" dirty="0">
                <a:latin typeface="Arial" charset="0"/>
              </a:rPr>
              <a:t>© Jan Martin Will; </a:t>
            </a:r>
            <a:r>
              <a:rPr lang="en-GB" sz="1200" b="0" i="0" kern="1200" dirty="0">
                <a:solidFill>
                  <a:schemeClr val="tx1"/>
                </a:solidFill>
                <a:effectLst/>
                <a:latin typeface="Arial" charset="0"/>
                <a:ea typeface="+mn-ea"/>
                <a:cs typeface="+mn-cs"/>
              </a:rPr>
              <a:t>Rose </a:t>
            </a:r>
            <a:r>
              <a:rPr lang="en-GB" dirty="0">
                <a:latin typeface="Arial" charset="0"/>
              </a:rPr>
              <a:t>© </a:t>
            </a:r>
            <a:r>
              <a:rPr lang="en-GB" dirty="0" err="1">
                <a:latin typeface="Arial" charset="0"/>
              </a:rPr>
              <a:t>nadezhda</a:t>
            </a:r>
            <a:r>
              <a:rPr lang="en-GB" dirty="0">
                <a:latin typeface="Arial" charset="0"/>
              </a:rPr>
              <a:t> F; </a:t>
            </a:r>
            <a:r>
              <a:rPr lang="en-GB" sz="1200" b="0" i="0" kern="1200" dirty="0">
                <a:solidFill>
                  <a:schemeClr val="tx1"/>
                </a:solidFill>
                <a:effectLst/>
                <a:latin typeface="Arial" charset="0"/>
                <a:ea typeface="+mn-ea"/>
                <a:cs typeface="+mn-cs"/>
              </a:rPr>
              <a:t>Train </a:t>
            </a:r>
            <a:r>
              <a:rPr lang="en-GB" dirty="0">
                <a:latin typeface="Arial" charset="0"/>
              </a:rPr>
              <a:t>© Tommy </a:t>
            </a:r>
            <a:r>
              <a:rPr lang="en-GB" dirty="0" err="1">
                <a:latin typeface="Arial" charset="0"/>
              </a:rPr>
              <a:t>Alven</a:t>
            </a:r>
            <a:r>
              <a:rPr lang="en-GB" dirty="0">
                <a:latin typeface="Arial" charset="0"/>
              </a:rPr>
              <a:t>; </a:t>
            </a:r>
            <a:r>
              <a:rPr lang="en-GB" sz="1200" b="0" i="0" kern="1200" dirty="0">
                <a:solidFill>
                  <a:schemeClr val="tx1"/>
                </a:solidFill>
                <a:effectLst/>
                <a:latin typeface="Arial" charset="0"/>
                <a:ea typeface="+mn-ea"/>
                <a:cs typeface="+mn-cs"/>
              </a:rPr>
              <a:t>Book </a:t>
            </a:r>
            <a:r>
              <a:rPr lang="en-GB" dirty="0">
                <a:latin typeface="Arial" charset="0"/>
              </a:rPr>
              <a:t>© </a:t>
            </a:r>
            <a:r>
              <a:rPr lang="en-GB" dirty="0" err="1">
                <a:latin typeface="Arial" charset="0"/>
              </a:rPr>
              <a:t>Pakhnyushchy</a:t>
            </a:r>
            <a:r>
              <a:rPr lang="en-GB" dirty="0">
                <a:latin typeface="Arial" charset="0"/>
              </a:rPr>
              <a:t>, all at Shutterstock.com 2018</a:t>
            </a:r>
            <a:endParaRPr lang="en-GB"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mn-cs"/>
            </a:endParaRPr>
          </a:p>
        </p:txBody>
      </p:sp>
      <p:sp>
        <p:nvSpPr>
          <p:cNvPr id="15364" name="Rectangle 7"/>
          <p:cNvSpPr>
            <a:spLocks noChangeArrowheads="1"/>
          </p:cNvSpPr>
          <p:nvPr/>
        </p:nvSpPr>
        <p:spPr bwMode="auto">
          <a:xfrm>
            <a:off x="3886200" y="8831580"/>
            <a:ext cx="2971800" cy="464820"/>
          </a:xfrm>
          <a:prstGeom prst="rect">
            <a:avLst/>
          </a:prstGeom>
          <a:noFill/>
          <a:ln w="9525">
            <a:noFill/>
            <a:miter lim="800000"/>
            <a:headEnd/>
            <a:tailEnd/>
          </a:ln>
        </p:spPr>
        <p:txBody>
          <a:bodyPr anchor="b"/>
          <a:lstStyle/>
          <a:p>
            <a:pPr algn="r"/>
            <a:fld id="{1CF494CC-E9DC-47E7-9283-A50ACC56B332}" type="slidenum">
              <a:rPr lang="en-US" altLang="en-US" sz="1200" b="1">
                <a:solidFill>
                  <a:schemeClr val="tx1"/>
                </a:solidFill>
              </a:rPr>
              <a:pPr algn="r"/>
              <a:t>3</a:t>
            </a:fld>
            <a:endParaRPr lang="en-US" altLang="en-US" sz="1200" b="1">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sz="1200" b="0" i="0" kern="1200" dirty="0">
                <a:solidFill>
                  <a:schemeClr val="tx1"/>
                </a:solidFill>
                <a:effectLst/>
                <a:latin typeface="Arial" charset="0"/>
                <a:ea typeface="+mn-ea"/>
                <a:cs typeface="+mn-cs"/>
              </a:rPr>
              <a:t>Rock </a:t>
            </a:r>
            <a:r>
              <a:rPr lang="en-GB" dirty="0">
                <a:latin typeface="Arial" charset="0"/>
              </a:rPr>
              <a:t>© </a:t>
            </a:r>
            <a:r>
              <a:rPr lang="en-GB" dirty="0" err="1">
                <a:latin typeface="Arial" charset="0"/>
              </a:rPr>
              <a:t>nasidastudio</a:t>
            </a:r>
            <a:r>
              <a:rPr lang="en-GB" dirty="0">
                <a:latin typeface="Arial" charset="0"/>
              </a:rPr>
              <a:t>; </a:t>
            </a:r>
            <a:r>
              <a:rPr lang="en-GB" sz="1200" b="0" i="0" kern="1200" dirty="0">
                <a:solidFill>
                  <a:schemeClr val="tx1"/>
                </a:solidFill>
                <a:effectLst/>
                <a:latin typeface="Arial" charset="0"/>
                <a:ea typeface="+mn-ea"/>
                <a:cs typeface="+mn-cs"/>
              </a:rPr>
              <a:t>Dog </a:t>
            </a:r>
            <a:r>
              <a:rPr lang="en-GB" dirty="0">
                <a:latin typeface="Arial" charset="0"/>
              </a:rPr>
              <a:t>© </a:t>
            </a:r>
            <a:r>
              <a:rPr lang="en-GB" dirty="0" err="1">
                <a:latin typeface="Arial" charset="0"/>
              </a:rPr>
              <a:t>Csanad</a:t>
            </a:r>
            <a:r>
              <a:rPr lang="en-GB" dirty="0">
                <a:latin typeface="Arial" charset="0"/>
              </a:rPr>
              <a:t> Kiss; </a:t>
            </a:r>
            <a:r>
              <a:rPr lang="en-GB" sz="1200" b="0" i="0" kern="1200" dirty="0">
                <a:solidFill>
                  <a:schemeClr val="tx1"/>
                </a:solidFill>
                <a:effectLst/>
                <a:latin typeface="Arial" charset="0"/>
                <a:ea typeface="+mn-ea"/>
                <a:cs typeface="+mn-cs"/>
              </a:rPr>
              <a:t>Spoon </a:t>
            </a:r>
            <a:r>
              <a:rPr lang="en-GB" dirty="0">
                <a:latin typeface="Arial" charset="0"/>
              </a:rPr>
              <a:t>© </a:t>
            </a:r>
            <a:r>
              <a:rPr lang="en-GB" dirty="0" err="1">
                <a:latin typeface="Arial" charset="0"/>
              </a:rPr>
              <a:t>onair</a:t>
            </a:r>
            <a:r>
              <a:rPr lang="en-GB" dirty="0">
                <a:latin typeface="Arial" charset="0"/>
              </a:rPr>
              <a:t>, all at Shutterstock.com 2018</a:t>
            </a:r>
            <a:endParaRPr lang="en-GB" sz="1200" b="0" i="0" kern="1200" dirty="0">
              <a:solidFill>
                <a:schemeClr val="tx1"/>
              </a:solidFill>
              <a:effectLst/>
              <a:latin typeface="Arial" charset="0"/>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4</a:t>
            </a:fld>
            <a:endParaRPr lang="en-US" altLang="en-US"/>
          </a:p>
        </p:txBody>
      </p:sp>
    </p:spTree>
    <p:extLst>
      <p:ext uri="{BB962C8B-B14F-4D97-AF65-F5344CB8AC3E}">
        <p14:creationId xmlns:p14="http://schemas.microsoft.com/office/powerpoint/2010/main" val="34933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5</a:t>
            </a:fld>
            <a:endParaRPr lang="en-US" altLang="en-US"/>
          </a:p>
        </p:txBody>
      </p:sp>
    </p:spTree>
    <p:extLst>
      <p:ext uri="{BB962C8B-B14F-4D97-AF65-F5344CB8AC3E}">
        <p14:creationId xmlns:p14="http://schemas.microsoft.com/office/powerpoint/2010/main" val="265645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6</a:t>
            </a:fld>
            <a:endParaRPr lang="en-US" altLang="en-US"/>
          </a:p>
        </p:txBody>
      </p:sp>
    </p:spTree>
    <p:extLst>
      <p:ext uri="{BB962C8B-B14F-4D97-AF65-F5344CB8AC3E}">
        <p14:creationId xmlns:p14="http://schemas.microsoft.com/office/powerpoint/2010/main" val="323421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You can set this investigation up in the classroom. Make sure you use a balloon pump rather than blowing these up yourself. This avoids adding moisture from your lungs to the balloon, which could add to the weight. You could discuss with students how this might not make the results reliable. </a:t>
            </a:r>
          </a:p>
          <a:p>
            <a:endParaRPr lang="en-GB" baseline="0" dirty="0"/>
          </a:p>
          <a:p>
            <a:r>
              <a:rPr lang="en-GB" baseline="0" dirty="0"/>
              <a:t>You will need to use two balloons – one inside the other, for this experiment. The compression force from two balloons causes the air particles to move closer together, which will help tip the scales. You will need to ensure that a double balloon is used on the other side of the scales too. </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to test a design solution.</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endParaRPr lang="en-GB" sz="1200" b="1" kern="1200" dirty="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7</a:t>
            </a:fld>
            <a:endParaRPr lang="en-US" altLang="en-US"/>
          </a:p>
        </p:txBody>
      </p:sp>
    </p:spTree>
    <p:extLst>
      <p:ext uri="{BB962C8B-B14F-4D97-AF65-F5344CB8AC3E}">
        <p14:creationId xmlns:p14="http://schemas.microsoft.com/office/powerpoint/2010/main" val="84374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test a design solution.</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design a solution to a problem.</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8</a:t>
            </a:fld>
            <a:endParaRPr lang="en-US" altLang="en-US"/>
          </a:p>
        </p:txBody>
      </p:sp>
    </p:spTree>
    <p:extLst>
      <p:ext uri="{BB962C8B-B14F-4D97-AF65-F5344CB8AC3E}">
        <p14:creationId xmlns:p14="http://schemas.microsoft.com/office/powerpoint/2010/main" val="18973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extLst>
      <p:ext uri="{BB962C8B-B14F-4D97-AF65-F5344CB8AC3E}">
        <p14:creationId xmlns:p14="http://schemas.microsoft.com/office/powerpoint/2010/main" val="4252560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82763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470033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cSld>
  <p:clrMap bg1="lt1" tx1="dk1" bg2="lt2" tx2="dk2" accent1="accent1" accent2="accent2" accent3="accent3" accent4="accent4" accent5="accent5" accent6="accent6" hlink="hlink" folHlink="folHlink"/>
  <p:sldLayoutIdLst>
    <p:sldLayoutId id="2147486327" r:id="rId1"/>
    <p:sldLayoutId id="2147486326" r:id="rId2"/>
    <p:sldLayoutId id="2147486246" r:id="rId3"/>
    <p:sldLayoutId id="2147486247" r:id="rId4"/>
    <p:sldLayoutId id="2147486248" r:id="rId5"/>
    <p:sldLayoutId id="2147486249" r:id="rId6"/>
    <p:sldLayoutId id="2147486250" r:id="rId7"/>
    <p:sldLayoutId id="2147486251" r:id="rId8"/>
    <p:sldLayoutId id="2147486252" r:id="rId9"/>
    <p:sldLayoutId id="2147486253" r:id="rId10"/>
    <p:sldLayoutId id="2147486254" r:id="rId11"/>
    <p:sldLayoutId id="2147486255" r:id="rId12"/>
    <p:sldLayoutId id="2147486256" r:id="rId13"/>
    <p:sldLayoutId id="214748625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 id="21474862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png"/><Relationship Id="rId11" Type="http://schemas.openxmlformats.org/officeDocument/2006/relationships/image" Target="../media/image14.jpe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notesSlide" Target="../notesSlides/notesSlide5.xml"/><Relationship Id="rId4" Type="http://schemas.openxmlformats.org/officeDocument/2006/relationships/slideLayout" Target="../slideLayouts/slideLayout20.xml"/><Relationship Id="rId9"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80AF1-06CA-4779-B8BB-66F9DF21F6C2}"/>
              </a:ext>
            </a:extLst>
          </p:cNvPr>
          <p:cNvSpPr>
            <a:spLocks noGrp="1"/>
          </p:cNvSpPr>
          <p:nvPr>
            <p:ph type="title"/>
          </p:nvPr>
        </p:nvSpPr>
        <p:spPr/>
        <p:txBody>
          <a:bodyPr/>
          <a:lstStyle/>
          <a:p>
            <a:r>
              <a:rPr lang="en-GB" dirty="0"/>
              <a:t>Particles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770" y="857458"/>
            <a:ext cx="7931790" cy="461665"/>
          </a:xfrm>
          <a:prstGeom prst="rect">
            <a:avLst/>
          </a:prstGeom>
          <a:noFill/>
        </p:spPr>
        <p:txBody>
          <a:bodyPr wrap="square" rtlCol="0">
            <a:spAutoFit/>
          </a:bodyPr>
          <a:lstStyle/>
          <a:p>
            <a:r>
              <a:rPr lang="en-GB" dirty="0"/>
              <a:t>We can also see the effects of air on larger objects.</a:t>
            </a:r>
          </a:p>
        </p:txBody>
      </p:sp>
      <p:sp>
        <p:nvSpPr>
          <p:cNvPr id="4" name="TextBox 3"/>
          <p:cNvSpPr txBox="1"/>
          <p:nvPr/>
        </p:nvSpPr>
        <p:spPr>
          <a:xfrm>
            <a:off x="358770" y="2871170"/>
            <a:ext cx="3464078" cy="1569660"/>
          </a:xfrm>
          <a:prstGeom prst="rect">
            <a:avLst/>
          </a:prstGeom>
          <a:noFill/>
        </p:spPr>
        <p:txBody>
          <a:bodyPr wrap="square" rtlCol="0">
            <a:spAutoFit/>
          </a:bodyPr>
          <a:lstStyle/>
          <a:p>
            <a:r>
              <a:rPr lang="en-GB" dirty="0"/>
              <a:t>The wind is blowing against the leaves and branches of the tree, causing them to move.</a:t>
            </a:r>
          </a:p>
        </p:txBody>
      </p:sp>
      <p:sp>
        <p:nvSpPr>
          <p:cNvPr id="5" name="TextBox 4"/>
          <p:cNvSpPr txBox="1"/>
          <p:nvPr/>
        </p:nvSpPr>
        <p:spPr>
          <a:xfrm>
            <a:off x="358769" y="4801355"/>
            <a:ext cx="3711425" cy="830997"/>
          </a:xfrm>
          <a:prstGeom prst="rect">
            <a:avLst/>
          </a:prstGeom>
          <a:noFill/>
        </p:spPr>
        <p:txBody>
          <a:bodyPr wrap="square" rtlCol="0">
            <a:spAutoFit/>
          </a:bodyPr>
          <a:lstStyle/>
          <a:p>
            <a:r>
              <a:rPr lang="en-GB" dirty="0"/>
              <a:t>This is caused by the movement of air particles.</a:t>
            </a:r>
          </a:p>
        </p:txBody>
      </p:sp>
      <p:pic>
        <p:nvPicPr>
          <p:cNvPr id="7" name="Picture 6">
            <a:extLst>
              <a:ext uri="{FF2B5EF4-FFF2-40B4-BE49-F238E27FC236}">
                <a16:creationId xmlns:a16="http://schemas.microsoft.com/office/drawing/2014/main" id="{F2D8D893-6759-4579-9865-0E3ED89D24CD}"/>
              </a:ext>
            </a:extLst>
          </p:cNvPr>
          <p:cNvPicPr>
            <a:picLocks noChangeAspect="1"/>
          </p:cNvPicPr>
          <p:nvPr/>
        </p:nvPicPr>
        <p:blipFill rotWithShape="1">
          <a:blip r:embed="rId3">
            <a:extLst>
              <a:ext uri="{28A0092B-C50C-407E-A947-70E740481C1C}">
                <a14:useLocalDpi xmlns:a14="http://schemas.microsoft.com/office/drawing/2010/main" val="0"/>
              </a:ext>
            </a:extLst>
          </a:blip>
          <a:srcRect r="5477"/>
          <a:stretch/>
        </p:blipFill>
        <p:spPr>
          <a:xfrm>
            <a:off x="4324665" y="3114986"/>
            <a:ext cx="4286250" cy="3020195"/>
          </a:xfrm>
          <a:prstGeom prst="rect">
            <a:avLst/>
          </a:prstGeom>
        </p:spPr>
      </p:pic>
      <p:pic>
        <p:nvPicPr>
          <p:cNvPr id="8" name="Picture 7">
            <a:extLst>
              <a:ext uri="{FF2B5EF4-FFF2-40B4-BE49-F238E27FC236}">
                <a16:creationId xmlns:a16="http://schemas.microsoft.com/office/drawing/2014/main" id="{9086EBD3-5883-4C8F-9847-05AD6D4034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4046" y="86520"/>
            <a:ext cx="442911" cy="516730"/>
          </a:xfrm>
          <a:prstGeom prst="rect">
            <a:avLst/>
          </a:prstGeom>
          <a:noFill/>
          <a:ln w="9525">
            <a:noFill/>
            <a:miter lim="800000"/>
            <a:headEnd/>
            <a:tailEnd/>
          </a:ln>
        </p:spPr>
      </p:pic>
      <p:sp>
        <p:nvSpPr>
          <p:cNvPr id="9" name="TextBox 8">
            <a:extLst>
              <a:ext uri="{FF2B5EF4-FFF2-40B4-BE49-F238E27FC236}">
                <a16:creationId xmlns:a16="http://schemas.microsoft.com/office/drawing/2014/main" id="{7028F584-EAE7-4FE1-8F8D-C1579A1483B3}"/>
              </a:ext>
            </a:extLst>
          </p:cNvPr>
          <p:cNvSpPr txBox="1"/>
          <p:nvPr/>
        </p:nvSpPr>
        <p:spPr>
          <a:xfrm>
            <a:off x="358770" y="1679648"/>
            <a:ext cx="8080150" cy="830997"/>
          </a:xfrm>
          <a:prstGeom prst="rect">
            <a:avLst/>
          </a:prstGeom>
          <a:solidFill>
            <a:srgbClr val="BEDAF0"/>
          </a:solidFill>
        </p:spPr>
        <p:txBody>
          <a:bodyPr wrap="square" rtlCol="0">
            <a:spAutoFit/>
          </a:bodyPr>
          <a:lstStyle/>
          <a:p>
            <a:r>
              <a:rPr lang="en-GB" dirty="0"/>
              <a:t>Can you explain how the movement of particles is shown in this image?</a:t>
            </a:r>
          </a:p>
        </p:txBody>
      </p:sp>
      <p:sp>
        <p:nvSpPr>
          <p:cNvPr id="10" name="Title 9">
            <a:extLst>
              <a:ext uri="{FF2B5EF4-FFF2-40B4-BE49-F238E27FC236}">
                <a16:creationId xmlns:a16="http://schemas.microsoft.com/office/drawing/2014/main" id="{CB8C3C2B-D2EE-4340-BDA8-1882B611CEF5}"/>
              </a:ext>
            </a:extLst>
          </p:cNvPr>
          <p:cNvSpPr>
            <a:spLocks noGrp="1"/>
          </p:cNvSpPr>
          <p:nvPr>
            <p:ph type="title"/>
          </p:nvPr>
        </p:nvSpPr>
        <p:spPr/>
        <p:txBody>
          <a:bodyPr/>
          <a:lstStyle/>
          <a:p>
            <a:r>
              <a:rPr lang="en-GB" dirty="0"/>
              <a:t>The movement of particles (3)</a:t>
            </a:r>
          </a:p>
        </p:txBody>
      </p:sp>
    </p:spTree>
    <p:extLst>
      <p:ext uri="{BB962C8B-B14F-4D97-AF65-F5344CB8AC3E}">
        <p14:creationId xmlns:p14="http://schemas.microsoft.com/office/powerpoint/2010/main" val="39002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Constructing Explanations and Designing Solutions</a:t>
            </a:r>
          </a:p>
          <a:p>
            <a:pPr marL="0" indent="0">
              <a:buSzPct val="150000"/>
              <a:buNone/>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a:xfrm>
            <a:off x="358775" y="53975"/>
            <a:ext cx="7610475" cy="549275"/>
          </a:xfrm>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C2D6C5-F65C-4495-AA7C-F9A0048D0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913" y="2824597"/>
            <a:ext cx="2360174" cy="1574573"/>
          </a:xfrm>
          <a:prstGeom prst="rect">
            <a:avLst/>
          </a:prstGeom>
        </p:spPr>
      </p:pic>
      <p:pic>
        <p:nvPicPr>
          <p:cNvPr id="8" name="Picture 7">
            <a:extLst>
              <a:ext uri="{FF2B5EF4-FFF2-40B4-BE49-F238E27FC236}">
                <a16:creationId xmlns:a16="http://schemas.microsoft.com/office/drawing/2014/main" id="{90D02D40-17BF-4AA1-8D99-B4828E5527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114" b="15180"/>
          <a:stretch/>
        </p:blipFill>
        <p:spPr>
          <a:xfrm>
            <a:off x="473652" y="2908557"/>
            <a:ext cx="2710223" cy="1242260"/>
          </a:xfrm>
          <a:prstGeom prst="rect">
            <a:avLst/>
          </a:prstGeom>
        </p:spPr>
      </p:pic>
      <p:pic>
        <p:nvPicPr>
          <p:cNvPr id="6"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3" name="TextBox 2"/>
          <p:cNvSpPr txBox="1"/>
          <p:nvPr/>
        </p:nvSpPr>
        <p:spPr>
          <a:xfrm>
            <a:off x="358775" y="800100"/>
            <a:ext cx="2409634" cy="461665"/>
          </a:xfrm>
          <a:prstGeom prst="rect">
            <a:avLst/>
          </a:prstGeom>
          <a:solidFill>
            <a:srgbClr val="BEDAF0"/>
          </a:solidFill>
        </p:spPr>
        <p:txBody>
          <a:bodyPr wrap="none" rtlCol="0">
            <a:spAutoFit/>
          </a:bodyPr>
          <a:lstStyle/>
          <a:p>
            <a:r>
              <a:rPr lang="en-GB" dirty="0"/>
              <a:t>What is </a:t>
            </a:r>
            <a:r>
              <a:rPr lang="en-GB" b="1" dirty="0">
                <a:solidFill>
                  <a:srgbClr val="286DA6"/>
                </a:solidFill>
              </a:rPr>
              <a:t>matter</a:t>
            </a:r>
            <a:r>
              <a:rPr lang="en-GB" dirty="0"/>
              <a:t>?</a:t>
            </a:r>
          </a:p>
        </p:txBody>
      </p:sp>
      <p:sp>
        <p:nvSpPr>
          <p:cNvPr id="4" name="Rectangle 3"/>
          <p:cNvSpPr/>
          <p:nvPr/>
        </p:nvSpPr>
        <p:spPr>
          <a:xfrm>
            <a:off x="358775" y="1380420"/>
            <a:ext cx="6532679" cy="461665"/>
          </a:xfrm>
          <a:prstGeom prst="rect">
            <a:avLst/>
          </a:prstGeom>
        </p:spPr>
        <p:txBody>
          <a:bodyPr wrap="square">
            <a:spAutoFit/>
          </a:bodyPr>
          <a:lstStyle/>
          <a:p>
            <a:r>
              <a:rPr lang="en-GB" dirty="0"/>
              <a:t>Every object in the Universe is made of matter.</a:t>
            </a:r>
          </a:p>
        </p:txBody>
      </p:sp>
      <p:sp>
        <p:nvSpPr>
          <p:cNvPr id="7" name="Rectangle 6"/>
          <p:cNvSpPr/>
          <p:nvPr/>
        </p:nvSpPr>
        <p:spPr>
          <a:xfrm>
            <a:off x="358775" y="1960741"/>
            <a:ext cx="5513800" cy="830997"/>
          </a:xfrm>
          <a:prstGeom prst="rect">
            <a:avLst/>
          </a:prstGeom>
        </p:spPr>
        <p:txBody>
          <a:bodyPr wrap="square">
            <a:spAutoFit/>
          </a:bodyPr>
          <a:lstStyle/>
          <a:p>
            <a:r>
              <a:rPr lang="en-GB" dirty="0"/>
              <a:t>Matter is anything that takes up space and has mass and weight. </a:t>
            </a:r>
          </a:p>
        </p:txBody>
      </p:sp>
      <p:pic>
        <p:nvPicPr>
          <p:cNvPr id="1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7C7DB648-9269-4146-8B5D-4604C47E13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9825" y="2244607"/>
            <a:ext cx="2533090" cy="2207407"/>
          </a:xfrm>
          <a:prstGeom prst="rect">
            <a:avLst/>
          </a:prstGeom>
        </p:spPr>
      </p:pic>
      <p:pic>
        <p:nvPicPr>
          <p:cNvPr id="14" name="Picture 13">
            <a:extLst>
              <a:ext uri="{FF2B5EF4-FFF2-40B4-BE49-F238E27FC236}">
                <a16:creationId xmlns:a16="http://schemas.microsoft.com/office/drawing/2014/main" id="{0EC42A63-AFCB-4599-9FB8-7DF4549499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251" t="8634" r="13826" b="10210"/>
          <a:stretch/>
        </p:blipFill>
        <p:spPr>
          <a:xfrm>
            <a:off x="684392" y="4399170"/>
            <a:ext cx="1758399" cy="1729128"/>
          </a:xfrm>
          <a:prstGeom prst="rect">
            <a:avLst/>
          </a:prstGeom>
        </p:spPr>
      </p:pic>
      <p:pic>
        <p:nvPicPr>
          <p:cNvPr id="17" name="Picture 16">
            <a:extLst>
              <a:ext uri="{FF2B5EF4-FFF2-40B4-BE49-F238E27FC236}">
                <a16:creationId xmlns:a16="http://schemas.microsoft.com/office/drawing/2014/main" id="{0BF056E4-8094-4570-9B36-BF6310ADCCCA}"/>
              </a:ext>
            </a:extLst>
          </p:cNvPr>
          <p:cNvPicPr>
            <a:picLocks noChangeAspect="1"/>
          </p:cNvPicPr>
          <p:nvPr/>
        </p:nvPicPr>
        <p:blipFill rotWithShape="1">
          <a:blip r:embed="rId10">
            <a:extLst>
              <a:ext uri="{28A0092B-C50C-407E-A947-70E740481C1C}">
                <a14:useLocalDpi xmlns:a14="http://schemas.microsoft.com/office/drawing/2010/main" val="0"/>
              </a:ext>
            </a:extLst>
          </a:blip>
          <a:srcRect t="26779" b="15453"/>
          <a:stretch/>
        </p:blipFill>
        <p:spPr>
          <a:xfrm>
            <a:off x="2806565" y="4727108"/>
            <a:ext cx="3230267" cy="1242260"/>
          </a:xfrm>
          <a:prstGeom prst="rect">
            <a:avLst/>
          </a:prstGeom>
        </p:spPr>
      </p:pic>
      <p:pic>
        <p:nvPicPr>
          <p:cNvPr id="19" name="Picture 18">
            <a:extLst>
              <a:ext uri="{FF2B5EF4-FFF2-40B4-BE49-F238E27FC236}">
                <a16:creationId xmlns:a16="http://schemas.microsoft.com/office/drawing/2014/main" id="{BDEFF0A1-ACD5-4368-AD6F-86400EA9F0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9824" y="4418767"/>
            <a:ext cx="2533091" cy="1689934"/>
          </a:xfrm>
          <a:prstGeom prst="rect">
            <a:avLst/>
          </a:prstGeom>
        </p:spPr>
      </p:pic>
      <p:sp>
        <p:nvSpPr>
          <p:cNvPr id="9" name="Title 8">
            <a:extLst>
              <a:ext uri="{FF2B5EF4-FFF2-40B4-BE49-F238E27FC236}">
                <a16:creationId xmlns:a16="http://schemas.microsoft.com/office/drawing/2014/main" id="{CD3CB409-E81C-4D74-8456-8B31DF06DC4E}"/>
              </a:ext>
            </a:extLst>
          </p:cNvPr>
          <p:cNvSpPr>
            <a:spLocks noGrp="1"/>
          </p:cNvSpPr>
          <p:nvPr>
            <p:ph type="title"/>
          </p:nvPr>
        </p:nvSpPr>
        <p:spPr/>
        <p:txBody>
          <a:bodyPr/>
          <a:lstStyle/>
          <a:p>
            <a:r>
              <a:rPr lang="en-GB" dirty="0"/>
              <a:t>What is matter?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98CE7D3-ED1F-468F-A102-EFC9EFEA763B}"/>
              </a:ext>
            </a:extLst>
          </p:cNvPr>
          <p:cNvPicPr>
            <a:picLocks noChangeAspect="1"/>
          </p:cNvPicPr>
          <p:nvPr/>
        </p:nvPicPr>
        <p:blipFill rotWithShape="1">
          <a:blip r:embed="rId3">
            <a:extLst>
              <a:ext uri="{28A0092B-C50C-407E-A947-70E740481C1C}">
                <a14:useLocalDpi xmlns:a14="http://schemas.microsoft.com/office/drawing/2010/main" val="0"/>
              </a:ext>
            </a:extLst>
          </a:blip>
          <a:srcRect l="7205" t="11261" r="9636" b="9134"/>
          <a:stretch/>
        </p:blipFill>
        <p:spPr>
          <a:xfrm>
            <a:off x="5787074" y="3894385"/>
            <a:ext cx="3255287" cy="2377153"/>
          </a:xfrm>
          <a:prstGeom prst="rect">
            <a:avLst/>
          </a:prstGeom>
        </p:spPr>
      </p:pic>
      <p:pic>
        <p:nvPicPr>
          <p:cNvPr id="13" name="Picture 12">
            <a:extLst>
              <a:ext uri="{FF2B5EF4-FFF2-40B4-BE49-F238E27FC236}">
                <a16:creationId xmlns:a16="http://schemas.microsoft.com/office/drawing/2014/main" id="{B22D6BD5-841F-4D6C-99B5-32C280891A61}"/>
              </a:ext>
            </a:extLst>
          </p:cNvPr>
          <p:cNvPicPr>
            <a:picLocks noChangeAspect="1"/>
          </p:cNvPicPr>
          <p:nvPr/>
        </p:nvPicPr>
        <p:blipFill rotWithShape="1">
          <a:blip r:embed="rId4">
            <a:extLst>
              <a:ext uri="{28A0092B-C50C-407E-A947-70E740481C1C}">
                <a14:useLocalDpi xmlns:a14="http://schemas.microsoft.com/office/drawing/2010/main" val="0"/>
              </a:ext>
            </a:extLst>
          </a:blip>
          <a:srcRect l="32230" t="3953" r="19507"/>
          <a:stretch/>
        </p:blipFill>
        <p:spPr>
          <a:xfrm>
            <a:off x="3621161" y="3533318"/>
            <a:ext cx="1484843" cy="2954954"/>
          </a:xfrm>
          <a:prstGeom prst="rect">
            <a:avLst/>
          </a:prstGeom>
        </p:spPr>
      </p:pic>
      <p:pic>
        <p:nvPicPr>
          <p:cNvPr id="50" name="Picture 49">
            <a:extLst>
              <a:ext uri="{FF2B5EF4-FFF2-40B4-BE49-F238E27FC236}">
                <a16:creationId xmlns:a16="http://schemas.microsoft.com/office/drawing/2014/main" id="{5F14E76D-A391-493B-9393-25E232ECD3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770" y="2945766"/>
            <a:ext cx="1259676" cy="1345078"/>
          </a:xfrm>
          <a:prstGeom prst="rect">
            <a:avLst/>
          </a:prstGeom>
        </p:spPr>
      </p:pic>
      <p:pic>
        <p:nvPicPr>
          <p:cNvPr id="43" name="Picture 42">
            <a:extLst>
              <a:ext uri="{FF2B5EF4-FFF2-40B4-BE49-F238E27FC236}">
                <a16:creationId xmlns:a16="http://schemas.microsoft.com/office/drawing/2014/main" id="{F3B7C8F9-6B50-4C4D-9916-8296E38BD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643" y="2699818"/>
            <a:ext cx="1253213" cy="1338177"/>
          </a:xfrm>
          <a:prstGeom prst="rect">
            <a:avLst/>
          </a:prstGeom>
        </p:spPr>
      </p:pic>
      <p:pic>
        <p:nvPicPr>
          <p:cNvPr id="39" name="Picture 38">
            <a:extLst>
              <a:ext uri="{FF2B5EF4-FFF2-40B4-BE49-F238E27FC236}">
                <a16:creationId xmlns:a16="http://schemas.microsoft.com/office/drawing/2014/main" id="{788BFD67-10D7-44AB-B942-497E58BAC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2906" y="3239005"/>
            <a:ext cx="1259676" cy="1345078"/>
          </a:xfrm>
          <a:prstGeom prst="rect">
            <a:avLst/>
          </a:prstGeom>
        </p:spPr>
      </p:pic>
      <p:pic>
        <p:nvPicPr>
          <p:cNvPr id="8" name="Picture 7">
            <a:extLst>
              <a:ext uri="{FF2B5EF4-FFF2-40B4-BE49-F238E27FC236}">
                <a16:creationId xmlns:a16="http://schemas.microsoft.com/office/drawing/2014/main" id="{373A97B2-33CE-48F7-AEC5-D6AB5A03A894}"/>
              </a:ext>
            </a:extLst>
          </p:cNvPr>
          <p:cNvPicPr>
            <a:picLocks noChangeAspect="1"/>
          </p:cNvPicPr>
          <p:nvPr/>
        </p:nvPicPr>
        <p:blipFill rotWithShape="1">
          <a:blip r:embed="rId8">
            <a:extLst>
              <a:ext uri="{28A0092B-C50C-407E-A947-70E740481C1C}">
                <a14:useLocalDpi xmlns:a14="http://schemas.microsoft.com/office/drawing/2010/main" val="0"/>
              </a:ext>
            </a:extLst>
          </a:blip>
          <a:srcRect l="4051" t="19694" b="21866"/>
          <a:stretch/>
        </p:blipFill>
        <p:spPr>
          <a:xfrm>
            <a:off x="374573" y="4949183"/>
            <a:ext cx="2993347" cy="1208600"/>
          </a:xfrm>
          <a:prstGeom prst="rect">
            <a:avLst/>
          </a:prstGeom>
        </p:spPr>
      </p:pic>
      <p:sp>
        <p:nvSpPr>
          <p:cNvPr id="3" name="TextBox 2"/>
          <p:cNvSpPr txBox="1"/>
          <p:nvPr/>
        </p:nvSpPr>
        <p:spPr>
          <a:xfrm>
            <a:off x="358775" y="800100"/>
            <a:ext cx="4426212" cy="461665"/>
          </a:xfrm>
          <a:prstGeom prst="rect">
            <a:avLst/>
          </a:prstGeom>
          <a:noFill/>
        </p:spPr>
        <p:txBody>
          <a:bodyPr wrap="none" rtlCol="0">
            <a:spAutoFit/>
          </a:bodyPr>
          <a:lstStyle/>
          <a:p>
            <a:r>
              <a:rPr lang="en-GB" dirty="0"/>
              <a:t>Matter is made up of </a:t>
            </a:r>
            <a:r>
              <a:rPr lang="en-GB" b="1" dirty="0">
                <a:solidFill>
                  <a:srgbClr val="286DA6"/>
                </a:solidFill>
              </a:rPr>
              <a:t>particles</a:t>
            </a:r>
            <a:r>
              <a:rPr lang="en-GB" dirty="0"/>
              <a:t>.</a:t>
            </a:r>
          </a:p>
        </p:txBody>
      </p:sp>
      <p:sp>
        <p:nvSpPr>
          <p:cNvPr id="4" name="TextBox 3"/>
          <p:cNvSpPr txBox="1"/>
          <p:nvPr/>
        </p:nvSpPr>
        <p:spPr>
          <a:xfrm>
            <a:off x="358775" y="1336152"/>
            <a:ext cx="8645071" cy="461665"/>
          </a:xfrm>
          <a:prstGeom prst="rect">
            <a:avLst/>
          </a:prstGeom>
          <a:noFill/>
        </p:spPr>
        <p:txBody>
          <a:bodyPr wrap="square" rtlCol="0">
            <a:spAutoFit/>
          </a:bodyPr>
          <a:lstStyle/>
          <a:p>
            <a:r>
              <a:rPr lang="en-GB" dirty="0"/>
              <a:t>Particles are very small objects that are too small to see. </a:t>
            </a:r>
          </a:p>
        </p:txBody>
      </p:sp>
      <p:sp>
        <p:nvSpPr>
          <p:cNvPr id="5" name="TextBox 4"/>
          <p:cNvSpPr txBox="1"/>
          <p:nvPr/>
        </p:nvSpPr>
        <p:spPr>
          <a:xfrm>
            <a:off x="358775" y="1872204"/>
            <a:ext cx="8645071" cy="461665"/>
          </a:xfrm>
          <a:prstGeom prst="rect">
            <a:avLst/>
          </a:prstGeom>
          <a:noFill/>
        </p:spPr>
        <p:txBody>
          <a:bodyPr wrap="square" rtlCol="0">
            <a:spAutoFit/>
          </a:bodyPr>
          <a:lstStyle/>
          <a:p>
            <a:r>
              <a:rPr lang="en-GB" dirty="0"/>
              <a:t>They are the </a:t>
            </a:r>
            <a:r>
              <a:rPr lang="en-GB" b="1" dirty="0">
                <a:solidFill>
                  <a:srgbClr val="286DA6"/>
                </a:solidFill>
              </a:rPr>
              <a:t>building blocks </a:t>
            </a:r>
            <a:r>
              <a:rPr lang="en-GB" dirty="0"/>
              <a:t>of all matter. </a:t>
            </a:r>
          </a:p>
        </p:txBody>
      </p:sp>
      <p:sp>
        <p:nvSpPr>
          <p:cNvPr id="7" name="Oval 6"/>
          <p:cNvSpPr/>
          <p:nvPr/>
        </p:nvSpPr>
        <p:spPr>
          <a:xfrm>
            <a:off x="1593964" y="5137989"/>
            <a:ext cx="335962" cy="267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cxnSpLocks/>
            <a:endCxn id="7" idx="2"/>
          </p:cNvCxnSpPr>
          <p:nvPr/>
        </p:nvCxnSpPr>
        <p:spPr>
          <a:xfrm>
            <a:off x="1422681" y="4388432"/>
            <a:ext cx="171283" cy="88333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cxnSpLocks/>
            <a:endCxn id="7" idx="5"/>
          </p:cNvCxnSpPr>
          <p:nvPr/>
        </p:nvCxnSpPr>
        <p:spPr>
          <a:xfrm flipH="1">
            <a:off x="1880726" y="4437689"/>
            <a:ext cx="335962" cy="928676"/>
          </a:xfrm>
          <a:prstGeom prst="line">
            <a:avLst/>
          </a:prstGeom>
        </p:spPr>
        <p:style>
          <a:lnRef idx="1">
            <a:schemeClr val="dk1"/>
          </a:lnRef>
          <a:fillRef idx="0">
            <a:schemeClr val="dk1"/>
          </a:fillRef>
          <a:effectRef idx="0">
            <a:schemeClr val="dk1"/>
          </a:effectRef>
          <a:fontRef idx="minor">
            <a:schemeClr val="tx1"/>
          </a:fontRef>
        </p:style>
      </p:cxnSp>
      <p:sp>
        <p:nvSpPr>
          <p:cNvPr id="16" name="Oval 15"/>
          <p:cNvSpPr/>
          <p:nvPr/>
        </p:nvSpPr>
        <p:spPr>
          <a:xfrm>
            <a:off x="4248047" y="4815403"/>
            <a:ext cx="335962" cy="267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cxnSpLocks/>
            <a:endCxn id="16" idx="2"/>
          </p:cNvCxnSpPr>
          <p:nvPr/>
        </p:nvCxnSpPr>
        <p:spPr>
          <a:xfrm flipH="1">
            <a:off x="4248047" y="3765356"/>
            <a:ext cx="768250" cy="118382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cxnSpLocks/>
            <a:stCxn id="50" idx="2"/>
            <a:endCxn id="16" idx="5"/>
          </p:cNvCxnSpPr>
          <p:nvPr/>
        </p:nvCxnSpPr>
        <p:spPr>
          <a:xfrm flipH="1">
            <a:off x="4534809" y="4290844"/>
            <a:ext cx="1053799" cy="752935"/>
          </a:xfrm>
          <a:prstGeom prst="line">
            <a:avLst/>
          </a:prstGeom>
        </p:spPr>
        <p:style>
          <a:lnRef idx="1">
            <a:schemeClr val="dk1"/>
          </a:lnRef>
          <a:fillRef idx="0">
            <a:schemeClr val="dk1"/>
          </a:fillRef>
          <a:effectRef idx="0">
            <a:schemeClr val="dk1"/>
          </a:effectRef>
          <a:fontRef idx="minor">
            <a:schemeClr val="tx1"/>
          </a:fontRef>
        </p:style>
      </p:cxnSp>
      <p:sp>
        <p:nvSpPr>
          <p:cNvPr id="22" name="Oval 21"/>
          <p:cNvSpPr/>
          <p:nvPr/>
        </p:nvSpPr>
        <p:spPr>
          <a:xfrm>
            <a:off x="7633288" y="4681623"/>
            <a:ext cx="335962" cy="267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a:cxnSpLocks/>
            <a:endCxn id="22" idx="2"/>
          </p:cNvCxnSpPr>
          <p:nvPr/>
        </p:nvCxnSpPr>
        <p:spPr>
          <a:xfrm>
            <a:off x="7428473" y="3706021"/>
            <a:ext cx="204815" cy="110938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cxnSpLocks/>
            <a:endCxn id="22" idx="5"/>
          </p:cNvCxnSpPr>
          <p:nvPr/>
        </p:nvCxnSpPr>
        <p:spPr>
          <a:xfrm flipH="1">
            <a:off x="7920050" y="3763563"/>
            <a:ext cx="529351" cy="1146436"/>
          </a:xfrm>
          <a:prstGeom prst="line">
            <a:avLst/>
          </a:prstGeom>
        </p:spPr>
        <p:style>
          <a:lnRef idx="1">
            <a:schemeClr val="dk1"/>
          </a:lnRef>
          <a:fillRef idx="0">
            <a:schemeClr val="dk1"/>
          </a:fillRef>
          <a:effectRef idx="0">
            <a:schemeClr val="dk1"/>
          </a:effectRef>
          <a:fontRef idx="minor">
            <a:schemeClr val="tx1"/>
          </a:fontRef>
        </p:style>
      </p:cxnSp>
      <p:pic>
        <p:nvPicPr>
          <p:cNvPr id="26" name="Picture 19">
            <a:hlinkClick r:id="" action="ppaction://hlinkshowjump?jump=nextslide"/>
            <a:extLst>
              <a:ext uri="{FF2B5EF4-FFF2-40B4-BE49-F238E27FC236}">
                <a16:creationId xmlns:a16="http://schemas.microsoft.com/office/drawing/2014/main" id="{74DCDFA0-257D-4582-BAE8-5A5CE89F76C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itle 9">
            <a:extLst>
              <a:ext uri="{FF2B5EF4-FFF2-40B4-BE49-F238E27FC236}">
                <a16:creationId xmlns:a16="http://schemas.microsoft.com/office/drawing/2014/main" id="{6737668B-1CE5-44E7-B99A-8F1C660BE804}"/>
              </a:ext>
            </a:extLst>
          </p:cNvPr>
          <p:cNvSpPr>
            <a:spLocks noGrp="1"/>
          </p:cNvSpPr>
          <p:nvPr>
            <p:ph type="title"/>
          </p:nvPr>
        </p:nvSpPr>
        <p:spPr/>
        <p:txBody>
          <a:bodyPr/>
          <a:lstStyle/>
          <a:p>
            <a:r>
              <a:rPr lang="en-GB" dirty="0"/>
              <a:t>What are particles?</a:t>
            </a:r>
          </a:p>
        </p:txBody>
      </p:sp>
    </p:spTree>
    <p:extLst>
      <p:ext uri="{BB962C8B-B14F-4D97-AF65-F5344CB8AC3E}">
        <p14:creationId xmlns:p14="http://schemas.microsoft.com/office/powerpoint/2010/main" val="240255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AF8D4F6A-4330-473B-A8FA-44710E716CD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D846E8FF-421C-4F52-9E35-61F701C685C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6421" y="86520"/>
            <a:ext cx="442911" cy="516730"/>
          </a:xfrm>
          <a:prstGeom prst="rect">
            <a:avLst/>
          </a:prstGeom>
          <a:noFill/>
          <a:ln w="9525">
            <a:noFill/>
            <a:miter lim="800000"/>
            <a:headEnd/>
            <a:tailEnd/>
          </a:ln>
        </p:spPr>
      </p:pic>
      <p:sp>
        <p:nvSpPr>
          <p:cNvPr id="8" name="Title 7">
            <a:extLst>
              <a:ext uri="{FF2B5EF4-FFF2-40B4-BE49-F238E27FC236}">
                <a16:creationId xmlns:a16="http://schemas.microsoft.com/office/drawing/2014/main" id="{37F34D20-B23D-490C-B270-F5E85FD161AC}"/>
              </a:ext>
            </a:extLst>
          </p:cNvPr>
          <p:cNvSpPr>
            <a:spLocks noGrp="1"/>
          </p:cNvSpPr>
          <p:nvPr>
            <p:ph type="title"/>
          </p:nvPr>
        </p:nvSpPr>
        <p:spPr/>
        <p:txBody>
          <a:bodyPr/>
          <a:lstStyle/>
          <a:p>
            <a:r>
              <a:rPr lang="en-GB" dirty="0"/>
              <a:t>Diamonds</a:t>
            </a:r>
          </a:p>
        </p:txBody>
      </p:sp>
    </p:spTree>
    <p:controls>
      <mc:AlternateContent xmlns:mc="http://schemas.openxmlformats.org/markup-compatibility/2006">
        <mc:Choice xmlns:v="urn:schemas-microsoft-com:vml" Requires="v">
          <p:control spid="1064"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FFC90FBA-D536-44EE-8AE0-8F89F8052AF6}"/>
                    </a:ext>
                  </a:extLst>
                </p:cNvPr>
                <p:cNvPicPr>
                  <a:picLocks/>
                </p:cNvPicPr>
                <p:nvPr>
                  <p:custDataLst>
                    <p:tags r:id="rId3"/>
                  </p:custDataLst>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14362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774" y="800100"/>
            <a:ext cx="8419465" cy="830997"/>
          </a:xfrm>
          <a:prstGeom prst="rect">
            <a:avLst/>
          </a:prstGeom>
          <a:noFill/>
        </p:spPr>
        <p:txBody>
          <a:bodyPr wrap="square" rtlCol="0">
            <a:spAutoFit/>
          </a:bodyPr>
          <a:lstStyle/>
          <a:p>
            <a:r>
              <a:rPr lang="en-GB" dirty="0"/>
              <a:t>Most objects that are made up of particles can be seen. However, some are invisible to us. </a:t>
            </a:r>
          </a:p>
        </p:txBody>
      </p:sp>
      <p:sp>
        <p:nvSpPr>
          <p:cNvPr id="4" name="TextBox 3"/>
          <p:cNvSpPr txBox="1"/>
          <p:nvPr/>
        </p:nvSpPr>
        <p:spPr>
          <a:xfrm>
            <a:off x="358773" y="2161689"/>
            <a:ext cx="4521699" cy="830997"/>
          </a:xfrm>
          <a:prstGeom prst="rect">
            <a:avLst/>
          </a:prstGeom>
          <a:noFill/>
        </p:spPr>
        <p:txBody>
          <a:bodyPr wrap="square" rtlCol="0">
            <a:spAutoFit/>
          </a:bodyPr>
          <a:lstStyle/>
          <a:p>
            <a:r>
              <a:rPr lang="en-GB" dirty="0"/>
              <a:t>Particles that make up the air around us cannot be seen. </a:t>
            </a:r>
          </a:p>
        </p:txBody>
      </p:sp>
      <p:sp>
        <p:nvSpPr>
          <p:cNvPr id="5" name="TextBox 4"/>
          <p:cNvSpPr txBox="1"/>
          <p:nvPr/>
        </p:nvSpPr>
        <p:spPr>
          <a:xfrm>
            <a:off x="358770" y="3523278"/>
            <a:ext cx="4731387" cy="1200329"/>
          </a:xfrm>
          <a:prstGeom prst="rect">
            <a:avLst/>
          </a:prstGeom>
          <a:noFill/>
        </p:spPr>
        <p:txBody>
          <a:bodyPr wrap="square" rtlCol="0">
            <a:spAutoFit/>
          </a:bodyPr>
          <a:lstStyle/>
          <a:p>
            <a:r>
              <a:rPr lang="en-GB" dirty="0"/>
              <a:t>Even though they are invisible </a:t>
            </a:r>
            <a:br>
              <a:rPr lang="en-GB" dirty="0"/>
            </a:br>
            <a:r>
              <a:rPr lang="en-GB" dirty="0"/>
              <a:t>to us, we know that the particles are there. </a:t>
            </a:r>
          </a:p>
        </p:txBody>
      </p:sp>
      <p:sp>
        <p:nvSpPr>
          <p:cNvPr id="6" name="TextBox 5"/>
          <p:cNvSpPr txBox="1"/>
          <p:nvPr/>
        </p:nvSpPr>
        <p:spPr>
          <a:xfrm>
            <a:off x="358771" y="5254198"/>
            <a:ext cx="4213229" cy="830997"/>
          </a:xfrm>
          <a:prstGeom prst="rect">
            <a:avLst/>
          </a:prstGeom>
          <a:solidFill>
            <a:srgbClr val="BEDAF0"/>
          </a:solidFill>
        </p:spPr>
        <p:txBody>
          <a:bodyPr wrap="square" rtlCol="0">
            <a:spAutoFit/>
          </a:bodyPr>
          <a:lstStyle/>
          <a:p>
            <a:r>
              <a:rPr lang="en-GB" dirty="0"/>
              <a:t>How can we prove that they are there?</a:t>
            </a:r>
          </a:p>
        </p:txBody>
      </p:sp>
      <p:pic>
        <p:nvPicPr>
          <p:cNvPr id="8" name="Picture 19">
            <a:hlinkClick r:id="" action="ppaction://hlinkshowjump?jump=nextslide"/>
            <a:extLst>
              <a:ext uri="{FF2B5EF4-FFF2-40B4-BE49-F238E27FC236}">
                <a16:creationId xmlns:a16="http://schemas.microsoft.com/office/drawing/2014/main" id="{49181EEC-4B5D-4D26-8AD3-D68009F870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descr="Particles_gas.png">
            <a:extLst>
              <a:ext uri="{FF2B5EF4-FFF2-40B4-BE49-F238E27FC236}">
                <a16:creationId xmlns:a16="http://schemas.microsoft.com/office/drawing/2014/main" id="{9FD59335-6C7B-4061-B35E-03BF16B69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5480" y="2276678"/>
            <a:ext cx="3204998" cy="311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DD4C1CAF-7D49-4C92-834E-0512F76E8D53}"/>
              </a:ext>
            </a:extLst>
          </p:cNvPr>
          <p:cNvSpPr>
            <a:spLocks noGrp="1"/>
          </p:cNvSpPr>
          <p:nvPr>
            <p:ph type="title"/>
          </p:nvPr>
        </p:nvSpPr>
        <p:spPr/>
        <p:txBody>
          <a:bodyPr/>
          <a:lstStyle/>
          <a:p>
            <a:r>
              <a:rPr lang="en-GB" dirty="0"/>
              <a:t>Invisible particles</a:t>
            </a:r>
          </a:p>
        </p:txBody>
      </p:sp>
    </p:spTree>
    <p:extLst>
      <p:ext uri="{BB962C8B-B14F-4D97-AF65-F5344CB8AC3E}">
        <p14:creationId xmlns:p14="http://schemas.microsoft.com/office/powerpoint/2010/main" val="38628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989361-74FA-400E-B720-9128877D5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484" y="2177228"/>
            <a:ext cx="3913032" cy="3227827"/>
          </a:xfrm>
          <a:prstGeom prst="rect">
            <a:avLst/>
          </a:prstGeom>
        </p:spPr>
      </p:pic>
      <p:sp>
        <p:nvSpPr>
          <p:cNvPr id="3" name="TextBox 2"/>
          <p:cNvSpPr txBox="1"/>
          <p:nvPr/>
        </p:nvSpPr>
        <p:spPr>
          <a:xfrm>
            <a:off x="358774" y="800412"/>
            <a:ext cx="8669112" cy="830997"/>
          </a:xfrm>
          <a:prstGeom prst="rect">
            <a:avLst/>
          </a:prstGeom>
          <a:noFill/>
        </p:spPr>
        <p:txBody>
          <a:bodyPr wrap="square" rtlCol="0">
            <a:spAutoFit/>
          </a:bodyPr>
          <a:lstStyle/>
          <a:p>
            <a:r>
              <a:rPr lang="en-GB" dirty="0"/>
              <a:t>We can see the effect that air particles have on a balloon when we blow it up – the balloon changes shape.</a:t>
            </a:r>
          </a:p>
        </p:txBody>
      </p:sp>
      <p:sp>
        <p:nvSpPr>
          <p:cNvPr id="5" name="TextBox 4"/>
          <p:cNvSpPr txBox="1"/>
          <p:nvPr/>
        </p:nvSpPr>
        <p:spPr>
          <a:xfrm>
            <a:off x="358775" y="1763858"/>
            <a:ext cx="7638597" cy="461665"/>
          </a:xfrm>
          <a:prstGeom prst="rect">
            <a:avLst/>
          </a:prstGeom>
          <a:solidFill>
            <a:srgbClr val="BEDAF0"/>
          </a:solidFill>
        </p:spPr>
        <p:txBody>
          <a:bodyPr wrap="square" rtlCol="0">
            <a:spAutoFit/>
          </a:bodyPr>
          <a:lstStyle/>
          <a:p>
            <a:r>
              <a:rPr lang="en-GB" dirty="0"/>
              <a:t>Do air particles have weight? How could we test this?</a:t>
            </a:r>
          </a:p>
        </p:txBody>
      </p:sp>
      <p:sp>
        <p:nvSpPr>
          <p:cNvPr id="6" name="TextBox 5"/>
          <p:cNvSpPr txBox="1"/>
          <p:nvPr/>
        </p:nvSpPr>
        <p:spPr>
          <a:xfrm>
            <a:off x="358772" y="5425489"/>
            <a:ext cx="8015971" cy="830997"/>
          </a:xfrm>
          <a:prstGeom prst="rect">
            <a:avLst/>
          </a:prstGeom>
          <a:noFill/>
        </p:spPr>
        <p:txBody>
          <a:bodyPr wrap="square" rtlCol="0">
            <a:spAutoFit/>
          </a:bodyPr>
          <a:lstStyle/>
          <a:p>
            <a:r>
              <a:rPr lang="en-GB" dirty="0"/>
              <a:t>All matter has weight. This proves that there is matter inside the balloon. </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60F43B7-95A4-41C0-91B5-F134558290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8CD44BA0-3246-477B-B0BA-8319B45A3FF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1336" y="86520"/>
            <a:ext cx="442911" cy="516730"/>
          </a:xfrm>
          <a:prstGeom prst="rect">
            <a:avLst/>
          </a:prstGeom>
          <a:noFill/>
          <a:ln w="9525">
            <a:noFill/>
            <a:miter lim="800000"/>
            <a:headEnd/>
            <a:tailEnd/>
          </a:ln>
        </p:spPr>
      </p:pic>
      <p:sp>
        <p:nvSpPr>
          <p:cNvPr id="7" name="Title 6">
            <a:extLst>
              <a:ext uri="{FF2B5EF4-FFF2-40B4-BE49-F238E27FC236}">
                <a16:creationId xmlns:a16="http://schemas.microsoft.com/office/drawing/2014/main" id="{0DCEC6D5-6428-4B17-BBF7-4C88A5C24DCE}"/>
              </a:ext>
            </a:extLst>
          </p:cNvPr>
          <p:cNvSpPr>
            <a:spLocks noGrp="1"/>
          </p:cNvSpPr>
          <p:nvPr>
            <p:ph type="title"/>
          </p:nvPr>
        </p:nvSpPr>
        <p:spPr/>
        <p:txBody>
          <a:bodyPr/>
          <a:lstStyle/>
          <a:p>
            <a:r>
              <a:rPr lang="en-GB" dirty="0"/>
              <a:t>Do air particles have weight?</a:t>
            </a:r>
          </a:p>
        </p:txBody>
      </p:sp>
    </p:spTree>
    <p:extLst>
      <p:ext uri="{BB962C8B-B14F-4D97-AF65-F5344CB8AC3E}">
        <p14:creationId xmlns:p14="http://schemas.microsoft.com/office/powerpoint/2010/main" val="36113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9">
            <a:hlinkClick r:id="" action="ppaction://hlinkshowjump?jump=nextslide"/>
            <a:extLst>
              <a:ext uri="{FF2B5EF4-FFF2-40B4-BE49-F238E27FC236}">
                <a16:creationId xmlns:a16="http://schemas.microsoft.com/office/drawing/2014/main" id="{B2640DA6-FACC-4F8B-8C5F-CCEA9231B7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6EBB06B5-BDF0-4DA8-B32D-68D34B32517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AC15F9C9-7055-4BAA-AFFD-42C9028F08C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58455" y="86520"/>
            <a:ext cx="442911" cy="516730"/>
          </a:xfrm>
          <a:prstGeom prst="rect">
            <a:avLst/>
          </a:prstGeom>
          <a:noFill/>
          <a:ln w="9525">
            <a:noFill/>
            <a:miter lim="800000"/>
            <a:headEnd/>
            <a:tailEnd/>
          </a:ln>
        </p:spPr>
      </p:pic>
      <p:sp>
        <p:nvSpPr>
          <p:cNvPr id="4" name="Title 3">
            <a:extLst>
              <a:ext uri="{FF2B5EF4-FFF2-40B4-BE49-F238E27FC236}">
                <a16:creationId xmlns:a16="http://schemas.microsoft.com/office/drawing/2014/main" id="{2AA4F4FF-F94A-462A-8CA8-90645A8CBB56}"/>
              </a:ext>
            </a:extLst>
          </p:cNvPr>
          <p:cNvSpPr>
            <a:spLocks noGrp="1"/>
          </p:cNvSpPr>
          <p:nvPr>
            <p:ph type="title"/>
          </p:nvPr>
        </p:nvSpPr>
        <p:spPr/>
        <p:txBody>
          <a:bodyPr/>
          <a:lstStyle/>
          <a:p>
            <a:r>
              <a:rPr lang="en-GB" dirty="0"/>
              <a:t>The movement of particles (1)</a:t>
            </a:r>
          </a:p>
        </p:txBody>
      </p:sp>
    </p:spTree>
    <p:controls>
      <mc:AlternateContent xmlns:mc="http://schemas.openxmlformats.org/markup-compatibility/2006">
        <mc:Choice xmlns:v="urn:schemas-microsoft-com:vml" Requires="v">
          <p:control spid="2086"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DB110737-B2AB-4A41-991A-E753D4B1FD4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51148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157251-ED05-4375-8F2D-9422BCA033F2}"/>
              </a:ext>
            </a:extLst>
          </p:cNvPr>
          <p:cNvPicPr>
            <a:picLocks noChangeAspect="1"/>
          </p:cNvPicPr>
          <p:nvPr/>
        </p:nvPicPr>
        <p:blipFill>
          <a:blip r:embed="rId3"/>
          <a:stretch>
            <a:fillRect/>
          </a:stretch>
        </p:blipFill>
        <p:spPr>
          <a:xfrm>
            <a:off x="1722223" y="1527353"/>
            <a:ext cx="5699553" cy="3803294"/>
          </a:xfrm>
          <a:prstGeom prst="rect">
            <a:avLst/>
          </a:prstGeom>
        </p:spPr>
      </p:pic>
      <p:sp>
        <p:nvSpPr>
          <p:cNvPr id="3" name="TextBox 2"/>
          <p:cNvSpPr txBox="1"/>
          <p:nvPr/>
        </p:nvSpPr>
        <p:spPr>
          <a:xfrm>
            <a:off x="358774" y="800100"/>
            <a:ext cx="7682139" cy="830997"/>
          </a:xfrm>
          <a:prstGeom prst="rect">
            <a:avLst/>
          </a:prstGeom>
          <a:noFill/>
        </p:spPr>
        <p:txBody>
          <a:bodyPr wrap="square" rtlCol="0">
            <a:spAutoFit/>
          </a:bodyPr>
          <a:lstStyle/>
          <a:p>
            <a:r>
              <a:rPr lang="en-GB" dirty="0"/>
              <a:t>If we tip the glass, we will see air moving out of the bottle in the form of bubbles. </a:t>
            </a:r>
          </a:p>
        </p:txBody>
      </p:sp>
      <p:sp>
        <p:nvSpPr>
          <p:cNvPr id="5" name="Rectangle 4"/>
          <p:cNvSpPr/>
          <p:nvPr/>
        </p:nvSpPr>
        <p:spPr>
          <a:xfrm>
            <a:off x="358775" y="5596235"/>
            <a:ext cx="7807554" cy="461665"/>
          </a:xfrm>
          <a:prstGeom prst="rect">
            <a:avLst/>
          </a:prstGeom>
        </p:spPr>
        <p:txBody>
          <a:bodyPr wrap="square">
            <a:spAutoFit/>
          </a:bodyPr>
          <a:lstStyle/>
          <a:p>
            <a:r>
              <a:rPr lang="en-GB" dirty="0"/>
              <a:t>Water can now fill the space left by the air. </a:t>
            </a:r>
          </a:p>
        </p:txBody>
      </p:sp>
      <p:pic>
        <p:nvPicPr>
          <p:cNvPr id="7" name="Picture 19">
            <a:hlinkClick r:id="" action="ppaction://hlinkshowjump?jump=nextslide"/>
            <a:extLst>
              <a:ext uri="{FF2B5EF4-FFF2-40B4-BE49-F238E27FC236}">
                <a16:creationId xmlns:a16="http://schemas.microsoft.com/office/drawing/2014/main" id="{F581289C-4847-4F8A-A48B-E7F5071EA2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5">
            <a:extLst>
              <a:ext uri="{FF2B5EF4-FFF2-40B4-BE49-F238E27FC236}">
                <a16:creationId xmlns:a16="http://schemas.microsoft.com/office/drawing/2014/main" id="{B4A3FCE4-795E-42D8-B221-371B8C70C7E6}"/>
              </a:ext>
            </a:extLst>
          </p:cNvPr>
          <p:cNvSpPr>
            <a:spLocks noGrp="1"/>
          </p:cNvSpPr>
          <p:nvPr>
            <p:ph type="title"/>
          </p:nvPr>
        </p:nvSpPr>
        <p:spPr/>
        <p:txBody>
          <a:bodyPr/>
          <a:lstStyle/>
          <a:p>
            <a:r>
              <a:rPr lang="en-GB" dirty="0"/>
              <a:t>The movement of particles (2)</a:t>
            </a:r>
          </a:p>
        </p:txBody>
      </p:sp>
    </p:spTree>
    <p:extLst>
      <p:ext uri="{BB962C8B-B14F-4D97-AF65-F5344CB8AC3E}">
        <p14:creationId xmlns:p14="http://schemas.microsoft.com/office/powerpoint/2010/main" val="584406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hnZP7Lr4"/>
  <p:tag name="ARTICULATE_DESIGN_ID_5_DEFAULT DESIGN" val="YA6RjrbT"/>
  <p:tag name="ARTICULATE_DESIGN_ID_6_DEFAULT DESIGN" val="VxMJgrcp"/>
  <p:tag name="ARTICULATE_DESIGN_ID_7_DEFAULT DESIGN" val="AXS7V9ya"/>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MOVIE" val="Chem_CA1_atomic_zoom_AS_US.swf"/>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16624</TotalTime>
  <Words>749</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Wingdings 2</vt:lpstr>
      <vt:lpstr>Default Design</vt:lpstr>
      <vt:lpstr>3_Default Design</vt:lpstr>
      <vt:lpstr>Particles</vt:lpstr>
      <vt:lpstr>Information</vt:lpstr>
      <vt:lpstr>What is matter?</vt:lpstr>
      <vt:lpstr>What are particles?</vt:lpstr>
      <vt:lpstr>Diamonds</vt:lpstr>
      <vt:lpstr>Invisible particles</vt:lpstr>
      <vt:lpstr>Do air particles have weight?</vt:lpstr>
      <vt:lpstr>The movement of particles (1)</vt:lpstr>
      <vt:lpstr>The movement of particles (2)</vt:lpstr>
      <vt:lpstr>The movement of particles (3)</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Particles</dc:title>
  <dc:subject>Boardworks Elementary School Physical Science</dc:subject>
  <dc:creator>Boardworks</dc:creator>
  <cp:lastModifiedBy>Tim Crilly</cp:lastModifiedBy>
  <cp:revision>796</cp:revision>
  <dcterms:created xsi:type="dcterms:W3CDTF">2003-10-06T13:07:42Z</dcterms:created>
  <dcterms:modified xsi:type="dcterms:W3CDTF">2018-12-04T11:05:21Z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