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notesSlides/notesSlide4.xml" ContentType="application/vnd.openxmlformats-officedocument.presentationml.notesSlide+xml"/>
  <Override PartName="/ppt/activeX/activeX2.xml" ContentType="application/vnd.ms-office.activeX+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activeX/activeX4.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5.xml" ContentType="application/vnd.ms-office.activeX+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6.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1" r:id="rId2"/>
  </p:sldMasterIdLst>
  <p:notesMasterIdLst>
    <p:notesMasterId r:id="rId18"/>
  </p:notesMasterIdLst>
  <p:handoutMasterIdLst>
    <p:handoutMasterId r:id="rId19"/>
  </p:handoutMasterIdLst>
  <p:sldIdLst>
    <p:sldId id="266" r:id="rId3"/>
    <p:sldId id="527" r:id="rId4"/>
    <p:sldId id="279" r:id="rId5"/>
    <p:sldId id="268" r:id="rId6"/>
    <p:sldId id="272" r:id="rId7"/>
    <p:sldId id="273" r:id="rId8"/>
    <p:sldId id="277" r:id="rId9"/>
    <p:sldId id="278" r:id="rId10"/>
    <p:sldId id="281" r:id="rId11"/>
    <p:sldId id="282" r:id="rId12"/>
    <p:sldId id="280" r:id="rId13"/>
    <p:sldId id="269" r:id="rId14"/>
    <p:sldId id="270" r:id="rId15"/>
    <p:sldId id="274" r:id="rId16"/>
    <p:sldId id="275" r:id="rId17"/>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FF0066"/>
    <a:srgbClr val="FF6600"/>
    <a:srgbClr val="FFFF00"/>
    <a:srgbClr val="FF3300"/>
    <a:srgbClr val="000066"/>
    <a:srgbClr val="98F692"/>
    <a:srgbClr val="FF9C92"/>
    <a:srgbClr val="10B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varScale="1">
        <p:scale>
          <a:sx n="85" d="100"/>
          <a:sy n="85" d="100"/>
        </p:scale>
        <p:origin x="540" y="78"/>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9"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pPr>
              <a:defRPr/>
            </a:pPr>
            <a:fld id="{F36AA78B-E540-4A1F-9138-393129CBB06E}" type="slidenum">
              <a:rPr lang="en-GB" b="1"/>
              <a:pPr>
                <a:defRPr/>
              </a:pPr>
              <a:t>‹#›</a:t>
            </a:fld>
            <a:endParaRPr lang="en-GB" b="1"/>
          </a:p>
        </p:txBody>
      </p:sp>
      <p:sp>
        <p:nvSpPr>
          <p:cNvPr id="6" name="Rectangle 7">
            <a:extLst>
              <a:ext uri="{FF2B5EF4-FFF2-40B4-BE49-F238E27FC236}">
                <a16:creationId xmlns:a16="http://schemas.microsoft.com/office/drawing/2014/main" id="{8EAB69B5-24E8-46AA-8859-29C1C7E15B12}"/>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2088B882-74B2-46B4-A49A-10FFF0109542}"/>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247" name="Rectangle 7"/>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pPr>
              <a:defRPr/>
            </a:pPr>
            <a:fld id="{6B5BD754-8EEB-4931-A004-5FED37043B30}" type="slidenum">
              <a:rPr lang="en-GB" smtClean="0"/>
              <a:pPr>
                <a:defRPr/>
              </a:pPr>
              <a:t>‹#›</a:t>
            </a:fld>
            <a:endParaRPr lang="en-GB"/>
          </a:p>
        </p:txBody>
      </p:sp>
      <p:sp>
        <p:nvSpPr>
          <p:cNvPr id="8" name="Rectangle 9">
            <a:extLst>
              <a:ext uri="{FF2B5EF4-FFF2-40B4-BE49-F238E27FC236}">
                <a16:creationId xmlns:a16="http://schemas.microsoft.com/office/drawing/2014/main" id="{DD2F4179-CBAE-4218-A631-6AF2A20DCB94}"/>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2F37D00-20F6-4BE5-8F11-9520B14E1B97}"/>
              </a:ext>
            </a:extLst>
          </p:cNvPr>
          <p:cNvSpPr>
            <a:spLocks noChangeArrowheads="1"/>
          </p:cNvSpPr>
          <p:nvPr/>
        </p:nvSpPr>
        <p:spPr bwMode="auto">
          <a:xfrm>
            <a:off x="895526"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8CAD4D06-98CE-4B97-B13E-72D7E5732D85}" type="slidenum">
              <a:rPr lang="en-GB" smtClean="0"/>
              <a:pPr/>
              <a:t>1</a:t>
            </a:fld>
            <a:endParaRPr lang="en-GB"/>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3EA68-EFD4-4868-908F-8B9EB4766616}" type="slidenum">
              <a:rPr lang="en-GB"/>
              <a:pPr/>
              <a:t>10</a:t>
            </a:fld>
            <a:endParaRPr lang="en-GB"/>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p:txBody>
          <a:bodyPr/>
          <a:lstStyle/>
          <a:p>
            <a:r>
              <a:rPr lang="en-GB" b="1" dirty="0"/>
              <a:t>Teacher notes</a:t>
            </a:r>
          </a:p>
          <a:p>
            <a:r>
              <a:rPr lang="en-GB" dirty="0"/>
              <a:t>Can the class think of other natural or human-made materials they could add to the two groups shown on-screen? Students could write or sketch their ideas on sticky notes and add them to the board.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418D2ED-CA0E-4407-B47F-E45990A49679}" type="slidenum">
              <a:rPr lang="en-GB" smtClean="0"/>
              <a:pPr/>
              <a:t>11</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Help students to</a:t>
            </a:r>
            <a:r>
              <a:rPr lang="en-GB" baseline="0" dirty="0"/>
              <a:t> describe differences between solid and liquid matter they can see around them. Encourage students to think about differences between ice and water, and between liquid and solid chocolate. Help them to identify that temperature causes a change between the two states.</a:t>
            </a:r>
          </a:p>
          <a:p>
            <a:pPr eaLnBrk="1" hangingPunct="1"/>
            <a:endParaRPr lang="en-GB" b="0" baseline="0" dirty="0"/>
          </a:p>
          <a:p>
            <a:pPr defTabSz="928299" eaLnBrk="1" hangingPunct="1">
              <a:defRPr/>
            </a:pPr>
            <a:r>
              <a:rPr lang="en-GB" b="1" dirty="0"/>
              <a:t>Photo credits: </a:t>
            </a:r>
            <a:r>
              <a:rPr lang="en-GB" dirty="0"/>
              <a:t>Ice © </a:t>
            </a:r>
            <a:r>
              <a:rPr lang="en-GB" dirty="0" err="1"/>
              <a:t>Valentyn</a:t>
            </a:r>
            <a:r>
              <a:rPr lang="en-GB" dirty="0"/>
              <a:t> </a:t>
            </a:r>
            <a:r>
              <a:rPr lang="en-GB" dirty="0" err="1"/>
              <a:t>Volkov</a:t>
            </a:r>
            <a:r>
              <a:rPr lang="en-GB" dirty="0"/>
              <a:t>; Glass of water © </a:t>
            </a:r>
            <a:r>
              <a:rPr lang="en-GB" dirty="0" err="1"/>
              <a:t>Andrey_Kuzmin</a:t>
            </a:r>
            <a:r>
              <a:rPr lang="en-GB" dirty="0"/>
              <a:t>; Chocolate © </a:t>
            </a:r>
            <a:r>
              <a:rPr lang="en-GB" dirty="0" err="1"/>
              <a:t>gresei</a:t>
            </a:r>
            <a:r>
              <a:rPr lang="en-GB" dirty="0"/>
              <a:t>, all Shutterstock.com 2018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B5BD754-8EEB-4931-A004-5FED37043B30}" type="slidenum">
              <a:rPr lang="en-GB" smtClean="0"/>
              <a:pPr>
                <a:defRPr/>
              </a:pPr>
              <a:t>12</a:t>
            </a:fld>
            <a:endParaRPr lang="en-GB"/>
          </a:p>
        </p:txBody>
      </p:sp>
    </p:spTree>
    <p:extLst>
      <p:ext uri="{BB962C8B-B14F-4D97-AF65-F5344CB8AC3E}">
        <p14:creationId xmlns:p14="http://schemas.microsoft.com/office/powerpoint/2010/main" val="2980477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9E486C0-AD6C-48D9-A886-9E8BD1EF8236}" type="slidenum">
              <a:rPr lang="en-GB" smtClean="0"/>
              <a:pPr/>
              <a:t>13</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normAutofit fontScale="92500"/>
          </a:bodyPr>
          <a:lstStyle/>
          <a:p>
            <a:pPr eaLnBrk="1" hangingPunct="1">
              <a:lnSpc>
                <a:spcPct val="110000"/>
              </a:lnSpc>
            </a:pPr>
            <a:r>
              <a:rPr lang="en-GB" b="1" dirty="0"/>
              <a:t>Teacher notes</a:t>
            </a:r>
          </a:p>
          <a:p>
            <a:pPr eaLnBrk="1" hangingPunct="1">
              <a:lnSpc>
                <a:spcPct val="110000"/>
              </a:lnSpc>
            </a:pPr>
            <a:r>
              <a:rPr lang="en-GB" dirty="0"/>
              <a:t>Ask students to fill in the blanks in these sentences using words from the word bank. Many arrangements of words may be appropriate. Students take turns to describe the objects. After each attempt, ask the class: </a:t>
            </a:r>
            <a:r>
              <a:rPr lang="en-GB" i="1" dirty="0"/>
              <a:t>“Do you think that’s the right description?”</a:t>
            </a:r>
            <a:r>
              <a:rPr lang="en-GB" dirty="0"/>
              <a:t>  Give students plenty of practice in reading the descriptions so that they become familiar with the meanings of the various terms. Students could go on to write descriptions of objects in the classroom, using the format given here. </a:t>
            </a:r>
          </a:p>
          <a:p>
            <a:pPr eaLnBrk="1" hangingPunct="1">
              <a:lnSpc>
                <a:spcPct val="110000"/>
              </a:lnSpc>
            </a:pPr>
            <a:endParaRPr lang="en-US" dirty="0"/>
          </a:p>
          <a:p>
            <a:pPr defTabSz="928299">
              <a:lnSpc>
                <a:spcPct val="110000"/>
              </a:lnSpc>
              <a:defRPr/>
            </a:pPr>
            <a:r>
              <a:rPr lang="en-GB" dirty="0"/>
              <a:t>This slide covers the Science and Engineering Practices:</a:t>
            </a:r>
          </a:p>
          <a:p>
            <a:pPr marL="174056" indent="-174056" defTabSz="928299">
              <a:lnSpc>
                <a:spcPct val="110000"/>
              </a:lnSpc>
              <a:buFont typeface="Arial" panose="020B0604020202020204" pitchFamily="34" charset="0"/>
              <a:buChar char="•"/>
              <a:defRPr/>
            </a:pPr>
            <a:r>
              <a:rPr lang="en-GB" b="1" dirty="0" err="1"/>
              <a:t>Analyzing</a:t>
            </a:r>
            <a:r>
              <a:rPr lang="en-GB" b="1" dirty="0"/>
              <a:t> and Interpreting Data:</a:t>
            </a:r>
            <a:r>
              <a:rPr lang="en-GB" dirty="0"/>
              <a:t> Record information (observations, thoughts, and ideas).</a:t>
            </a:r>
          </a:p>
          <a:p>
            <a:pPr marL="174056" indent="-174056" defTabSz="928299">
              <a:lnSpc>
                <a:spcPct val="110000"/>
              </a:lnSpc>
              <a:buFont typeface="Arial" panose="020B0604020202020204" pitchFamily="34" charset="0"/>
              <a:buChar char="•"/>
              <a:defRPr/>
            </a:pPr>
            <a:r>
              <a:rPr lang="en-GB" b="1" dirty="0"/>
              <a:t>Obtaining, Evaluating, and Communicating Information:</a:t>
            </a:r>
            <a:r>
              <a:rPr lang="en-GB" dirty="0"/>
              <a:t> Communicate information or design ideas and/or solutions with others in oral and/or written forms using models, drawings, writing, or numbers that provide detail about scientific ideas, practices, and/or design ideas</a:t>
            </a:r>
            <a:endParaRPr lang="en-US" dirty="0"/>
          </a:p>
          <a:p>
            <a:pPr eaLnBrk="1" hangingPunct="1">
              <a:lnSpc>
                <a:spcPct val="110000"/>
              </a:lnSpc>
            </a:pPr>
            <a:endParaRPr lang="en-US" dirty="0"/>
          </a:p>
          <a:p>
            <a:pPr eaLnBrk="1" hangingPunct="1">
              <a:lnSpc>
                <a:spcPct val="110000"/>
              </a:lnSpc>
            </a:pPr>
            <a:r>
              <a:rPr lang="en-GB" b="1" dirty="0"/>
              <a:t>Photo credit: </a:t>
            </a:r>
            <a:r>
              <a:rPr lang="en-GB" dirty="0"/>
              <a:t>Pencil: </a:t>
            </a:r>
            <a:r>
              <a:rPr lang="en-GB" dirty="0">
                <a:cs typeface="Arial" charset="0"/>
              </a:rPr>
              <a:t>© </a:t>
            </a:r>
            <a:r>
              <a:rPr lang="en-GB" dirty="0" err="1"/>
              <a:t>Zeth</a:t>
            </a:r>
            <a:r>
              <a:rPr lang="en-GB" dirty="0"/>
              <a:t> Lorenzo; Hair brush and newspaper: </a:t>
            </a:r>
            <a:r>
              <a:rPr lang="en-GB" dirty="0">
                <a:cs typeface="Arial" charset="0"/>
              </a:rPr>
              <a:t>©</a:t>
            </a:r>
            <a:r>
              <a:rPr lang="en-GB" dirty="0"/>
              <a:t> </a:t>
            </a:r>
            <a:r>
              <a:rPr lang="en-GB" dirty="0" err="1"/>
              <a:t>Sanja</a:t>
            </a:r>
            <a:r>
              <a:rPr lang="en-GB" dirty="0"/>
              <a:t> </a:t>
            </a:r>
            <a:r>
              <a:rPr lang="en-GB" dirty="0" err="1"/>
              <a:t>Gjenero</a:t>
            </a:r>
            <a:r>
              <a:rPr lang="en-GB" dirty="0"/>
              <a:t>; Key: </a:t>
            </a:r>
            <a:r>
              <a:rPr lang="en-GB" dirty="0">
                <a:cs typeface="Arial" charset="0"/>
              </a:rPr>
              <a:t>©</a:t>
            </a:r>
            <a:r>
              <a:rPr lang="en-GB" dirty="0"/>
              <a:t> Vangelis </a:t>
            </a:r>
            <a:r>
              <a:rPr lang="en-GB" dirty="0" err="1"/>
              <a:t>Thomaidis</a:t>
            </a:r>
            <a:r>
              <a:rPr lang="en-GB" dirty="0"/>
              <a:t>; Scarf: </a:t>
            </a:r>
            <a:r>
              <a:rPr lang="en-GB" dirty="0">
                <a:cs typeface="Arial" charset="0"/>
              </a:rPr>
              <a:t>©</a:t>
            </a:r>
            <a:r>
              <a:rPr lang="en-GB" dirty="0"/>
              <a:t> </a:t>
            </a:r>
            <a:r>
              <a:rPr lang="en-GB" dirty="0" err="1"/>
              <a:t>Irum</a:t>
            </a:r>
            <a:r>
              <a:rPr lang="en-GB" dirty="0"/>
              <a:t> </a:t>
            </a:r>
            <a:r>
              <a:rPr lang="en-GB" dirty="0" err="1"/>
              <a:t>Shahid</a:t>
            </a:r>
            <a:r>
              <a:rPr lang="en-GB" dirty="0"/>
              <a:t>; Bench:</a:t>
            </a:r>
            <a:r>
              <a:rPr lang="en-GB" baseline="0" dirty="0"/>
              <a:t> </a:t>
            </a:r>
            <a:r>
              <a:rPr lang="en-GB" dirty="0">
                <a:cs typeface="Arial" charset="0"/>
              </a:rPr>
              <a:t>©</a:t>
            </a:r>
            <a:r>
              <a:rPr lang="en-GB" dirty="0"/>
              <a:t> Michal </a:t>
            </a:r>
            <a:r>
              <a:rPr lang="en-GB" dirty="0" err="1"/>
              <a:t>Zacharzewski</a:t>
            </a:r>
            <a:r>
              <a:rPr lang="en-GB" dirty="0"/>
              <a:t>; Mug: </a:t>
            </a:r>
            <a:r>
              <a:rPr lang="en-GB" dirty="0">
                <a:cs typeface="Arial" charset="0"/>
              </a:rPr>
              <a:t>©</a:t>
            </a:r>
            <a:r>
              <a:rPr lang="en-GB" dirty="0"/>
              <a:t> Alessandro </a:t>
            </a:r>
            <a:r>
              <a:rPr lang="en-GB" dirty="0" err="1"/>
              <a:t>Paiva</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418D2ED-CA0E-4407-B47F-E45990A49679}" type="slidenum">
              <a:rPr lang="en-GB" smtClean="0"/>
              <a:pPr/>
              <a:t>14</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GB" b="1" dirty="0"/>
              <a:t>Photo credits: </a:t>
            </a:r>
            <a:r>
              <a:rPr lang="en-GB" dirty="0"/>
              <a:t>all </a:t>
            </a:r>
            <a:r>
              <a:rPr lang="en-US" dirty="0"/>
              <a:t>© 2018 </a:t>
            </a:r>
            <a:r>
              <a:rPr lang="en-US" dirty="0" err="1"/>
              <a:t>Jupiterimages</a:t>
            </a:r>
            <a:r>
              <a:rPr lang="en-US" dirty="0"/>
              <a:t> Corporation</a:t>
            </a:r>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9DD7CA6-36E9-4ACB-9ABB-FA18935AFAF8}" type="slidenum">
              <a:rPr lang="en-GB" smtClean="0"/>
              <a:pPr/>
              <a:t>15</a:t>
            </a:fld>
            <a:endParaRPr lang="en-GB"/>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students to decide on how to group the materials (e.g. into hard things / soft things, transparent / not transparent, bendy / not bendy, etc.) Write the appropriate titles into the boxes (or use sticky notes as labels). Encourage students to sort the pictures following the model they have already practiced. This activity can be reset and repeated using as many categories as you wish.</a:t>
            </a:r>
            <a:endParaRPr lang="en-US" dirty="0"/>
          </a:p>
          <a:p>
            <a:pPr eaLnBrk="1" hangingPunct="1"/>
            <a:endParaRPr lang="en-US" dirty="0"/>
          </a:p>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err="1"/>
              <a:t>Analyzing</a:t>
            </a:r>
            <a:r>
              <a:rPr lang="en-GB" b="1" dirty="0"/>
              <a:t> and Interpreting Data:</a:t>
            </a:r>
            <a:r>
              <a:rPr lang="en-GB" dirty="0"/>
              <a:t> Record information (observations, thoughts, and ideas).</a:t>
            </a:r>
            <a:endParaRPr lang="en-US" dirty="0"/>
          </a:p>
          <a:p>
            <a:pPr eaLnBrk="1" hangingPunct="1"/>
            <a:endParaRPr lang="en-US" dirty="0"/>
          </a:p>
          <a:p>
            <a:pPr eaLnBrk="1" hangingPunct="1"/>
            <a:r>
              <a:rPr lang="en-GB" b="1" dirty="0"/>
              <a:t>Photo credits: </a:t>
            </a:r>
            <a:r>
              <a:rPr lang="en-GB" dirty="0"/>
              <a:t>all </a:t>
            </a:r>
            <a:r>
              <a:rPr lang="en-US" dirty="0"/>
              <a:t>© 2018 </a:t>
            </a:r>
            <a:r>
              <a:rPr lang="en-US" dirty="0" err="1"/>
              <a:t>Jupiterimages</a:t>
            </a:r>
            <a:r>
              <a:rPr lang="en-US" dirty="0"/>
              <a:t> Corporation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290831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418D2ED-CA0E-4407-B47F-E45990A49679}" type="slidenum">
              <a:rPr lang="en-GB" smtClean="0"/>
              <a:pPr/>
              <a:t>3</a:t>
            </a:fld>
            <a:endParaRPr lang="en-GB"/>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D448A7-5496-4B15-AC52-7E54100497BE}" type="slidenum">
              <a:rPr lang="en-GB" smtClean="0"/>
              <a:pPr/>
              <a:t>4</a:t>
            </a:fld>
            <a:endParaRPr lang="en-GB"/>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Ask students to name all the objects displayed on the screen. How do they think each object was made? Can they find an object in the classroom made from the same material?  Students will be challenged to identify the materials used to make each object and then to suggest some properties of these materials. Students could take turns to answer, or vote on the answers given.</a:t>
            </a:r>
          </a:p>
          <a:p>
            <a:pPr eaLnBrk="1" hangingPunct="1"/>
            <a:endParaRPr lang="en-GB" dirty="0"/>
          </a:p>
          <a:p>
            <a:pPr eaLnBrk="1" hangingPunct="1"/>
            <a:r>
              <a:rPr lang="en-GB" dirty="0"/>
              <a:t>Students could work in pairs asking each other similar questions about a group of objects in the classroom (e.g. the contents of a shelf, drawer or pencil case), e.g. </a:t>
            </a:r>
            <a:r>
              <a:rPr lang="en-GB" i="1" dirty="0"/>
              <a:t>“Touch three things that are rough / smooth.”  </a:t>
            </a:r>
            <a:r>
              <a:rPr lang="en-GB" dirty="0"/>
              <a:t>Encourage students to use different senses to explore the objects, asking: "What</a:t>
            </a:r>
            <a:r>
              <a:rPr lang="en-GB" i="1" dirty="0"/>
              <a:t> does it look like?  How does it feel? How does it smell? Does it make a noise?”</a:t>
            </a:r>
            <a:r>
              <a:rPr lang="en-GB" dirty="0"/>
              <a:t>, etc.</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7FCCAB4-1F92-4031-8E6E-72FF099409E4}" type="slidenum">
              <a:rPr lang="en-GB" smtClean="0"/>
              <a:pPr/>
              <a:t>5</a:t>
            </a:fld>
            <a:endParaRPr lang="en-GB"/>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Once students have completed the activity, you could ask them to suggest other items that could be added to each group.</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DA6DB27-C6F4-4CBB-B13E-770DB43CB936}" type="slidenum">
              <a:rPr lang="en-GB" smtClean="0"/>
              <a:pPr/>
              <a:t>6</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753D9D1-A12C-4A79-9865-0AC72429307E}" type="slidenum">
              <a:rPr lang="en-GB" smtClean="0"/>
              <a:pPr/>
              <a:t>7</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normAutofit/>
          </a:bodyPr>
          <a:lstStyle/>
          <a:p>
            <a:pPr eaLnBrk="1" hangingPunct="1">
              <a:defRPr/>
            </a:pPr>
            <a:r>
              <a:rPr lang="en-GB" b="1" dirty="0"/>
              <a:t>Teacher notes</a:t>
            </a:r>
          </a:p>
          <a:p>
            <a:pPr eaLnBrk="1" hangingPunct="1">
              <a:defRPr/>
            </a:pPr>
            <a:r>
              <a:rPr lang="en-GB" dirty="0"/>
              <a:t>Discuss why each material was used to make the different objects (e.g. wood because it is strong, hard, easy to cut and carve, and can be painted; metal because it is hard, strong, does not burn, can be shiny and can be made to be sharp; plastic because it is waterproof, can be made in any </a:t>
            </a:r>
            <a:r>
              <a:rPr lang="en-GB" dirty="0" err="1"/>
              <a:t>color</a:t>
            </a:r>
            <a:r>
              <a:rPr lang="en-GB" dirty="0"/>
              <a:t>, and can be shaped easily).</a:t>
            </a:r>
          </a:p>
          <a:p>
            <a:pPr eaLnBrk="1" hangingPunct="1">
              <a:defRPr/>
            </a:pPr>
            <a:endParaRPr lang="en-GB" dirty="0"/>
          </a:p>
          <a:p>
            <a:pPr eaLnBrk="1" hangingPunct="1">
              <a:defRPr/>
            </a:pPr>
            <a:r>
              <a:rPr lang="en-GB" dirty="0"/>
              <a:t>Students often have difficulty distinguishing the </a:t>
            </a:r>
            <a:r>
              <a:rPr lang="en-GB" i="1" dirty="0"/>
              <a:t>material</a:t>
            </a:r>
            <a:r>
              <a:rPr lang="en-GB" dirty="0"/>
              <a:t> from the </a:t>
            </a:r>
            <a:r>
              <a:rPr lang="en-GB" i="1" dirty="0"/>
              <a:t>object</a:t>
            </a:r>
            <a:r>
              <a:rPr lang="en-GB" dirty="0"/>
              <a:t> made from that material. It may be helpful to show them some pieces of raw material that are not made into particular objects (for example, a block of wood or metal). </a:t>
            </a:r>
          </a:p>
          <a:p>
            <a:pPr eaLnBrk="1" hangingPunct="1">
              <a:defRPr/>
            </a:pPr>
            <a:endParaRPr lang="en-GB" dirty="0"/>
          </a:p>
          <a:p>
            <a:pPr eaLnBrk="1" hangingPunct="1">
              <a:defRPr/>
            </a:pPr>
            <a:r>
              <a:rPr lang="en-GB" b="1" dirty="0"/>
              <a:t>Photo credits: </a:t>
            </a:r>
            <a:r>
              <a:rPr lang="en-GB" dirty="0"/>
              <a:t>Rubber duck © </a:t>
            </a:r>
            <a:r>
              <a:rPr lang="en-GB" dirty="0" err="1"/>
              <a:t>easyshoot</a:t>
            </a:r>
            <a:r>
              <a:rPr lang="en-GB" dirty="0"/>
              <a:t>; Plastic pail © Jonathan </a:t>
            </a:r>
            <a:r>
              <a:rPr lang="en-GB" dirty="0" err="1"/>
              <a:t>Vasata</a:t>
            </a:r>
            <a:r>
              <a:rPr lang="en-GB" dirty="0"/>
              <a:t>; Plastic crate © Ivonne </a:t>
            </a:r>
            <a:r>
              <a:rPr lang="en-GB" dirty="0" err="1"/>
              <a:t>Wierink</a:t>
            </a:r>
            <a:r>
              <a:rPr lang="en-GB" dirty="0"/>
              <a:t>; Chair © </a:t>
            </a:r>
            <a:r>
              <a:rPr lang="en-GB" dirty="0" err="1"/>
              <a:t>Atiketta</a:t>
            </a:r>
            <a:r>
              <a:rPr lang="en-GB" dirty="0"/>
              <a:t> </a:t>
            </a:r>
            <a:r>
              <a:rPr lang="en-GB" dirty="0" err="1"/>
              <a:t>Sangasaeng</a:t>
            </a:r>
            <a:r>
              <a:rPr lang="en-GB" dirty="0"/>
              <a:t>; Drawers</a:t>
            </a:r>
            <a:r>
              <a:rPr lang="en-GB" baseline="0" dirty="0"/>
              <a:t> </a:t>
            </a:r>
            <a:r>
              <a:rPr lang="en-GB" dirty="0"/>
              <a:t>© John </a:t>
            </a:r>
            <a:r>
              <a:rPr lang="en-GB" dirty="0" err="1"/>
              <a:t>Kasawa</a:t>
            </a:r>
            <a:r>
              <a:rPr lang="en-GB" dirty="0"/>
              <a:t>;</a:t>
            </a:r>
            <a:r>
              <a:rPr lang="en-GB" baseline="0" dirty="0"/>
              <a:t> </a:t>
            </a:r>
            <a:r>
              <a:rPr lang="en-GB" dirty="0"/>
              <a:t>Hanger © </a:t>
            </a:r>
            <a:r>
              <a:rPr lang="en-GB" dirty="0" err="1"/>
              <a:t>Ljesic</a:t>
            </a:r>
            <a:r>
              <a:rPr lang="en-GB" dirty="0"/>
              <a:t>; Key © </a:t>
            </a:r>
            <a:r>
              <a:rPr lang="en-GB" dirty="0" err="1"/>
              <a:t>mihalec</a:t>
            </a:r>
            <a:r>
              <a:rPr lang="en-GB" dirty="0"/>
              <a:t>;</a:t>
            </a:r>
            <a:r>
              <a:rPr lang="en-GB" baseline="0" dirty="0"/>
              <a:t> </a:t>
            </a:r>
            <a:r>
              <a:rPr lang="en-GB" dirty="0"/>
              <a:t>Ring © Skyline; Pots © </a:t>
            </a:r>
            <a:r>
              <a:rPr lang="en-GB" dirty="0" err="1"/>
              <a:t>margouillat</a:t>
            </a:r>
            <a:r>
              <a:rPr lang="en-GB" dirty="0"/>
              <a:t> photo, all Shutterstock.com 2018</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CAEDB50-6427-41B4-A49B-53A819314A91}" type="slidenum">
              <a:rPr lang="en-GB" smtClean="0"/>
              <a:pPr/>
              <a:t>8</a:t>
            </a:fld>
            <a:endParaRPr lang="en-GB"/>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Planning and Carrying Out Investigations: </a:t>
            </a:r>
            <a:r>
              <a:rPr lang="en-GB" dirty="0"/>
              <a:t>Make observations (</a:t>
            </a:r>
            <a:r>
              <a:rPr lang="en-GB" dirty="0" err="1"/>
              <a:t>firsthand</a:t>
            </a:r>
            <a:r>
              <a:rPr lang="en-GB" dirty="0"/>
              <a:t> or from media) to collect data that can be used to make comparisons.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4D65B-3446-49D3-AD75-7328174B4CA3}" type="slidenum">
              <a:rPr lang="en-GB"/>
              <a:pPr/>
              <a:t>9</a:t>
            </a:fld>
            <a:endParaRPr lang="en-GB"/>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p:txBody>
          <a:bodyPr/>
          <a:lstStyle/>
          <a:p>
            <a:r>
              <a:rPr lang="en-GB" b="1" dirty="0"/>
              <a:t>Photo credit: </a:t>
            </a:r>
            <a:r>
              <a:rPr lang="en-GB" dirty="0"/>
              <a:t>Tree © Le Do; Paper: © </a:t>
            </a:r>
            <a:r>
              <a:rPr lang="en-GB" dirty="0" err="1"/>
              <a:t>vesna</a:t>
            </a:r>
            <a:r>
              <a:rPr lang="en-GB" dirty="0"/>
              <a:t> </a:t>
            </a:r>
            <a:r>
              <a:rPr lang="en-GB" dirty="0" err="1"/>
              <a:t>cvorovic</a:t>
            </a:r>
            <a:r>
              <a:rPr lang="en-GB" dirty="0"/>
              <a:t>, both Shutterstock.com 2018</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729174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6022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530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04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323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571313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81695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228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5844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8188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945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5407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728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261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597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7471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535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070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411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3747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78204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7973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155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41014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49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54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61741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298051916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wmf"/><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6.png"/><Relationship Id="rId5" Type="http://schemas.openxmlformats.org/officeDocument/2006/relationships/image" Target="../media/image21.jpeg"/><Relationship Id="rId10" Type="http://schemas.openxmlformats.org/officeDocument/2006/relationships/image" Target="../media/image11.pn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41.jpeg"/><Relationship Id="rId3" Type="http://schemas.openxmlformats.org/officeDocument/2006/relationships/image" Target="../media/image26.jpeg"/><Relationship Id="rId21" Type="http://schemas.openxmlformats.org/officeDocument/2006/relationships/image" Target="../media/image6.pn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14.xml"/><Relationship Id="rId16" Type="http://schemas.openxmlformats.org/officeDocument/2006/relationships/image" Target="../media/image39.jpeg"/><Relationship Id="rId20"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4.jpeg"/><Relationship Id="rId21" Type="http://schemas.openxmlformats.org/officeDocument/2006/relationships/image" Target="../media/image11.pn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notesSlide" Target="../notesSlides/notesSlide15.xml"/><Relationship Id="rId16" Type="http://schemas.openxmlformats.org/officeDocument/2006/relationships/image" Target="../media/image56.jpeg"/><Relationship Id="rId20" Type="http://schemas.openxmlformats.org/officeDocument/2006/relationships/image" Target="../media/image60.jpeg"/><Relationship Id="rId1" Type="http://schemas.openxmlformats.org/officeDocument/2006/relationships/slideLayout" Target="../slideLayouts/slideLayout20.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29.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wmf"/><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4D57AF-AD0B-4336-9A6C-A64270C084E3}"/>
              </a:ext>
            </a:extLst>
          </p:cNvPr>
          <p:cNvSpPr>
            <a:spLocks noGrp="1"/>
          </p:cNvSpPr>
          <p:nvPr>
            <p:ph type="title"/>
          </p:nvPr>
        </p:nvSpPr>
        <p:spPr/>
        <p:txBody>
          <a:bodyPr/>
          <a:lstStyle/>
          <a:p>
            <a:r>
              <a:rPr lang="en-GB" dirty="0"/>
              <a:t>Marvellous </a:t>
            </a:r>
            <a:br>
              <a:rPr lang="en-GB" dirty="0"/>
            </a:br>
            <a:r>
              <a:rPr lang="en-GB" dirty="0"/>
              <a:t>Matter</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6" name="Rectangle 10"/>
          <p:cNvSpPr>
            <a:spLocks noGrp="1" noChangeArrowheads="1"/>
          </p:cNvSpPr>
          <p:nvPr>
            <p:ph type="title"/>
          </p:nvPr>
        </p:nvSpPr>
        <p:spPr/>
        <p:txBody>
          <a:bodyPr/>
          <a:lstStyle/>
          <a:p>
            <a:r>
              <a:rPr lang="en-GB" dirty="0"/>
              <a:t>Natural and human-made materials</a:t>
            </a:r>
          </a:p>
        </p:txBody>
      </p:sp>
      <p:pic>
        <p:nvPicPr>
          <p:cNvPr id="7" name="Picture 6" descr="flash_icon">
            <a:extLst>
              <a:ext uri="{FF2B5EF4-FFF2-40B4-BE49-F238E27FC236}">
                <a16:creationId xmlns:a16="http://schemas.microsoft.com/office/drawing/2014/main" id="{93B59FEB-28E4-44CF-9D31-8ED566D8DB69}"/>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16E554A5-7D8B-4817-AE16-740B23E4A63F}"/>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F850433-601B-478B-A45F-1AB9AA1F134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9414"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D1924FF8-0FA1-412B-B6AA-B7B8A6824A39}"/>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95BBFD-32DC-47EC-B34E-90C5C1F9A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636" y="2257419"/>
            <a:ext cx="2808458" cy="3461128"/>
          </a:xfrm>
          <a:prstGeom prst="rect">
            <a:avLst/>
          </a:prstGeom>
        </p:spPr>
      </p:pic>
      <p:sp>
        <p:nvSpPr>
          <p:cNvPr id="12290" name="Text Box 3"/>
          <p:cNvSpPr txBox="1">
            <a:spLocks noChangeArrowheads="1"/>
          </p:cNvSpPr>
          <p:nvPr/>
        </p:nvSpPr>
        <p:spPr bwMode="auto">
          <a:xfrm>
            <a:off x="335139" y="773823"/>
            <a:ext cx="8421144"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Some types of matter are </a:t>
            </a:r>
            <a:r>
              <a:rPr lang="en-GB" b="1" dirty="0">
                <a:solidFill>
                  <a:srgbClr val="286DA6"/>
                </a:solidFill>
              </a:rPr>
              <a:t>solid</a:t>
            </a:r>
            <a:r>
              <a:rPr lang="en-GB" dirty="0">
                <a:solidFill>
                  <a:srgbClr val="000066"/>
                </a:solidFill>
              </a:rPr>
              <a:t> and some types are </a:t>
            </a:r>
            <a:r>
              <a:rPr lang="en-GB" b="1" dirty="0">
                <a:solidFill>
                  <a:srgbClr val="286DA6"/>
                </a:solidFill>
              </a:rPr>
              <a:t>liquid</a:t>
            </a:r>
            <a:r>
              <a:rPr lang="en-GB" dirty="0">
                <a:solidFill>
                  <a:srgbClr val="000066"/>
                </a:solidFill>
              </a:rPr>
              <a:t>.</a:t>
            </a:r>
            <a:endParaRPr lang="en-US" dirty="0">
              <a:solidFill>
                <a:srgbClr val="000066"/>
              </a:solidFill>
            </a:endParaRPr>
          </a:p>
        </p:txBody>
      </p:sp>
      <p:sp>
        <p:nvSpPr>
          <p:cNvPr id="12308" name="Rectangle 24"/>
          <p:cNvSpPr>
            <a:spLocks noGrp="1" noChangeArrowheads="1"/>
          </p:cNvSpPr>
          <p:nvPr>
            <p:ph type="title"/>
          </p:nvPr>
        </p:nvSpPr>
        <p:spPr/>
        <p:txBody>
          <a:bodyPr/>
          <a:lstStyle/>
          <a:p>
            <a:pPr eaLnBrk="1" hangingPunct="1"/>
            <a:r>
              <a:rPr lang="en-GB" dirty="0"/>
              <a:t>Solid and liquid materials</a:t>
            </a:r>
          </a:p>
        </p:txBody>
      </p:sp>
      <p:sp>
        <p:nvSpPr>
          <p:cNvPr id="8" name="Text Box 3"/>
          <p:cNvSpPr txBox="1">
            <a:spLocks noChangeArrowheads="1"/>
          </p:cNvSpPr>
          <p:nvPr/>
        </p:nvSpPr>
        <p:spPr bwMode="auto">
          <a:xfrm>
            <a:off x="1001973" y="5979331"/>
            <a:ext cx="7140054" cy="461665"/>
          </a:xfrm>
          <a:prstGeom prst="rect">
            <a:avLst/>
          </a:prstGeom>
          <a:noFill/>
          <a:ln w="9525">
            <a:noFill/>
            <a:miter lim="800000"/>
            <a:headEnd/>
            <a:tailEnd/>
          </a:ln>
        </p:spPr>
        <p:txBody>
          <a:bodyPr wrap="square">
            <a:spAutoFit/>
          </a:bodyPr>
          <a:lstStyle/>
          <a:p>
            <a:pPr algn="ctr">
              <a:spcBef>
                <a:spcPct val="50000"/>
              </a:spcBef>
            </a:pPr>
            <a:r>
              <a:rPr lang="en-GB" dirty="0">
                <a:solidFill>
                  <a:srgbClr val="000066"/>
                </a:solidFill>
              </a:rPr>
              <a:t>What are the differences between them?</a:t>
            </a:r>
            <a:endParaRPr lang="en-US" dirty="0">
              <a:solidFill>
                <a:srgbClr val="000066"/>
              </a:solidFill>
            </a:endParaRPr>
          </a:p>
        </p:txBody>
      </p:sp>
      <p:sp>
        <p:nvSpPr>
          <p:cNvPr id="13" name="Text Box 3"/>
          <p:cNvSpPr txBox="1">
            <a:spLocks noChangeArrowheads="1"/>
          </p:cNvSpPr>
          <p:nvPr/>
        </p:nvSpPr>
        <p:spPr bwMode="auto">
          <a:xfrm>
            <a:off x="335139" y="1630014"/>
            <a:ext cx="7140054"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Can you think of any examples?</a:t>
            </a:r>
            <a:endParaRPr lang="en-US" dirty="0">
              <a:solidFill>
                <a:srgbClr val="000066"/>
              </a:solidFill>
            </a:endParaRPr>
          </a:p>
        </p:txBody>
      </p:sp>
      <p:pic>
        <p:nvPicPr>
          <p:cNvPr id="14" name="Picture 9" descr="notes_icon">
            <a:extLst>
              <a:ext uri="{FF2B5EF4-FFF2-40B4-BE49-F238E27FC236}">
                <a16:creationId xmlns:a16="http://schemas.microsoft.com/office/drawing/2014/main" id="{92921398-9F4D-401C-927E-B1384CA7F5A8}"/>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9">
            <a:hlinkClick r:id="" action="ppaction://hlinkshowjump?jump=nextslide"/>
            <a:extLst>
              <a:ext uri="{FF2B5EF4-FFF2-40B4-BE49-F238E27FC236}">
                <a16:creationId xmlns:a16="http://schemas.microsoft.com/office/drawing/2014/main" id="{09154E35-8AB3-431B-9F67-AE3B946E57C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 name="Picture 2">
            <a:extLst>
              <a:ext uri="{FF2B5EF4-FFF2-40B4-BE49-F238E27FC236}">
                <a16:creationId xmlns:a16="http://schemas.microsoft.com/office/drawing/2014/main" id="{FF968CA2-BFFC-441E-B407-D143A87CB4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363" y="2987006"/>
            <a:ext cx="2814273" cy="2468519"/>
          </a:xfrm>
          <a:prstGeom prst="rect">
            <a:avLst/>
          </a:prstGeom>
        </p:spPr>
      </p:pic>
      <p:pic>
        <p:nvPicPr>
          <p:cNvPr id="5" name="Picture 4">
            <a:extLst>
              <a:ext uri="{FF2B5EF4-FFF2-40B4-BE49-F238E27FC236}">
                <a16:creationId xmlns:a16="http://schemas.microsoft.com/office/drawing/2014/main" id="{EDDC712E-FDFB-4BF9-B07D-372CCF6204A9}"/>
              </a:ext>
            </a:extLst>
          </p:cNvPr>
          <p:cNvPicPr>
            <a:picLocks noChangeAspect="1"/>
          </p:cNvPicPr>
          <p:nvPr/>
        </p:nvPicPr>
        <p:blipFill rotWithShape="1">
          <a:blip r:embed="rId7">
            <a:extLst>
              <a:ext uri="{28A0092B-C50C-407E-A947-70E740481C1C}">
                <a14:useLocalDpi xmlns:a14="http://schemas.microsoft.com/office/drawing/2010/main" val="0"/>
              </a:ext>
            </a:extLst>
          </a:blip>
          <a:srcRect l="6598" r="12307"/>
          <a:stretch/>
        </p:blipFill>
        <p:spPr>
          <a:xfrm>
            <a:off x="5511131" y="2880500"/>
            <a:ext cx="3464594" cy="28380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Grp="1" noChangeArrowheads="1"/>
          </p:cNvSpPr>
          <p:nvPr>
            <p:ph type="title"/>
          </p:nvPr>
        </p:nvSpPr>
        <p:spPr/>
        <p:txBody>
          <a:bodyPr/>
          <a:lstStyle/>
          <a:p>
            <a:pPr eaLnBrk="1" hangingPunct="1"/>
            <a:r>
              <a:rPr lang="en-GB" dirty="0"/>
              <a:t>Identifying materials (1)</a:t>
            </a:r>
          </a:p>
        </p:txBody>
      </p:sp>
      <p:pic>
        <p:nvPicPr>
          <p:cNvPr id="6" name="Picture 5" descr="flash_icon">
            <a:extLst>
              <a:ext uri="{FF2B5EF4-FFF2-40B4-BE49-F238E27FC236}">
                <a16:creationId xmlns:a16="http://schemas.microsoft.com/office/drawing/2014/main" id="{911AEB61-D5CE-4A4A-A374-007F96A17CFC}"/>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E43204A4-527F-4197-A2EF-822CE1B510B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5"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C34585A0-21BE-4E5D-93C1-A293587300A9}"/>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9" descr="Marvellous Materials - s4.png"/>
          <p:cNvPicPr>
            <a:picLocks noChangeAspect="1"/>
          </p:cNvPicPr>
          <p:nvPr/>
        </p:nvPicPr>
        <p:blipFill>
          <a:blip r:embed="rId3"/>
          <a:srcRect/>
          <a:stretch>
            <a:fillRect/>
          </a:stretch>
        </p:blipFill>
        <p:spPr bwMode="auto">
          <a:xfrm>
            <a:off x="930407" y="4025323"/>
            <a:ext cx="7342496" cy="2492375"/>
          </a:xfrm>
          <a:prstGeom prst="rect">
            <a:avLst/>
          </a:prstGeom>
          <a:noFill/>
          <a:ln w="9525">
            <a:noFill/>
            <a:miter lim="800000"/>
            <a:headEnd/>
            <a:tailEnd/>
          </a:ln>
        </p:spPr>
      </p:pic>
      <p:sp>
        <p:nvSpPr>
          <p:cNvPr id="10243" name="Text Box 3"/>
          <p:cNvSpPr txBox="1">
            <a:spLocks noChangeArrowheads="1"/>
          </p:cNvSpPr>
          <p:nvPr/>
        </p:nvSpPr>
        <p:spPr bwMode="auto">
          <a:xfrm>
            <a:off x="1144254" y="4580000"/>
            <a:ext cx="1647825" cy="457200"/>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00066"/>
                </a:solidFill>
              </a:rPr>
              <a:t>wool</a:t>
            </a:r>
          </a:p>
        </p:txBody>
      </p:sp>
      <p:sp>
        <p:nvSpPr>
          <p:cNvPr id="10244" name="Text Box 4"/>
          <p:cNvSpPr txBox="1">
            <a:spLocks noChangeArrowheads="1"/>
          </p:cNvSpPr>
          <p:nvPr/>
        </p:nvSpPr>
        <p:spPr bwMode="auto">
          <a:xfrm>
            <a:off x="1144254" y="50435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paper</a:t>
            </a:r>
          </a:p>
        </p:txBody>
      </p:sp>
      <p:sp>
        <p:nvSpPr>
          <p:cNvPr id="10245" name="Text Box 5"/>
          <p:cNvSpPr txBox="1">
            <a:spLocks noChangeArrowheads="1"/>
          </p:cNvSpPr>
          <p:nvPr/>
        </p:nvSpPr>
        <p:spPr bwMode="auto">
          <a:xfrm>
            <a:off x="1144254" y="55134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wood</a:t>
            </a:r>
          </a:p>
        </p:txBody>
      </p:sp>
      <p:sp>
        <p:nvSpPr>
          <p:cNvPr id="10246" name="Text Box 6"/>
          <p:cNvSpPr txBox="1">
            <a:spLocks noChangeArrowheads="1"/>
          </p:cNvSpPr>
          <p:nvPr/>
        </p:nvSpPr>
        <p:spPr bwMode="auto">
          <a:xfrm>
            <a:off x="1144254" y="5983350"/>
            <a:ext cx="1647825" cy="457200"/>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00066"/>
                </a:solidFill>
              </a:rPr>
              <a:t>plastic</a:t>
            </a:r>
          </a:p>
        </p:txBody>
      </p:sp>
      <p:sp>
        <p:nvSpPr>
          <p:cNvPr id="10247" name="Text Box 7"/>
          <p:cNvSpPr txBox="1">
            <a:spLocks noChangeArrowheads="1"/>
          </p:cNvSpPr>
          <p:nvPr/>
        </p:nvSpPr>
        <p:spPr bwMode="auto">
          <a:xfrm>
            <a:off x="3606624" y="4082473"/>
            <a:ext cx="1878012" cy="457200"/>
          </a:xfrm>
          <a:prstGeom prst="rect">
            <a:avLst/>
          </a:prstGeom>
          <a:noFill/>
          <a:ln w="9525" algn="ctr">
            <a:noFill/>
            <a:miter lim="800000"/>
            <a:headEnd/>
            <a:tailEnd/>
          </a:ln>
        </p:spPr>
        <p:txBody>
          <a:bodyPr>
            <a:spAutoFit/>
          </a:bodyPr>
          <a:lstStyle/>
          <a:p>
            <a:pPr algn="ctr" eaLnBrk="0" hangingPunct="0">
              <a:spcBef>
                <a:spcPct val="50000"/>
              </a:spcBef>
            </a:pPr>
            <a:r>
              <a:rPr lang="en-GB" b="1" dirty="0">
                <a:solidFill>
                  <a:srgbClr val="000066"/>
                </a:solidFill>
              </a:rPr>
              <a:t>word bank</a:t>
            </a:r>
          </a:p>
        </p:txBody>
      </p:sp>
      <p:sp>
        <p:nvSpPr>
          <p:cNvPr id="10248" name="Text Box 16"/>
          <p:cNvSpPr txBox="1">
            <a:spLocks noChangeArrowheads="1"/>
          </p:cNvSpPr>
          <p:nvPr/>
        </p:nvSpPr>
        <p:spPr bwMode="auto">
          <a:xfrm>
            <a:off x="2875689" y="4580000"/>
            <a:ext cx="1647825" cy="457200"/>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00066"/>
                </a:solidFill>
              </a:rPr>
              <a:t>metal</a:t>
            </a:r>
          </a:p>
        </p:txBody>
      </p:sp>
      <p:sp>
        <p:nvSpPr>
          <p:cNvPr id="10249" name="Text Box 17"/>
          <p:cNvSpPr txBox="1">
            <a:spLocks noChangeArrowheads="1"/>
          </p:cNvSpPr>
          <p:nvPr/>
        </p:nvSpPr>
        <p:spPr bwMode="auto">
          <a:xfrm>
            <a:off x="2875689" y="50435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shiny</a:t>
            </a:r>
          </a:p>
        </p:txBody>
      </p:sp>
      <p:sp>
        <p:nvSpPr>
          <p:cNvPr id="10250" name="Text Box 18"/>
          <p:cNvSpPr txBox="1">
            <a:spLocks noChangeArrowheads="1"/>
          </p:cNvSpPr>
          <p:nvPr/>
        </p:nvSpPr>
        <p:spPr bwMode="auto">
          <a:xfrm>
            <a:off x="2875689" y="5513450"/>
            <a:ext cx="1792288"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transparent</a:t>
            </a:r>
          </a:p>
        </p:txBody>
      </p:sp>
      <p:sp>
        <p:nvSpPr>
          <p:cNvPr id="10251" name="Text Box 19"/>
          <p:cNvSpPr txBox="1">
            <a:spLocks noChangeArrowheads="1"/>
          </p:cNvSpPr>
          <p:nvPr/>
        </p:nvSpPr>
        <p:spPr bwMode="auto">
          <a:xfrm>
            <a:off x="2875689" y="59833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bendy</a:t>
            </a:r>
          </a:p>
        </p:txBody>
      </p:sp>
      <p:sp>
        <p:nvSpPr>
          <p:cNvPr id="10252" name="Text Box 20"/>
          <p:cNvSpPr txBox="1">
            <a:spLocks noChangeArrowheads="1"/>
          </p:cNvSpPr>
          <p:nvPr/>
        </p:nvSpPr>
        <p:spPr bwMode="auto">
          <a:xfrm>
            <a:off x="4761398" y="4580000"/>
            <a:ext cx="1647825" cy="457200"/>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00066"/>
                </a:solidFill>
              </a:rPr>
              <a:t>smooth</a:t>
            </a:r>
          </a:p>
        </p:txBody>
      </p:sp>
      <p:sp>
        <p:nvSpPr>
          <p:cNvPr id="10253" name="Text Box 21"/>
          <p:cNvSpPr txBox="1">
            <a:spLocks noChangeArrowheads="1"/>
          </p:cNvSpPr>
          <p:nvPr/>
        </p:nvSpPr>
        <p:spPr bwMode="auto">
          <a:xfrm>
            <a:off x="4761398" y="50435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hard</a:t>
            </a:r>
          </a:p>
        </p:txBody>
      </p:sp>
      <p:sp>
        <p:nvSpPr>
          <p:cNvPr id="10254" name="Text Box 22"/>
          <p:cNvSpPr txBox="1">
            <a:spLocks noChangeArrowheads="1"/>
          </p:cNvSpPr>
          <p:nvPr/>
        </p:nvSpPr>
        <p:spPr bwMode="auto">
          <a:xfrm>
            <a:off x="4761398" y="55134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rough</a:t>
            </a:r>
          </a:p>
        </p:txBody>
      </p:sp>
      <p:sp>
        <p:nvSpPr>
          <p:cNvPr id="10255" name="Text Box 23"/>
          <p:cNvSpPr txBox="1">
            <a:spLocks noChangeArrowheads="1"/>
          </p:cNvSpPr>
          <p:nvPr/>
        </p:nvSpPr>
        <p:spPr bwMode="auto">
          <a:xfrm>
            <a:off x="4761398" y="59833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strong</a:t>
            </a:r>
          </a:p>
        </p:txBody>
      </p:sp>
      <p:sp>
        <p:nvSpPr>
          <p:cNvPr id="10256" name="Text Box 24"/>
          <p:cNvSpPr txBox="1">
            <a:spLocks noChangeArrowheads="1"/>
          </p:cNvSpPr>
          <p:nvPr/>
        </p:nvSpPr>
        <p:spPr bwMode="auto">
          <a:xfrm>
            <a:off x="6648936" y="4580000"/>
            <a:ext cx="1647825" cy="457200"/>
          </a:xfrm>
          <a:prstGeom prst="rect">
            <a:avLst/>
          </a:prstGeom>
          <a:noFill/>
          <a:ln w="9525" algn="ctr">
            <a:noFill/>
            <a:miter lim="800000"/>
            <a:headEnd/>
            <a:tailEnd/>
          </a:ln>
        </p:spPr>
        <p:txBody>
          <a:bodyPr>
            <a:spAutoFit/>
          </a:bodyPr>
          <a:lstStyle/>
          <a:p>
            <a:pPr eaLnBrk="0" hangingPunct="0">
              <a:spcBef>
                <a:spcPct val="50000"/>
              </a:spcBef>
            </a:pPr>
            <a:r>
              <a:rPr lang="en-GB" dirty="0">
                <a:solidFill>
                  <a:srgbClr val="000066"/>
                </a:solidFill>
              </a:rPr>
              <a:t>soft</a:t>
            </a:r>
          </a:p>
        </p:txBody>
      </p:sp>
      <p:sp>
        <p:nvSpPr>
          <p:cNvPr id="10257" name="Text Box 25"/>
          <p:cNvSpPr txBox="1">
            <a:spLocks noChangeArrowheads="1"/>
          </p:cNvSpPr>
          <p:nvPr/>
        </p:nvSpPr>
        <p:spPr bwMode="auto">
          <a:xfrm>
            <a:off x="6648936" y="50435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dull</a:t>
            </a:r>
          </a:p>
        </p:txBody>
      </p:sp>
      <p:sp>
        <p:nvSpPr>
          <p:cNvPr id="10258" name="Text Box 26"/>
          <p:cNvSpPr txBox="1">
            <a:spLocks noChangeArrowheads="1"/>
          </p:cNvSpPr>
          <p:nvPr/>
        </p:nvSpPr>
        <p:spPr bwMode="auto">
          <a:xfrm>
            <a:off x="333218" y="2744861"/>
            <a:ext cx="6578695" cy="1015663"/>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The ________ is made of ___________.</a:t>
            </a:r>
          </a:p>
          <a:p>
            <a:pPr>
              <a:spcBef>
                <a:spcPct val="50000"/>
              </a:spcBef>
            </a:pPr>
            <a:r>
              <a:rPr lang="en-GB" dirty="0">
                <a:solidFill>
                  <a:srgbClr val="000066"/>
                </a:solidFill>
              </a:rPr>
              <a:t>It is _________, _________ and ________.</a:t>
            </a:r>
            <a:endParaRPr lang="en-US" dirty="0">
              <a:solidFill>
                <a:srgbClr val="000066"/>
              </a:solidFill>
            </a:endParaRPr>
          </a:p>
        </p:txBody>
      </p:sp>
      <p:sp>
        <p:nvSpPr>
          <p:cNvPr id="10259" name="Text Box 28"/>
          <p:cNvSpPr txBox="1">
            <a:spLocks noChangeArrowheads="1"/>
          </p:cNvSpPr>
          <p:nvPr/>
        </p:nvSpPr>
        <p:spPr bwMode="auto">
          <a:xfrm>
            <a:off x="333218" y="775465"/>
            <a:ext cx="8680450"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Can you finish the sentences to describe these objects?</a:t>
            </a:r>
            <a:endParaRPr lang="en-US" dirty="0">
              <a:solidFill>
                <a:srgbClr val="000066"/>
              </a:solidFill>
            </a:endParaRPr>
          </a:p>
        </p:txBody>
      </p:sp>
      <p:pic>
        <p:nvPicPr>
          <p:cNvPr id="10260" name="Picture 29" descr="860837_6780740_edited1"/>
          <p:cNvPicPr>
            <a:picLocks noChangeAspect="1" noChangeArrowheads="1"/>
          </p:cNvPicPr>
          <p:nvPr/>
        </p:nvPicPr>
        <p:blipFill>
          <a:blip r:embed="rId4"/>
          <a:srcRect/>
          <a:stretch>
            <a:fillRect/>
          </a:stretch>
        </p:blipFill>
        <p:spPr bwMode="auto">
          <a:xfrm>
            <a:off x="6881652" y="1886811"/>
            <a:ext cx="1552899" cy="646680"/>
          </a:xfrm>
          <a:prstGeom prst="rect">
            <a:avLst/>
          </a:prstGeom>
          <a:noFill/>
          <a:ln w="9525">
            <a:noFill/>
            <a:miter lim="800000"/>
            <a:headEnd/>
            <a:tailEnd/>
          </a:ln>
        </p:spPr>
      </p:pic>
      <p:pic>
        <p:nvPicPr>
          <p:cNvPr id="10261" name="Picture 30" descr="913682_37414267_edited"/>
          <p:cNvPicPr>
            <a:picLocks noChangeAspect="1" noChangeArrowheads="1"/>
          </p:cNvPicPr>
          <p:nvPr/>
        </p:nvPicPr>
        <p:blipFill>
          <a:blip r:embed="rId5"/>
          <a:srcRect/>
          <a:stretch>
            <a:fillRect/>
          </a:stretch>
        </p:blipFill>
        <p:spPr bwMode="auto">
          <a:xfrm>
            <a:off x="2894871" y="1579000"/>
            <a:ext cx="1568062" cy="872604"/>
          </a:xfrm>
          <a:prstGeom prst="rect">
            <a:avLst/>
          </a:prstGeom>
          <a:noFill/>
          <a:ln w="9525">
            <a:noFill/>
            <a:miter lim="800000"/>
            <a:headEnd/>
            <a:tailEnd/>
          </a:ln>
        </p:spPr>
      </p:pic>
      <p:pic>
        <p:nvPicPr>
          <p:cNvPr id="10262" name="Picture 31" descr="952633_23662224_edited"/>
          <p:cNvPicPr>
            <a:picLocks noChangeAspect="1" noChangeArrowheads="1"/>
          </p:cNvPicPr>
          <p:nvPr/>
        </p:nvPicPr>
        <p:blipFill>
          <a:blip r:embed="rId6"/>
          <a:srcRect/>
          <a:stretch>
            <a:fillRect/>
          </a:stretch>
        </p:blipFill>
        <p:spPr bwMode="auto">
          <a:xfrm>
            <a:off x="4807950" y="1841671"/>
            <a:ext cx="1735469" cy="850768"/>
          </a:xfrm>
          <a:prstGeom prst="rect">
            <a:avLst/>
          </a:prstGeom>
          <a:noFill/>
          <a:ln w="9525">
            <a:noFill/>
            <a:miter lim="800000"/>
            <a:headEnd/>
            <a:tailEnd/>
          </a:ln>
        </p:spPr>
      </p:pic>
      <p:pic>
        <p:nvPicPr>
          <p:cNvPr id="10264" name="Picture 33" descr="1000769_85475763_edited"/>
          <p:cNvPicPr>
            <a:picLocks noChangeAspect="1" noChangeArrowheads="1"/>
          </p:cNvPicPr>
          <p:nvPr/>
        </p:nvPicPr>
        <p:blipFill>
          <a:blip r:embed="rId7"/>
          <a:srcRect/>
          <a:stretch>
            <a:fillRect/>
          </a:stretch>
        </p:blipFill>
        <p:spPr bwMode="auto">
          <a:xfrm>
            <a:off x="4315684" y="1392526"/>
            <a:ext cx="3415093" cy="216112"/>
          </a:xfrm>
          <a:prstGeom prst="rect">
            <a:avLst/>
          </a:prstGeom>
          <a:noFill/>
          <a:ln w="9525">
            <a:noFill/>
            <a:miter lim="800000"/>
            <a:headEnd/>
            <a:tailEnd/>
          </a:ln>
        </p:spPr>
      </p:pic>
      <p:pic>
        <p:nvPicPr>
          <p:cNvPr id="10265" name="Picture 34" descr="1004369_49679260_edited"/>
          <p:cNvPicPr>
            <a:picLocks noChangeAspect="1" noChangeArrowheads="1"/>
          </p:cNvPicPr>
          <p:nvPr/>
        </p:nvPicPr>
        <p:blipFill>
          <a:blip r:embed="rId8"/>
          <a:srcRect/>
          <a:stretch>
            <a:fillRect/>
          </a:stretch>
        </p:blipFill>
        <p:spPr bwMode="auto">
          <a:xfrm>
            <a:off x="1675177" y="1427903"/>
            <a:ext cx="1047750" cy="1138237"/>
          </a:xfrm>
          <a:prstGeom prst="rect">
            <a:avLst/>
          </a:prstGeom>
          <a:noFill/>
          <a:ln w="9525">
            <a:noFill/>
            <a:miter lim="800000"/>
            <a:headEnd/>
            <a:tailEnd/>
          </a:ln>
        </p:spPr>
      </p:pic>
      <p:pic>
        <p:nvPicPr>
          <p:cNvPr id="10266" name="Picture 36" descr="685953_13300665_edited"/>
          <p:cNvPicPr>
            <a:picLocks noChangeAspect="1" noChangeArrowheads="1"/>
          </p:cNvPicPr>
          <p:nvPr/>
        </p:nvPicPr>
        <p:blipFill>
          <a:blip r:embed="rId9"/>
          <a:srcRect/>
          <a:stretch>
            <a:fillRect/>
          </a:stretch>
        </p:blipFill>
        <p:spPr bwMode="auto">
          <a:xfrm>
            <a:off x="434795" y="1408071"/>
            <a:ext cx="949325" cy="1138238"/>
          </a:xfrm>
          <a:prstGeom prst="rect">
            <a:avLst/>
          </a:prstGeom>
          <a:noFill/>
          <a:ln w="9525">
            <a:noFill/>
            <a:miter lim="800000"/>
            <a:headEnd/>
            <a:tailEnd/>
          </a:ln>
        </p:spPr>
      </p:pic>
      <p:sp>
        <p:nvSpPr>
          <p:cNvPr id="10267" name="Text Box 38"/>
          <p:cNvSpPr txBox="1">
            <a:spLocks noChangeArrowheads="1"/>
          </p:cNvSpPr>
          <p:nvPr/>
        </p:nvSpPr>
        <p:spPr bwMode="auto">
          <a:xfrm>
            <a:off x="6648936" y="55134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glass</a:t>
            </a:r>
          </a:p>
        </p:txBody>
      </p:sp>
      <p:sp>
        <p:nvSpPr>
          <p:cNvPr id="10268" name="Text Box 39"/>
          <p:cNvSpPr txBox="1">
            <a:spLocks noChangeArrowheads="1"/>
          </p:cNvSpPr>
          <p:nvPr/>
        </p:nvSpPr>
        <p:spPr bwMode="auto">
          <a:xfrm>
            <a:off x="6648936" y="5983350"/>
            <a:ext cx="1647825" cy="457200"/>
          </a:xfrm>
          <a:prstGeom prst="rect">
            <a:avLst/>
          </a:prstGeom>
          <a:noFill/>
          <a:ln w="9525" algn="ctr">
            <a:noFill/>
            <a:miter lim="800000"/>
            <a:headEnd/>
            <a:tailEnd/>
          </a:ln>
        </p:spPr>
        <p:txBody>
          <a:bodyPr>
            <a:spAutoFit/>
          </a:bodyPr>
          <a:lstStyle/>
          <a:p>
            <a:pPr eaLnBrk="0" hangingPunct="0">
              <a:spcBef>
                <a:spcPct val="50000"/>
              </a:spcBef>
            </a:pPr>
            <a:r>
              <a:rPr lang="en-GB">
                <a:solidFill>
                  <a:srgbClr val="000066"/>
                </a:solidFill>
              </a:rPr>
              <a:t>clay</a:t>
            </a:r>
          </a:p>
        </p:txBody>
      </p:sp>
      <p:sp>
        <p:nvSpPr>
          <p:cNvPr id="10270" name="Rectangle 41"/>
          <p:cNvSpPr>
            <a:spLocks noGrp="1" noChangeArrowheads="1"/>
          </p:cNvSpPr>
          <p:nvPr>
            <p:ph type="title"/>
          </p:nvPr>
        </p:nvSpPr>
        <p:spPr/>
        <p:txBody>
          <a:bodyPr/>
          <a:lstStyle/>
          <a:p>
            <a:pPr eaLnBrk="1" hangingPunct="1"/>
            <a:r>
              <a:rPr lang="en-GB" dirty="0"/>
              <a:t>Identifying materials (2)</a:t>
            </a:r>
          </a:p>
        </p:txBody>
      </p:sp>
      <p:pic>
        <p:nvPicPr>
          <p:cNvPr id="31" name="Picture 9" descr="notes_icon">
            <a:extLst>
              <a:ext uri="{FF2B5EF4-FFF2-40B4-BE49-F238E27FC236}">
                <a16:creationId xmlns:a16="http://schemas.microsoft.com/office/drawing/2014/main" id="{FAFA34D2-F846-4C86-8ED0-C820B930BE63}"/>
              </a:ext>
            </a:extLst>
          </p:cNvPr>
          <p:cNvPicPr>
            <a:picLocks noChangeAspect="1" noChangeArrowheads="1"/>
          </p:cNvPicPr>
          <p:nvPr/>
        </p:nvPicPr>
        <p:blipFill>
          <a:blip r:embed="rId10" cstate="print"/>
          <a:srcRect/>
          <a:stretch>
            <a:fillRect/>
          </a:stretch>
        </p:blipFill>
        <p:spPr bwMode="auto">
          <a:xfrm>
            <a:off x="8532813" y="153987"/>
            <a:ext cx="442912" cy="387350"/>
          </a:xfrm>
          <a:prstGeom prst="rect">
            <a:avLst/>
          </a:prstGeom>
          <a:noFill/>
          <a:ln w="9525">
            <a:noFill/>
            <a:miter lim="800000"/>
            <a:headEnd/>
            <a:tailEnd/>
          </a:ln>
        </p:spPr>
      </p:pic>
      <p:pic>
        <p:nvPicPr>
          <p:cNvPr id="32" name="Picture 19">
            <a:hlinkClick r:id="" action="ppaction://hlinkshowjump?jump=nextslide"/>
            <a:extLst>
              <a:ext uri="{FF2B5EF4-FFF2-40B4-BE49-F238E27FC236}">
                <a16:creationId xmlns:a16="http://schemas.microsoft.com/office/drawing/2014/main" id="{72FC8458-5FED-4D57-ADCC-2C1B3ECF5CAA}"/>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4" name="Picture 33">
            <a:extLst>
              <a:ext uri="{FF2B5EF4-FFF2-40B4-BE49-F238E27FC236}">
                <a16:creationId xmlns:a16="http://schemas.microsoft.com/office/drawing/2014/main" id="{CC1240D7-AE8E-4651-B265-1BD62EFF68BC}"/>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076156" y="74488"/>
            <a:ext cx="442911" cy="516730"/>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33199" y="779550"/>
            <a:ext cx="5502275" cy="457200"/>
          </a:xfrm>
          <a:prstGeom prst="rect">
            <a:avLst/>
          </a:prstGeom>
          <a:noFill/>
          <a:ln w="9525">
            <a:noFill/>
            <a:miter lim="800000"/>
            <a:headEnd/>
            <a:tailEnd/>
          </a:ln>
        </p:spPr>
        <p:txBody>
          <a:bodyPr>
            <a:spAutoFit/>
          </a:bodyPr>
          <a:lstStyle/>
          <a:p>
            <a:pPr>
              <a:spcBef>
                <a:spcPct val="50000"/>
              </a:spcBef>
            </a:pPr>
            <a:r>
              <a:rPr lang="en-GB" dirty="0">
                <a:solidFill>
                  <a:srgbClr val="000066"/>
                </a:solidFill>
              </a:rPr>
              <a:t>Are each of these items </a:t>
            </a:r>
            <a:r>
              <a:rPr lang="en-GB" b="1" dirty="0">
                <a:solidFill>
                  <a:srgbClr val="286DA6"/>
                </a:solidFill>
              </a:rPr>
              <a:t>shiny</a:t>
            </a:r>
            <a:r>
              <a:rPr lang="en-GB" dirty="0">
                <a:solidFill>
                  <a:srgbClr val="000066"/>
                </a:solidFill>
              </a:rPr>
              <a:t> or </a:t>
            </a:r>
            <a:r>
              <a:rPr lang="en-GB" b="1" dirty="0">
                <a:solidFill>
                  <a:srgbClr val="286DA6"/>
                </a:solidFill>
              </a:rPr>
              <a:t>dull</a:t>
            </a:r>
            <a:r>
              <a:rPr lang="en-GB" dirty="0">
                <a:solidFill>
                  <a:srgbClr val="000066"/>
                </a:solidFill>
              </a:rPr>
              <a:t>?</a:t>
            </a:r>
            <a:endParaRPr lang="en-US" dirty="0">
              <a:solidFill>
                <a:srgbClr val="000066"/>
              </a:solidFill>
            </a:endParaRPr>
          </a:p>
        </p:txBody>
      </p:sp>
      <p:pic>
        <p:nvPicPr>
          <p:cNvPr id="295940" name="Picture 4" descr="67957466_edited"/>
          <p:cNvPicPr>
            <a:picLocks noChangeAspect="1" noChangeArrowheads="1"/>
          </p:cNvPicPr>
          <p:nvPr/>
        </p:nvPicPr>
        <p:blipFill>
          <a:blip r:embed="rId3"/>
          <a:srcRect/>
          <a:stretch>
            <a:fillRect/>
          </a:stretch>
        </p:blipFill>
        <p:spPr bwMode="auto">
          <a:xfrm>
            <a:off x="7021513" y="1082675"/>
            <a:ext cx="1198562" cy="1058863"/>
          </a:xfrm>
          <a:prstGeom prst="rect">
            <a:avLst/>
          </a:prstGeom>
          <a:noFill/>
          <a:ln w="9525">
            <a:noFill/>
            <a:miter lim="800000"/>
            <a:headEnd/>
            <a:tailEnd/>
          </a:ln>
        </p:spPr>
      </p:pic>
      <p:pic>
        <p:nvPicPr>
          <p:cNvPr id="295941" name="Picture 5" descr="7553771_edited"/>
          <p:cNvPicPr>
            <a:picLocks noChangeAspect="1" noChangeArrowheads="1"/>
          </p:cNvPicPr>
          <p:nvPr/>
        </p:nvPicPr>
        <p:blipFill>
          <a:blip r:embed="rId4"/>
          <a:srcRect/>
          <a:stretch>
            <a:fillRect/>
          </a:stretch>
        </p:blipFill>
        <p:spPr bwMode="auto">
          <a:xfrm>
            <a:off x="6545263" y="3659188"/>
            <a:ext cx="1198562" cy="800100"/>
          </a:xfrm>
          <a:prstGeom prst="rect">
            <a:avLst/>
          </a:prstGeom>
          <a:noFill/>
          <a:ln w="9525">
            <a:noFill/>
            <a:miter lim="800000"/>
            <a:headEnd/>
            <a:tailEnd/>
          </a:ln>
        </p:spPr>
      </p:pic>
      <p:pic>
        <p:nvPicPr>
          <p:cNvPr id="295942" name="Picture 6" descr="7553867_edited"/>
          <p:cNvPicPr>
            <a:picLocks noChangeAspect="1" noChangeArrowheads="1"/>
          </p:cNvPicPr>
          <p:nvPr/>
        </p:nvPicPr>
        <p:blipFill>
          <a:blip r:embed="rId5"/>
          <a:srcRect/>
          <a:stretch>
            <a:fillRect/>
          </a:stretch>
        </p:blipFill>
        <p:spPr bwMode="auto">
          <a:xfrm>
            <a:off x="4570413" y="3165475"/>
            <a:ext cx="1198562" cy="758825"/>
          </a:xfrm>
          <a:prstGeom prst="rect">
            <a:avLst/>
          </a:prstGeom>
          <a:noFill/>
          <a:ln w="9525">
            <a:noFill/>
            <a:miter lim="800000"/>
            <a:headEnd/>
            <a:tailEnd/>
          </a:ln>
        </p:spPr>
      </p:pic>
      <p:pic>
        <p:nvPicPr>
          <p:cNvPr id="295944" name="Picture 8" descr="8071801_edited"/>
          <p:cNvPicPr>
            <a:picLocks noChangeAspect="1" noChangeArrowheads="1"/>
          </p:cNvPicPr>
          <p:nvPr/>
        </p:nvPicPr>
        <p:blipFill>
          <a:blip r:embed="rId6"/>
          <a:srcRect/>
          <a:stretch>
            <a:fillRect/>
          </a:stretch>
        </p:blipFill>
        <p:spPr bwMode="auto">
          <a:xfrm>
            <a:off x="4864100" y="4313238"/>
            <a:ext cx="1196975" cy="104775"/>
          </a:xfrm>
          <a:prstGeom prst="rect">
            <a:avLst/>
          </a:prstGeom>
          <a:noFill/>
          <a:ln w="9525">
            <a:noFill/>
            <a:miter lim="800000"/>
            <a:headEnd/>
            <a:tailEnd/>
          </a:ln>
        </p:spPr>
      </p:pic>
      <p:pic>
        <p:nvPicPr>
          <p:cNvPr id="295945" name="Picture 9" descr="15857808_edited"/>
          <p:cNvPicPr>
            <a:picLocks noChangeAspect="1" noChangeArrowheads="1"/>
          </p:cNvPicPr>
          <p:nvPr/>
        </p:nvPicPr>
        <p:blipFill>
          <a:blip r:embed="rId7"/>
          <a:srcRect/>
          <a:stretch>
            <a:fillRect/>
          </a:stretch>
        </p:blipFill>
        <p:spPr bwMode="auto">
          <a:xfrm>
            <a:off x="6381750" y="5094288"/>
            <a:ext cx="563563" cy="1198562"/>
          </a:xfrm>
          <a:prstGeom prst="rect">
            <a:avLst/>
          </a:prstGeom>
          <a:noFill/>
          <a:ln w="9525">
            <a:noFill/>
            <a:miter lim="800000"/>
            <a:headEnd/>
            <a:tailEnd/>
          </a:ln>
        </p:spPr>
      </p:pic>
      <p:pic>
        <p:nvPicPr>
          <p:cNvPr id="295947" name="Picture 11" descr="16258385_edited"/>
          <p:cNvPicPr>
            <a:picLocks noChangeAspect="1" noChangeArrowheads="1"/>
          </p:cNvPicPr>
          <p:nvPr/>
        </p:nvPicPr>
        <p:blipFill>
          <a:blip r:embed="rId8"/>
          <a:srcRect/>
          <a:stretch>
            <a:fillRect/>
          </a:stretch>
        </p:blipFill>
        <p:spPr bwMode="auto">
          <a:xfrm>
            <a:off x="463550" y="1562100"/>
            <a:ext cx="1198563" cy="1860550"/>
          </a:xfrm>
          <a:prstGeom prst="rect">
            <a:avLst/>
          </a:prstGeom>
          <a:noFill/>
          <a:ln w="9525">
            <a:noFill/>
            <a:miter lim="800000"/>
            <a:headEnd/>
            <a:tailEnd/>
          </a:ln>
        </p:spPr>
      </p:pic>
      <p:pic>
        <p:nvPicPr>
          <p:cNvPr id="295948" name="Picture 12" descr="16268980_edited"/>
          <p:cNvPicPr>
            <a:picLocks noChangeAspect="1" noChangeArrowheads="1"/>
          </p:cNvPicPr>
          <p:nvPr/>
        </p:nvPicPr>
        <p:blipFill>
          <a:blip r:embed="rId9"/>
          <a:srcRect/>
          <a:stretch>
            <a:fillRect/>
          </a:stretch>
        </p:blipFill>
        <p:spPr bwMode="auto">
          <a:xfrm>
            <a:off x="7083425" y="2386013"/>
            <a:ext cx="1647825" cy="604837"/>
          </a:xfrm>
          <a:prstGeom prst="rect">
            <a:avLst/>
          </a:prstGeom>
          <a:noFill/>
          <a:ln w="9525">
            <a:noFill/>
            <a:miter lim="800000"/>
            <a:headEnd/>
            <a:tailEnd/>
          </a:ln>
        </p:spPr>
      </p:pic>
      <p:pic>
        <p:nvPicPr>
          <p:cNvPr id="295949" name="Picture 13" descr="16288553_edited"/>
          <p:cNvPicPr>
            <a:picLocks noChangeAspect="1" noChangeArrowheads="1"/>
          </p:cNvPicPr>
          <p:nvPr/>
        </p:nvPicPr>
        <p:blipFill>
          <a:blip r:embed="rId10"/>
          <a:srcRect/>
          <a:stretch>
            <a:fillRect/>
          </a:stretch>
        </p:blipFill>
        <p:spPr bwMode="auto">
          <a:xfrm>
            <a:off x="263525" y="4735513"/>
            <a:ext cx="1198563" cy="1006475"/>
          </a:xfrm>
          <a:prstGeom prst="rect">
            <a:avLst/>
          </a:prstGeom>
          <a:noFill/>
          <a:ln w="9525">
            <a:noFill/>
            <a:miter lim="800000"/>
            <a:headEnd/>
            <a:tailEnd/>
          </a:ln>
        </p:spPr>
      </p:pic>
      <p:pic>
        <p:nvPicPr>
          <p:cNvPr id="295950" name="Picture 14" descr="16292316_edited"/>
          <p:cNvPicPr>
            <a:picLocks noChangeAspect="1" noChangeArrowheads="1"/>
          </p:cNvPicPr>
          <p:nvPr/>
        </p:nvPicPr>
        <p:blipFill>
          <a:blip r:embed="rId11"/>
          <a:srcRect/>
          <a:stretch>
            <a:fillRect/>
          </a:stretch>
        </p:blipFill>
        <p:spPr bwMode="auto">
          <a:xfrm>
            <a:off x="1703388" y="5213350"/>
            <a:ext cx="1144587" cy="1198563"/>
          </a:xfrm>
          <a:prstGeom prst="rect">
            <a:avLst/>
          </a:prstGeom>
          <a:noFill/>
          <a:ln w="9525">
            <a:noFill/>
            <a:miter lim="800000"/>
            <a:headEnd/>
            <a:tailEnd/>
          </a:ln>
        </p:spPr>
      </p:pic>
      <p:pic>
        <p:nvPicPr>
          <p:cNvPr id="295951" name="Picture 15" descr="19032810_edited"/>
          <p:cNvPicPr>
            <a:picLocks noChangeAspect="1" noChangeArrowheads="1"/>
          </p:cNvPicPr>
          <p:nvPr/>
        </p:nvPicPr>
        <p:blipFill>
          <a:blip r:embed="rId12"/>
          <a:srcRect/>
          <a:stretch>
            <a:fillRect/>
          </a:stretch>
        </p:blipFill>
        <p:spPr bwMode="auto">
          <a:xfrm>
            <a:off x="463550" y="3694113"/>
            <a:ext cx="1198563" cy="695325"/>
          </a:xfrm>
          <a:prstGeom prst="rect">
            <a:avLst/>
          </a:prstGeom>
          <a:noFill/>
          <a:ln w="9525">
            <a:noFill/>
            <a:miter lim="800000"/>
            <a:headEnd/>
            <a:tailEnd/>
          </a:ln>
        </p:spPr>
      </p:pic>
      <p:pic>
        <p:nvPicPr>
          <p:cNvPr id="295952" name="Picture 16" descr="22483554_edited"/>
          <p:cNvPicPr>
            <a:picLocks noChangeAspect="1" noChangeArrowheads="1"/>
          </p:cNvPicPr>
          <p:nvPr/>
        </p:nvPicPr>
        <p:blipFill>
          <a:blip r:embed="rId13"/>
          <a:srcRect/>
          <a:stretch>
            <a:fillRect/>
          </a:stretch>
        </p:blipFill>
        <p:spPr bwMode="auto">
          <a:xfrm>
            <a:off x="3163888" y="5073650"/>
            <a:ext cx="1198562" cy="1217613"/>
          </a:xfrm>
          <a:prstGeom prst="rect">
            <a:avLst/>
          </a:prstGeom>
          <a:noFill/>
          <a:ln w="9525">
            <a:noFill/>
            <a:miter lim="800000"/>
            <a:headEnd/>
            <a:tailEnd/>
          </a:ln>
        </p:spPr>
      </p:pic>
      <p:pic>
        <p:nvPicPr>
          <p:cNvPr id="295953" name="Picture 17" descr="22660541_edited"/>
          <p:cNvPicPr>
            <a:picLocks noChangeAspect="1" noChangeArrowheads="1"/>
          </p:cNvPicPr>
          <p:nvPr/>
        </p:nvPicPr>
        <p:blipFill>
          <a:blip r:embed="rId14"/>
          <a:srcRect/>
          <a:stretch>
            <a:fillRect/>
          </a:stretch>
        </p:blipFill>
        <p:spPr bwMode="auto">
          <a:xfrm>
            <a:off x="4819650" y="5094288"/>
            <a:ext cx="1027113" cy="1196975"/>
          </a:xfrm>
          <a:prstGeom prst="rect">
            <a:avLst/>
          </a:prstGeom>
          <a:noFill/>
          <a:ln w="9525">
            <a:noFill/>
            <a:miter lim="800000"/>
            <a:headEnd/>
            <a:tailEnd/>
          </a:ln>
        </p:spPr>
      </p:pic>
      <p:pic>
        <p:nvPicPr>
          <p:cNvPr id="295954" name="Picture 18" descr="22979529_edited"/>
          <p:cNvPicPr>
            <a:picLocks noChangeAspect="1" noChangeArrowheads="1"/>
          </p:cNvPicPr>
          <p:nvPr/>
        </p:nvPicPr>
        <p:blipFill>
          <a:blip r:embed="rId15"/>
          <a:srcRect/>
          <a:stretch>
            <a:fillRect/>
          </a:stretch>
        </p:blipFill>
        <p:spPr bwMode="auto">
          <a:xfrm>
            <a:off x="2306638" y="3690938"/>
            <a:ext cx="1198562" cy="917575"/>
          </a:xfrm>
          <a:prstGeom prst="rect">
            <a:avLst/>
          </a:prstGeom>
          <a:noFill/>
          <a:ln w="9525">
            <a:noFill/>
            <a:miter lim="800000"/>
            <a:headEnd/>
            <a:tailEnd/>
          </a:ln>
        </p:spPr>
      </p:pic>
      <p:pic>
        <p:nvPicPr>
          <p:cNvPr id="295955" name="Picture 19" descr="23241509_edited"/>
          <p:cNvPicPr>
            <a:picLocks noChangeAspect="1" noChangeArrowheads="1"/>
          </p:cNvPicPr>
          <p:nvPr/>
        </p:nvPicPr>
        <p:blipFill>
          <a:blip r:embed="rId16"/>
          <a:srcRect/>
          <a:stretch>
            <a:fillRect/>
          </a:stretch>
        </p:blipFill>
        <p:spPr bwMode="auto">
          <a:xfrm>
            <a:off x="2189163" y="1592263"/>
            <a:ext cx="1093787" cy="1198562"/>
          </a:xfrm>
          <a:prstGeom prst="rect">
            <a:avLst/>
          </a:prstGeom>
          <a:noFill/>
          <a:ln w="9525">
            <a:noFill/>
            <a:miter lim="800000"/>
            <a:headEnd/>
            <a:tailEnd/>
          </a:ln>
        </p:spPr>
      </p:pic>
      <p:pic>
        <p:nvPicPr>
          <p:cNvPr id="295956" name="Picture 20" descr="34935488_edited"/>
          <p:cNvPicPr>
            <a:picLocks noChangeAspect="1" noChangeArrowheads="1"/>
          </p:cNvPicPr>
          <p:nvPr/>
        </p:nvPicPr>
        <p:blipFill>
          <a:blip r:embed="rId17"/>
          <a:srcRect/>
          <a:stretch>
            <a:fillRect/>
          </a:stretch>
        </p:blipFill>
        <p:spPr bwMode="auto">
          <a:xfrm>
            <a:off x="7470775" y="4811713"/>
            <a:ext cx="1154113" cy="1198562"/>
          </a:xfrm>
          <a:prstGeom prst="rect">
            <a:avLst/>
          </a:prstGeom>
          <a:noFill/>
          <a:ln w="9525">
            <a:noFill/>
            <a:miter lim="800000"/>
            <a:headEnd/>
            <a:tailEnd/>
          </a:ln>
        </p:spPr>
      </p:pic>
      <p:pic>
        <p:nvPicPr>
          <p:cNvPr id="295957" name="Picture 21" descr="35311851_edited"/>
          <p:cNvPicPr>
            <a:picLocks noChangeAspect="1" noChangeArrowheads="1"/>
          </p:cNvPicPr>
          <p:nvPr/>
        </p:nvPicPr>
        <p:blipFill>
          <a:blip r:embed="rId18"/>
          <a:srcRect/>
          <a:stretch>
            <a:fillRect/>
          </a:stretch>
        </p:blipFill>
        <p:spPr bwMode="auto">
          <a:xfrm>
            <a:off x="3697288" y="1820863"/>
            <a:ext cx="1198562" cy="920750"/>
          </a:xfrm>
          <a:prstGeom prst="rect">
            <a:avLst/>
          </a:prstGeom>
          <a:noFill/>
          <a:ln w="9525">
            <a:noFill/>
            <a:miter lim="800000"/>
            <a:headEnd/>
            <a:tailEnd/>
          </a:ln>
        </p:spPr>
      </p:pic>
      <p:pic>
        <p:nvPicPr>
          <p:cNvPr id="295958" name="Picture 22" descr="63497668_edited"/>
          <p:cNvPicPr>
            <a:picLocks noChangeAspect="1" noChangeArrowheads="1"/>
          </p:cNvPicPr>
          <p:nvPr/>
        </p:nvPicPr>
        <p:blipFill>
          <a:blip r:embed="rId19"/>
          <a:srcRect/>
          <a:stretch>
            <a:fillRect/>
          </a:stretch>
        </p:blipFill>
        <p:spPr bwMode="auto">
          <a:xfrm>
            <a:off x="5407025" y="1831975"/>
            <a:ext cx="1198563" cy="796925"/>
          </a:xfrm>
          <a:prstGeom prst="rect">
            <a:avLst/>
          </a:prstGeom>
          <a:noFill/>
          <a:ln w="9525">
            <a:noFill/>
            <a:miter lim="800000"/>
            <a:headEnd/>
            <a:tailEnd/>
          </a:ln>
        </p:spPr>
      </p:pic>
      <p:sp>
        <p:nvSpPr>
          <p:cNvPr id="12308" name="Rectangle 24"/>
          <p:cNvSpPr>
            <a:spLocks noGrp="1" noChangeArrowheads="1"/>
          </p:cNvSpPr>
          <p:nvPr>
            <p:ph type="title"/>
          </p:nvPr>
        </p:nvSpPr>
        <p:spPr/>
        <p:txBody>
          <a:bodyPr/>
          <a:lstStyle/>
          <a:p>
            <a:pPr eaLnBrk="1" hangingPunct="1"/>
            <a:r>
              <a:rPr lang="en-GB" dirty="0"/>
              <a:t>Shiny and dull objects</a:t>
            </a:r>
          </a:p>
        </p:txBody>
      </p:sp>
      <p:pic>
        <p:nvPicPr>
          <p:cNvPr id="295943" name="Picture 7" descr="8022092_edited"/>
          <p:cNvPicPr>
            <a:picLocks noChangeAspect="1" noChangeArrowheads="1"/>
          </p:cNvPicPr>
          <p:nvPr/>
        </p:nvPicPr>
        <p:blipFill>
          <a:blip r:embed="rId20"/>
          <a:srcRect/>
          <a:stretch>
            <a:fillRect/>
          </a:stretch>
        </p:blipFill>
        <p:spPr bwMode="auto">
          <a:xfrm>
            <a:off x="8305800" y="2895600"/>
            <a:ext cx="203200" cy="1593850"/>
          </a:xfrm>
          <a:prstGeom prst="rect">
            <a:avLst/>
          </a:prstGeom>
          <a:noFill/>
          <a:ln w="9525">
            <a:noFill/>
            <a:miter lim="800000"/>
            <a:headEnd/>
            <a:tailEnd/>
          </a:ln>
        </p:spPr>
      </p:pic>
      <p:pic>
        <p:nvPicPr>
          <p:cNvPr id="23" name="Picture 19">
            <a:hlinkClick r:id="" action="ppaction://hlinkshowjump?jump=nextslide"/>
            <a:extLst>
              <a:ext uri="{FF2B5EF4-FFF2-40B4-BE49-F238E27FC236}">
                <a16:creationId xmlns:a16="http://schemas.microsoft.com/office/drawing/2014/main" id="{2E3E1D8D-59D2-45F6-830F-46540174AAE5}"/>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9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9595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9595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95958"/>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9594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95948"/>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295943"/>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295941"/>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295956"/>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nodeType="afterEffect">
                                  <p:stCondLst>
                                    <p:cond delay="500"/>
                                  </p:stCondLst>
                                  <p:childTnLst>
                                    <p:set>
                                      <p:cBhvr>
                                        <p:cTn id="33" dur="1" fill="hold">
                                          <p:stCondLst>
                                            <p:cond delay="0"/>
                                          </p:stCondLst>
                                        </p:cTn>
                                        <p:tgtEl>
                                          <p:spTgt spid="295945"/>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295953"/>
                                        </p:tgtEl>
                                        <p:attrNameLst>
                                          <p:attrName>style.visibility</p:attrName>
                                        </p:attrNameLst>
                                      </p:cBhvr>
                                      <p:to>
                                        <p:strVal val="visible"/>
                                      </p:to>
                                    </p:set>
                                  </p:child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0"/>
                                          </p:stCondLst>
                                        </p:cTn>
                                        <p:tgtEl>
                                          <p:spTgt spid="295952"/>
                                        </p:tgtEl>
                                        <p:attrNameLst>
                                          <p:attrName>style.visibility</p:attrName>
                                        </p:attrNameLst>
                                      </p:cBhvr>
                                      <p:to>
                                        <p:strVal val="visible"/>
                                      </p:to>
                                    </p:set>
                                  </p:childTnLst>
                                </p:cTn>
                              </p:par>
                            </p:childTnLst>
                          </p:cTn>
                        </p:par>
                        <p:par>
                          <p:cTn id="40" fill="hold">
                            <p:stCondLst>
                              <p:cond delay="5500"/>
                            </p:stCondLst>
                            <p:childTnLst>
                              <p:par>
                                <p:cTn id="41" presetID="1" presetClass="entr" presetSubtype="0" fill="hold" nodeType="afterEffect">
                                  <p:stCondLst>
                                    <p:cond delay="500"/>
                                  </p:stCondLst>
                                  <p:childTnLst>
                                    <p:set>
                                      <p:cBhvr>
                                        <p:cTn id="42" dur="1" fill="hold">
                                          <p:stCondLst>
                                            <p:cond delay="0"/>
                                          </p:stCondLst>
                                        </p:cTn>
                                        <p:tgtEl>
                                          <p:spTgt spid="295950"/>
                                        </p:tgtEl>
                                        <p:attrNameLst>
                                          <p:attrName>style.visibility</p:attrName>
                                        </p:attrNameLst>
                                      </p:cBhvr>
                                      <p:to>
                                        <p:strVal val="visible"/>
                                      </p:to>
                                    </p:set>
                                  </p:childTnLst>
                                </p:cTn>
                              </p:par>
                            </p:childTnLst>
                          </p:cTn>
                        </p:par>
                        <p:par>
                          <p:cTn id="43" fill="hold">
                            <p:stCondLst>
                              <p:cond delay="6000"/>
                            </p:stCondLst>
                            <p:childTnLst>
                              <p:par>
                                <p:cTn id="44" presetID="1" presetClass="entr" presetSubtype="0" fill="hold" nodeType="afterEffect">
                                  <p:stCondLst>
                                    <p:cond delay="500"/>
                                  </p:stCondLst>
                                  <p:childTnLst>
                                    <p:set>
                                      <p:cBhvr>
                                        <p:cTn id="45" dur="1" fill="hold">
                                          <p:stCondLst>
                                            <p:cond delay="0"/>
                                          </p:stCondLst>
                                        </p:cTn>
                                        <p:tgtEl>
                                          <p:spTgt spid="295949"/>
                                        </p:tgtEl>
                                        <p:attrNameLst>
                                          <p:attrName>style.visibility</p:attrName>
                                        </p:attrNameLst>
                                      </p:cBhvr>
                                      <p:to>
                                        <p:strVal val="visible"/>
                                      </p:to>
                                    </p:set>
                                  </p:childTnLst>
                                </p:cTn>
                              </p:par>
                            </p:childTnLst>
                          </p:cTn>
                        </p:par>
                        <p:par>
                          <p:cTn id="46" fill="hold">
                            <p:stCondLst>
                              <p:cond delay="6500"/>
                            </p:stCondLst>
                            <p:childTnLst>
                              <p:par>
                                <p:cTn id="47" presetID="1" presetClass="entr" presetSubtype="0" fill="hold" nodeType="afterEffect">
                                  <p:stCondLst>
                                    <p:cond delay="500"/>
                                  </p:stCondLst>
                                  <p:childTnLst>
                                    <p:set>
                                      <p:cBhvr>
                                        <p:cTn id="48" dur="1" fill="hold">
                                          <p:stCondLst>
                                            <p:cond delay="0"/>
                                          </p:stCondLst>
                                        </p:cTn>
                                        <p:tgtEl>
                                          <p:spTgt spid="295951"/>
                                        </p:tgtEl>
                                        <p:attrNameLst>
                                          <p:attrName>style.visibility</p:attrName>
                                        </p:attrNameLst>
                                      </p:cBhvr>
                                      <p:to>
                                        <p:strVal val="visible"/>
                                      </p:to>
                                    </p:set>
                                  </p:childTnLst>
                                </p:cTn>
                              </p:par>
                            </p:childTnLst>
                          </p:cTn>
                        </p:par>
                        <p:par>
                          <p:cTn id="49" fill="hold">
                            <p:stCondLst>
                              <p:cond delay="7000"/>
                            </p:stCondLst>
                            <p:childTnLst>
                              <p:par>
                                <p:cTn id="50" presetID="1" presetClass="entr" presetSubtype="0" fill="hold" nodeType="afterEffect">
                                  <p:stCondLst>
                                    <p:cond delay="500"/>
                                  </p:stCondLst>
                                  <p:childTnLst>
                                    <p:set>
                                      <p:cBhvr>
                                        <p:cTn id="51" dur="1" fill="hold">
                                          <p:stCondLst>
                                            <p:cond delay="0"/>
                                          </p:stCondLst>
                                        </p:cTn>
                                        <p:tgtEl>
                                          <p:spTgt spid="295954"/>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nodeType="afterEffect">
                                  <p:stCondLst>
                                    <p:cond delay="500"/>
                                  </p:stCondLst>
                                  <p:childTnLst>
                                    <p:set>
                                      <p:cBhvr>
                                        <p:cTn id="54" dur="1" fill="hold">
                                          <p:stCondLst>
                                            <p:cond delay="0"/>
                                          </p:stCondLst>
                                        </p:cTn>
                                        <p:tgtEl>
                                          <p:spTgt spid="295942"/>
                                        </p:tgtEl>
                                        <p:attrNameLst>
                                          <p:attrName>style.visibility</p:attrName>
                                        </p:attrNameLst>
                                      </p:cBhvr>
                                      <p:to>
                                        <p:strVal val="visible"/>
                                      </p:to>
                                    </p:set>
                                  </p:childTnLst>
                                </p:cTn>
                              </p:par>
                            </p:childTnLst>
                          </p:cTn>
                        </p:par>
                        <p:par>
                          <p:cTn id="55" fill="hold">
                            <p:stCondLst>
                              <p:cond delay="8000"/>
                            </p:stCondLst>
                            <p:childTnLst>
                              <p:par>
                                <p:cTn id="56" presetID="1" presetClass="entr" presetSubtype="0" fill="hold" nodeType="afterEffect">
                                  <p:stCondLst>
                                    <p:cond delay="500"/>
                                  </p:stCondLst>
                                  <p:childTnLst>
                                    <p:set>
                                      <p:cBhvr>
                                        <p:cTn id="57" dur="1" fill="hold">
                                          <p:stCondLst>
                                            <p:cond delay="0"/>
                                          </p:stCondLst>
                                        </p:cTn>
                                        <p:tgtEl>
                                          <p:spTgt spid="295944"/>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231775" y="1414991"/>
            <a:ext cx="4152900" cy="2278063"/>
          </a:xfrm>
          <a:prstGeom prst="roundRect">
            <a:avLst>
              <a:gd name="adj" fmla="val 16667"/>
            </a:avLst>
          </a:prstGeom>
          <a:solidFill>
            <a:srgbClr val="FFFFCC"/>
          </a:solidFill>
          <a:ln w="25400">
            <a:solidFill>
              <a:srgbClr val="10BC45"/>
            </a:solidFill>
            <a:round/>
            <a:headEnd/>
            <a:tailEnd/>
          </a:ln>
        </p:spPr>
        <p:txBody>
          <a:bodyPr wrap="none" anchor="ctr"/>
          <a:lstStyle/>
          <a:p>
            <a:pPr algn="ctr"/>
            <a:endParaRPr lang="en-US"/>
          </a:p>
        </p:txBody>
      </p:sp>
      <p:sp>
        <p:nvSpPr>
          <p:cNvPr id="13315" name="AutoShape 3"/>
          <p:cNvSpPr>
            <a:spLocks noChangeArrowheads="1"/>
          </p:cNvSpPr>
          <p:nvPr/>
        </p:nvSpPr>
        <p:spPr bwMode="auto">
          <a:xfrm>
            <a:off x="4787900" y="1414991"/>
            <a:ext cx="4152900" cy="2278063"/>
          </a:xfrm>
          <a:prstGeom prst="roundRect">
            <a:avLst>
              <a:gd name="adj" fmla="val 16667"/>
            </a:avLst>
          </a:prstGeom>
          <a:solidFill>
            <a:srgbClr val="FFFFCC"/>
          </a:solidFill>
          <a:ln w="25400">
            <a:solidFill>
              <a:srgbClr val="10BC45"/>
            </a:solidFill>
            <a:round/>
            <a:headEnd/>
            <a:tailEnd/>
          </a:ln>
        </p:spPr>
        <p:txBody>
          <a:bodyPr wrap="none" anchor="ctr"/>
          <a:lstStyle/>
          <a:p>
            <a:endParaRPr lang="en-US"/>
          </a:p>
        </p:txBody>
      </p:sp>
      <p:sp>
        <p:nvSpPr>
          <p:cNvPr id="13316" name="Text Box 4"/>
          <p:cNvSpPr txBox="1">
            <a:spLocks noChangeArrowheads="1"/>
          </p:cNvSpPr>
          <p:nvPr/>
        </p:nvSpPr>
        <p:spPr bwMode="auto">
          <a:xfrm>
            <a:off x="334081" y="779991"/>
            <a:ext cx="8264525" cy="457200"/>
          </a:xfrm>
          <a:prstGeom prst="rect">
            <a:avLst/>
          </a:prstGeom>
          <a:noFill/>
          <a:ln w="9525">
            <a:noFill/>
            <a:miter lim="800000"/>
            <a:headEnd/>
            <a:tailEnd/>
          </a:ln>
        </p:spPr>
        <p:txBody>
          <a:bodyPr>
            <a:spAutoFit/>
          </a:bodyPr>
          <a:lstStyle/>
          <a:p>
            <a:pPr>
              <a:spcBef>
                <a:spcPct val="50000"/>
              </a:spcBef>
            </a:pPr>
            <a:r>
              <a:rPr lang="en-GB" dirty="0">
                <a:solidFill>
                  <a:srgbClr val="000066"/>
                </a:solidFill>
              </a:rPr>
              <a:t>Decide on another way to sort these items into two lists:</a:t>
            </a:r>
            <a:endParaRPr lang="en-US" dirty="0">
              <a:solidFill>
                <a:srgbClr val="000066"/>
              </a:solidFill>
            </a:endParaRPr>
          </a:p>
        </p:txBody>
      </p:sp>
      <p:pic>
        <p:nvPicPr>
          <p:cNvPr id="13317" name="Picture 7" descr="8022092_edited"/>
          <p:cNvPicPr>
            <a:picLocks noChangeAspect="1" noChangeArrowheads="1"/>
          </p:cNvPicPr>
          <p:nvPr/>
        </p:nvPicPr>
        <p:blipFill>
          <a:blip r:embed="rId3"/>
          <a:srcRect/>
          <a:stretch>
            <a:fillRect/>
          </a:stretch>
        </p:blipFill>
        <p:spPr bwMode="auto">
          <a:xfrm>
            <a:off x="8626475" y="4230688"/>
            <a:ext cx="255588" cy="1987550"/>
          </a:xfrm>
          <a:prstGeom prst="rect">
            <a:avLst/>
          </a:prstGeom>
          <a:noFill/>
          <a:ln w="9525">
            <a:noFill/>
            <a:miter lim="800000"/>
            <a:headEnd/>
            <a:tailEnd/>
          </a:ln>
        </p:spPr>
      </p:pic>
      <p:pic>
        <p:nvPicPr>
          <p:cNvPr id="13318" name="Picture 8" descr="8071801_edited"/>
          <p:cNvPicPr>
            <a:picLocks noChangeAspect="1" noChangeArrowheads="1"/>
          </p:cNvPicPr>
          <p:nvPr/>
        </p:nvPicPr>
        <p:blipFill>
          <a:blip r:embed="rId4"/>
          <a:srcRect/>
          <a:stretch>
            <a:fillRect/>
          </a:stretch>
        </p:blipFill>
        <p:spPr bwMode="auto">
          <a:xfrm>
            <a:off x="6881813" y="6172200"/>
            <a:ext cx="1668462" cy="146050"/>
          </a:xfrm>
          <a:prstGeom prst="rect">
            <a:avLst/>
          </a:prstGeom>
          <a:noFill/>
          <a:ln w="9525">
            <a:noFill/>
            <a:miter lim="800000"/>
            <a:headEnd/>
            <a:tailEnd/>
          </a:ln>
        </p:spPr>
      </p:pic>
      <p:pic>
        <p:nvPicPr>
          <p:cNvPr id="13319" name="Picture 9" descr="15857808_edited"/>
          <p:cNvPicPr>
            <a:picLocks noChangeAspect="1" noChangeArrowheads="1"/>
          </p:cNvPicPr>
          <p:nvPr/>
        </p:nvPicPr>
        <p:blipFill>
          <a:blip r:embed="rId5"/>
          <a:srcRect/>
          <a:stretch>
            <a:fillRect/>
          </a:stretch>
        </p:blipFill>
        <p:spPr bwMode="auto">
          <a:xfrm>
            <a:off x="4368800" y="5070475"/>
            <a:ext cx="568325" cy="1212850"/>
          </a:xfrm>
          <a:prstGeom prst="rect">
            <a:avLst/>
          </a:prstGeom>
          <a:noFill/>
          <a:ln w="9525">
            <a:noFill/>
            <a:miter lim="800000"/>
            <a:headEnd/>
            <a:tailEnd/>
          </a:ln>
        </p:spPr>
      </p:pic>
      <p:pic>
        <p:nvPicPr>
          <p:cNvPr id="13320" name="Picture 11" descr="16288553_edited"/>
          <p:cNvPicPr>
            <a:picLocks noChangeAspect="1" noChangeArrowheads="1"/>
          </p:cNvPicPr>
          <p:nvPr/>
        </p:nvPicPr>
        <p:blipFill>
          <a:blip r:embed="rId6"/>
          <a:srcRect/>
          <a:stretch>
            <a:fillRect/>
          </a:stretch>
        </p:blipFill>
        <p:spPr bwMode="auto">
          <a:xfrm>
            <a:off x="463550" y="5232400"/>
            <a:ext cx="808038" cy="679450"/>
          </a:xfrm>
          <a:prstGeom prst="rect">
            <a:avLst/>
          </a:prstGeom>
          <a:noFill/>
          <a:ln w="9525">
            <a:noFill/>
            <a:miter lim="800000"/>
            <a:headEnd/>
            <a:tailEnd/>
          </a:ln>
        </p:spPr>
      </p:pic>
      <p:pic>
        <p:nvPicPr>
          <p:cNvPr id="13321" name="Picture 12" descr="16292316_edited"/>
          <p:cNvPicPr>
            <a:picLocks noChangeAspect="1" noChangeArrowheads="1"/>
          </p:cNvPicPr>
          <p:nvPr/>
        </p:nvPicPr>
        <p:blipFill>
          <a:blip r:embed="rId7"/>
          <a:srcRect/>
          <a:stretch>
            <a:fillRect/>
          </a:stretch>
        </p:blipFill>
        <p:spPr bwMode="auto">
          <a:xfrm>
            <a:off x="1343025" y="5443538"/>
            <a:ext cx="790575" cy="827087"/>
          </a:xfrm>
          <a:prstGeom prst="rect">
            <a:avLst/>
          </a:prstGeom>
          <a:noFill/>
          <a:ln w="9525">
            <a:noFill/>
            <a:miter lim="800000"/>
            <a:headEnd/>
            <a:tailEnd/>
          </a:ln>
        </p:spPr>
      </p:pic>
      <p:pic>
        <p:nvPicPr>
          <p:cNvPr id="13322" name="Picture 13" descr="22483554_edited"/>
          <p:cNvPicPr>
            <a:picLocks noChangeAspect="1" noChangeArrowheads="1"/>
          </p:cNvPicPr>
          <p:nvPr/>
        </p:nvPicPr>
        <p:blipFill>
          <a:blip r:embed="rId8" cstate="print"/>
          <a:srcRect/>
          <a:stretch>
            <a:fillRect/>
          </a:stretch>
        </p:blipFill>
        <p:spPr bwMode="auto">
          <a:xfrm>
            <a:off x="2212975" y="5272088"/>
            <a:ext cx="889000" cy="901700"/>
          </a:xfrm>
          <a:prstGeom prst="rect">
            <a:avLst/>
          </a:prstGeom>
          <a:noFill/>
          <a:ln w="9525">
            <a:noFill/>
            <a:miter lim="800000"/>
            <a:headEnd/>
            <a:tailEnd/>
          </a:ln>
        </p:spPr>
      </p:pic>
      <p:pic>
        <p:nvPicPr>
          <p:cNvPr id="13323" name="Picture 14" descr="22660541_edited"/>
          <p:cNvPicPr>
            <a:picLocks noChangeAspect="1" noChangeArrowheads="1"/>
          </p:cNvPicPr>
          <p:nvPr/>
        </p:nvPicPr>
        <p:blipFill>
          <a:blip r:embed="rId9"/>
          <a:srcRect/>
          <a:stretch>
            <a:fillRect/>
          </a:stretch>
        </p:blipFill>
        <p:spPr bwMode="auto">
          <a:xfrm>
            <a:off x="3313113" y="5305425"/>
            <a:ext cx="773112" cy="900113"/>
          </a:xfrm>
          <a:prstGeom prst="rect">
            <a:avLst/>
          </a:prstGeom>
          <a:noFill/>
          <a:ln w="9525">
            <a:noFill/>
            <a:miter lim="800000"/>
            <a:headEnd/>
            <a:tailEnd/>
          </a:ln>
        </p:spPr>
      </p:pic>
      <p:pic>
        <p:nvPicPr>
          <p:cNvPr id="13324" name="Picture 15" descr="34935488_edited"/>
          <p:cNvPicPr>
            <a:picLocks noChangeAspect="1" noChangeArrowheads="1"/>
          </p:cNvPicPr>
          <p:nvPr/>
        </p:nvPicPr>
        <p:blipFill>
          <a:blip r:embed="rId10"/>
          <a:srcRect/>
          <a:stretch>
            <a:fillRect/>
          </a:stretch>
        </p:blipFill>
        <p:spPr bwMode="auto">
          <a:xfrm>
            <a:off x="5105400" y="5341938"/>
            <a:ext cx="968375" cy="1004887"/>
          </a:xfrm>
          <a:prstGeom prst="rect">
            <a:avLst/>
          </a:prstGeom>
          <a:noFill/>
          <a:ln w="9525">
            <a:noFill/>
            <a:miter lim="800000"/>
            <a:headEnd/>
            <a:tailEnd/>
          </a:ln>
        </p:spPr>
      </p:pic>
      <p:pic>
        <p:nvPicPr>
          <p:cNvPr id="13325" name="Picture 16" descr="67957466_edited"/>
          <p:cNvPicPr>
            <a:picLocks noChangeAspect="1" noChangeArrowheads="1"/>
          </p:cNvPicPr>
          <p:nvPr/>
        </p:nvPicPr>
        <p:blipFill>
          <a:blip r:embed="rId11"/>
          <a:srcRect/>
          <a:stretch>
            <a:fillRect/>
          </a:stretch>
        </p:blipFill>
        <p:spPr bwMode="auto">
          <a:xfrm>
            <a:off x="6578600" y="3967163"/>
            <a:ext cx="862013" cy="762000"/>
          </a:xfrm>
          <a:prstGeom prst="rect">
            <a:avLst/>
          </a:prstGeom>
          <a:noFill/>
          <a:ln w="9525">
            <a:noFill/>
            <a:miter lim="800000"/>
            <a:headEnd/>
            <a:tailEnd/>
          </a:ln>
        </p:spPr>
      </p:pic>
      <p:pic>
        <p:nvPicPr>
          <p:cNvPr id="13326" name="Picture 17" descr="7553771_edited"/>
          <p:cNvPicPr>
            <a:picLocks noChangeAspect="1" noChangeArrowheads="1"/>
          </p:cNvPicPr>
          <p:nvPr/>
        </p:nvPicPr>
        <p:blipFill>
          <a:blip r:embed="rId12"/>
          <a:srcRect/>
          <a:stretch>
            <a:fillRect/>
          </a:stretch>
        </p:blipFill>
        <p:spPr bwMode="auto">
          <a:xfrm>
            <a:off x="7461250" y="4043363"/>
            <a:ext cx="1001713" cy="668337"/>
          </a:xfrm>
          <a:prstGeom prst="rect">
            <a:avLst/>
          </a:prstGeom>
          <a:noFill/>
          <a:ln w="9525">
            <a:noFill/>
            <a:miter lim="800000"/>
            <a:headEnd/>
            <a:tailEnd/>
          </a:ln>
        </p:spPr>
      </p:pic>
      <p:pic>
        <p:nvPicPr>
          <p:cNvPr id="13327" name="Picture 18" descr="16258385_edited"/>
          <p:cNvPicPr>
            <a:picLocks noChangeAspect="1" noChangeArrowheads="1"/>
          </p:cNvPicPr>
          <p:nvPr/>
        </p:nvPicPr>
        <p:blipFill>
          <a:blip r:embed="rId13"/>
          <a:srcRect/>
          <a:stretch>
            <a:fillRect/>
          </a:stretch>
        </p:blipFill>
        <p:spPr bwMode="auto">
          <a:xfrm>
            <a:off x="2555875" y="3921125"/>
            <a:ext cx="736600" cy="1143000"/>
          </a:xfrm>
          <a:prstGeom prst="rect">
            <a:avLst/>
          </a:prstGeom>
          <a:noFill/>
          <a:ln w="9525">
            <a:noFill/>
            <a:miter lim="800000"/>
            <a:headEnd/>
            <a:tailEnd/>
          </a:ln>
        </p:spPr>
      </p:pic>
      <p:pic>
        <p:nvPicPr>
          <p:cNvPr id="13328" name="Picture 19" descr="16268980_edited"/>
          <p:cNvPicPr>
            <a:picLocks noChangeAspect="1" noChangeArrowheads="1"/>
          </p:cNvPicPr>
          <p:nvPr/>
        </p:nvPicPr>
        <p:blipFill>
          <a:blip r:embed="rId14"/>
          <a:srcRect/>
          <a:stretch>
            <a:fillRect/>
          </a:stretch>
        </p:blipFill>
        <p:spPr bwMode="auto">
          <a:xfrm>
            <a:off x="6199188" y="4908550"/>
            <a:ext cx="2030412" cy="744538"/>
          </a:xfrm>
          <a:prstGeom prst="rect">
            <a:avLst/>
          </a:prstGeom>
          <a:noFill/>
          <a:ln w="9525">
            <a:noFill/>
            <a:miter lim="800000"/>
            <a:headEnd/>
            <a:tailEnd/>
          </a:ln>
        </p:spPr>
      </p:pic>
      <p:pic>
        <p:nvPicPr>
          <p:cNvPr id="13329" name="Picture 20" descr="19032810_edited"/>
          <p:cNvPicPr>
            <a:picLocks noChangeAspect="1" noChangeArrowheads="1"/>
          </p:cNvPicPr>
          <p:nvPr/>
        </p:nvPicPr>
        <p:blipFill>
          <a:blip r:embed="rId15"/>
          <a:srcRect/>
          <a:stretch>
            <a:fillRect/>
          </a:stretch>
        </p:blipFill>
        <p:spPr bwMode="auto">
          <a:xfrm>
            <a:off x="438150" y="4084638"/>
            <a:ext cx="893763" cy="517525"/>
          </a:xfrm>
          <a:prstGeom prst="rect">
            <a:avLst/>
          </a:prstGeom>
          <a:noFill/>
          <a:ln w="9525">
            <a:noFill/>
            <a:miter lim="800000"/>
            <a:headEnd/>
            <a:tailEnd/>
          </a:ln>
        </p:spPr>
      </p:pic>
      <p:pic>
        <p:nvPicPr>
          <p:cNvPr id="13330" name="Picture 21" descr="22979529_edited"/>
          <p:cNvPicPr>
            <a:picLocks noChangeAspect="1" noChangeArrowheads="1"/>
          </p:cNvPicPr>
          <p:nvPr/>
        </p:nvPicPr>
        <p:blipFill>
          <a:blip r:embed="rId16"/>
          <a:srcRect/>
          <a:stretch>
            <a:fillRect/>
          </a:stretch>
        </p:blipFill>
        <p:spPr bwMode="auto">
          <a:xfrm>
            <a:off x="1450975" y="4044950"/>
            <a:ext cx="858838" cy="658813"/>
          </a:xfrm>
          <a:prstGeom prst="rect">
            <a:avLst/>
          </a:prstGeom>
          <a:noFill/>
          <a:ln w="9525">
            <a:noFill/>
            <a:miter lim="800000"/>
            <a:headEnd/>
            <a:tailEnd/>
          </a:ln>
        </p:spPr>
      </p:pic>
      <p:pic>
        <p:nvPicPr>
          <p:cNvPr id="13331" name="Picture 22" descr="23241509_edited"/>
          <p:cNvPicPr>
            <a:picLocks noChangeAspect="1" noChangeArrowheads="1"/>
          </p:cNvPicPr>
          <p:nvPr/>
        </p:nvPicPr>
        <p:blipFill>
          <a:blip r:embed="rId17"/>
          <a:srcRect/>
          <a:stretch>
            <a:fillRect/>
          </a:stretch>
        </p:blipFill>
        <p:spPr bwMode="auto">
          <a:xfrm>
            <a:off x="3462338" y="4027488"/>
            <a:ext cx="666750" cy="731837"/>
          </a:xfrm>
          <a:prstGeom prst="rect">
            <a:avLst/>
          </a:prstGeom>
          <a:noFill/>
          <a:ln w="9525">
            <a:noFill/>
            <a:miter lim="800000"/>
            <a:headEnd/>
            <a:tailEnd/>
          </a:ln>
        </p:spPr>
      </p:pic>
      <p:pic>
        <p:nvPicPr>
          <p:cNvPr id="13332" name="Picture 23" descr="35311851_edited"/>
          <p:cNvPicPr>
            <a:picLocks noChangeAspect="1" noChangeArrowheads="1"/>
          </p:cNvPicPr>
          <p:nvPr/>
        </p:nvPicPr>
        <p:blipFill>
          <a:blip r:embed="rId18"/>
          <a:srcRect/>
          <a:stretch>
            <a:fillRect/>
          </a:stretch>
        </p:blipFill>
        <p:spPr bwMode="auto">
          <a:xfrm>
            <a:off x="4311650" y="4140200"/>
            <a:ext cx="785813" cy="603250"/>
          </a:xfrm>
          <a:prstGeom prst="rect">
            <a:avLst/>
          </a:prstGeom>
          <a:noFill/>
          <a:ln w="9525">
            <a:noFill/>
            <a:miter lim="800000"/>
            <a:headEnd/>
            <a:tailEnd/>
          </a:ln>
        </p:spPr>
      </p:pic>
      <p:pic>
        <p:nvPicPr>
          <p:cNvPr id="13333" name="Picture 24" descr="63497668_edited"/>
          <p:cNvPicPr>
            <a:picLocks noChangeAspect="1" noChangeArrowheads="1"/>
          </p:cNvPicPr>
          <p:nvPr/>
        </p:nvPicPr>
        <p:blipFill>
          <a:blip r:embed="rId19"/>
          <a:srcRect/>
          <a:stretch>
            <a:fillRect/>
          </a:stretch>
        </p:blipFill>
        <p:spPr bwMode="auto">
          <a:xfrm>
            <a:off x="5227638" y="4019550"/>
            <a:ext cx="1119187" cy="742950"/>
          </a:xfrm>
          <a:prstGeom prst="rect">
            <a:avLst/>
          </a:prstGeom>
          <a:noFill/>
          <a:ln w="9525">
            <a:noFill/>
            <a:miter lim="800000"/>
            <a:headEnd/>
            <a:tailEnd/>
          </a:ln>
        </p:spPr>
      </p:pic>
      <p:sp>
        <p:nvSpPr>
          <p:cNvPr id="13334" name="Text Box 25"/>
          <p:cNvSpPr txBox="1">
            <a:spLocks noChangeArrowheads="1"/>
          </p:cNvSpPr>
          <p:nvPr/>
        </p:nvSpPr>
        <p:spPr bwMode="auto">
          <a:xfrm>
            <a:off x="517525" y="1710266"/>
            <a:ext cx="3581400" cy="457200"/>
          </a:xfrm>
          <a:prstGeom prst="rect">
            <a:avLst/>
          </a:prstGeom>
          <a:noFill/>
          <a:ln w="9525">
            <a:noFill/>
            <a:miter lim="800000"/>
            <a:headEnd/>
            <a:tailEnd/>
          </a:ln>
        </p:spPr>
        <p:txBody>
          <a:bodyPr>
            <a:spAutoFit/>
          </a:bodyPr>
          <a:lstStyle/>
          <a:p>
            <a:pPr>
              <a:spcBef>
                <a:spcPct val="50000"/>
              </a:spcBef>
            </a:pPr>
            <a:r>
              <a:rPr lang="en-GB">
                <a:solidFill>
                  <a:srgbClr val="000066"/>
                </a:solidFill>
              </a:rPr>
              <a:t>..............................things</a:t>
            </a:r>
          </a:p>
        </p:txBody>
      </p:sp>
      <p:sp>
        <p:nvSpPr>
          <p:cNvPr id="13335" name="Text Box 26"/>
          <p:cNvSpPr txBox="1">
            <a:spLocks noChangeArrowheads="1"/>
          </p:cNvSpPr>
          <p:nvPr/>
        </p:nvSpPr>
        <p:spPr bwMode="auto">
          <a:xfrm>
            <a:off x="5073650" y="1710266"/>
            <a:ext cx="3581400" cy="457200"/>
          </a:xfrm>
          <a:prstGeom prst="rect">
            <a:avLst/>
          </a:prstGeom>
          <a:noFill/>
          <a:ln w="9525">
            <a:noFill/>
            <a:miter lim="800000"/>
            <a:headEnd/>
            <a:tailEnd/>
          </a:ln>
        </p:spPr>
        <p:txBody>
          <a:bodyPr>
            <a:spAutoFit/>
          </a:bodyPr>
          <a:lstStyle/>
          <a:p>
            <a:pPr>
              <a:spcBef>
                <a:spcPct val="50000"/>
              </a:spcBef>
            </a:pPr>
            <a:r>
              <a:rPr lang="en-GB">
                <a:solidFill>
                  <a:srgbClr val="000066"/>
                </a:solidFill>
              </a:rPr>
              <a:t>..............................things</a:t>
            </a:r>
          </a:p>
        </p:txBody>
      </p:sp>
      <p:sp>
        <p:nvSpPr>
          <p:cNvPr id="13337" name="Rectangle 29"/>
          <p:cNvSpPr>
            <a:spLocks noGrp="1" noChangeArrowheads="1"/>
          </p:cNvSpPr>
          <p:nvPr>
            <p:ph type="title"/>
          </p:nvPr>
        </p:nvSpPr>
        <p:spPr/>
        <p:txBody>
          <a:bodyPr/>
          <a:lstStyle/>
          <a:p>
            <a:pPr eaLnBrk="1" hangingPunct="1"/>
            <a:r>
              <a:rPr lang="en-GB" dirty="0"/>
              <a:t>Deciding how to sort items</a:t>
            </a:r>
          </a:p>
        </p:txBody>
      </p:sp>
      <p:pic>
        <p:nvPicPr>
          <p:cNvPr id="13338" name="Picture 6" descr="7553867_edited"/>
          <p:cNvPicPr>
            <a:picLocks noChangeAspect="1" noChangeArrowheads="1"/>
          </p:cNvPicPr>
          <p:nvPr/>
        </p:nvPicPr>
        <p:blipFill>
          <a:blip r:embed="rId20" cstate="print"/>
          <a:srcRect/>
          <a:stretch>
            <a:fillRect/>
          </a:stretch>
        </p:blipFill>
        <p:spPr bwMode="auto">
          <a:xfrm>
            <a:off x="7337425" y="5399088"/>
            <a:ext cx="1066800" cy="676275"/>
          </a:xfrm>
          <a:prstGeom prst="rect">
            <a:avLst/>
          </a:prstGeom>
          <a:noFill/>
          <a:ln w="9525">
            <a:noFill/>
            <a:miter lim="800000"/>
            <a:headEnd/>
            <a:tailEnd/>
          </a:ln>
        </p:spPr>
      </p:pic>
      <p:pic>
        <p:nvPicPr>
          <p:cNvPr id="27" name="Picture 9" descr="notes_icon">
            <a:extLst>
              <a:ext uri="{FF2B5EF4-FFF2-40B4-BE49-F238E27FC236}">
                <a16:creationId xmlns:a16="http://schemas.microsoft.com/office/drawing/2014/main" id="{2AACD887-1F55-4E30-BFEC-366E805534B5}"/>
              </a:ext>
            </a:extLst>
          </p:cNvPr>
          <p:cNvPicPr>
            <a:picLocks noChangeAspect="1" noChangeArrowheads="1"/>
          </p:cNvPicPr>
          <p:nvPr/>
        </p:nvPicPr>
        <p:blipFill>
          <a:blip r:embed="rId21" cstate="print"/>
          <a:srcRect/>
          <a:stretch>
            <a:fillRect/>
          </a:stretch>
        </p:blipFill>
        <p:spPr bwMode="auto">
          <a:xfrm>
            <a:off x="8532813" y="153987"/>
            <a:ext cx="442912" cy="387350"/>
          </a:xfrm>
          <a:prstGeom prst="rect">
            <a:avLst/>
          </a:prstGeom>
          <a:noFill/>
          <a:ln w="9525">
            <a:noFill/>
            <a:miter lim="800000"/>
            <a:headEnd/>
            <a:tailEnd/>
          </a:ln>
        </p:spPr>
      </p:pic>
      <p:pic>
        <p:nvPicPr>
          <p:cNvPr id="28" name="Picture 27">
            <a:extLst>
              <a:ext uri="{FF2B5EF4-FFF2-40B4-BE49-F238E27FC236}">
                <a16:creationId xmlns:a16="http://schemas.microsoft.com/office/drawing/2014/main" id="{20A2F275-06E7-4677-8401-1A1DE320B540}"/>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8076156" y="74488"/>
            <a:ext cx="442911" cy="51673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35139" y="776603"/>
            <a:ext cx="7984414"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Look at the things around you. Do they all look the same?</a:t>
            </a:r>
            <a:endParaRPr lang="en-US" dirty="0">
              <a:solidFill>
                <a:srgbClr val="000066"/>
              </a:solidFill>
            </a:endParaRPr>
          </a:p>
        </p:txBody>
      </p:sp>
      <p:sp>
        <p:nvSpPr>
          <p:cNvPr id="12308" name="Rectangle 24"/>
          <p:cNvSpPr>
            <a:spLocks noGrp="1" noChangeArrowheads="1"/>
          </p:cNvSpPr>
          <p:nvPr>
            <p:ph type="title"/>
          </p:nvPr>
        </p:nvSpPr>
        <p:spPr/>
        <p:txBody>
          <a:bodyPr/>
          <a:lstStyle/>
          <a:p>
            <a:pPr eaLnBrk="1" hangingPunct="1"/>
            <a:r>
              <a:rPr lang="en-GB" dirty="0"/>
              <a:t>Types of matter</a:t>
            </a:r>
          </a:p>
        </p:txBody>
      </p:sp>
      <p:sp>
        <p:nvSpPr>
          <p:cNvPr id="24" name="Text Box 3"/>
          <p:cNvSpPr txBox="1">
            <a:spLocks noChangeArrowheads="1"/>
          </p:cNvSpPr>
          <p:nvPr/>
        </p:nvSpPr>
        <p:spPr bwMode="auto">
          <a:xfrm>
            <a:off x="335139" y="1406670"/>
            <a:ext cx="7984414" cy="461665"/>
          </a:xfrm>
          <a:prstGeom prst="rect">
            <a:avLst/>
          </a:prstGeom>
          <a:noFill/>
          <a:ln w="9525">
            <a:noFill/>
            <a:miter lim="800000"/>
            <a:headEnd/>
            <a:tailEnd/>
          </a:ln>
        </p:spPr>
        <p:txBody>
          <a:bodyPr wrap="square">
            <a:spAutoFit/>
          </a:bodyPr>
          <a:lstStyle/>
          <a:p>
            <a:pPr>
              <a:spcBef>
                <a:spcPct val="50000"/>
              </a:spcBef>
            </a:pPr>
            <a:r>
              <a:rPr lang="en-GB" dirty="0">
                <a:solidFill>
                  <a:srgbClr val="000066"/>
                </a:solidFill>
              </a:rPr>
              <a:t>No, they don’t!</a:t>
            </a:r>
            <a:endParaRPr lang="en-US" dirty="0">
              <a:solidFill>
                <a:srgbClr val="000066"/>
              </a:solidFill>
            </a:endParaRPr>
          </a:p>
        </p:txBody>
      </p:sp>
      <p:sp>
        <p:nvSpPr>
          <p:cNvPr id="25" name="Text Box 3"/>
          <p:cNvSpPr txBox="1">
            <a:spLocks noChangeArrowheads="1"/>
          </p:cNvSpPr>
          <p:nvPr/>
        </p:nvSpPr>
        <p:spPr bwMode="auto">
          <a:xfrm>
            <a:off x="1494430" y="6087415"/>
            <a:ext cx="6155140" cy="461665"/>
          </a:xfrm>
          <a:prstGeom prst="rect">
            <a:avLst/>
          </a:prstGeom>
          <a:noFill/>
          <a:ln w="9525">
            <a:noFill/>
            <a:miter lim="800000"/>
            <a:headEnd/>
            <a:tailEnd/>
          </a:ln>
        </p:spPr>
        <p:txBody>
          <a:bodyPr wrap="square">
            <a:spAutoFit/>
          </a:bodyPr>
          <a:lstStyle/>
          <a:p>
            <a:pPr algn="ctr">
              <a:spcBef>
                <a:spcPct val="50000"/>
              </a:spcBef>
            </a:pPr>
            <a:r>
              <a:rPr lang="en-GB" dirty="0">
                <a:solidFill>
                  <a:srgbClr val="000066"/>
                </a:solidFill>
              </a:rPr>
              <a:t>There are many different types of </a:t>
            </a:r>
            <a:r>
              <a:rPr lang="en-GB" b="1" dirty="0">
                <a:solidFill>
                  <a:srgbClr val="286DA6"/>
                </a:solidFill>
              </a:rPr>
              <a:t>matter</a:t>
            </a:r>
            <a:r>
              <a:rPr lang="en-GB" dirty="0">
                <a:solidFill>
                  <a:srgbClr val="000066"/>
                </a:solidFill>
              </a:rPr>
              <a:t>.</a:t>
            </a:r>
            <a:endParaRPr lang="en-US" dirty="0">
              <a:solidFill>
                <a:srgbClr val="000066"/>
              </a:solidFill>
            </a:endParaRPr>
          </a:p>
        </p:txBody>
      </p:sp>
      <p:pic>
        <p:nvPicPr>
          <p:cNvPr id="27" name="Picture 26" descr="Marvellous matter_bedroom.png"/>
          <p:cNvPicPr>
            <a:picLocks noChangeAspect="1"/>
          </p:cNvPicPr>
          <p:nvPr/>
        </p:nvPicPr>
        <p:blipFill>
          <a:blip r:embed="rId3"/>
          <a:stretch>
            <a:fillRect/>
          </a:stretch>
        </p:blipFill>
        <p:spPr>
          <a:xfrm>
            <a:off x="534897" y="2225200"/>
            <a:ext cx="8022249" cy="3616660"/>
          </a:xfrm>
          <a:prstGeom prst="rect">
            <a:avLst/>
          </a:prstGeom>
        </p:spPr>
      </p:pic>
      <p:pic>
        <p:nvPicPr>
          <p:cNvPr id="8" name="Picture 19">
            <a:hlinkClick r:id="" action="ppaction://hlinkshowjump?jump=nextslide"/>
            <a:extLst>
              <a:ext uri="{FF2B5EF4-FFF2-40B4-BE49-F238E27FC236}">
                <a16:creationId xmlns:a16="http://schemas.microsoft.com/office/drawing/2014/main" id="{26EE3D81-D1B7-4EC7-883D-0663036331F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1"/>
          <p:cNvSpPr>
            <a:spLocks noGrp="1" noChangeArrowheads="1"/>
          </p:cNvSpPr>
          <p:nvPr>
            <p:ph type="title"/>
          </p:nvPr>
        </p:nvSpPr>
        <p:spPr/>
        <p:txBody>
          <a:bodyPr/>
          <a:lstStyle/>
          <a:p>
            <a:pPr eaLnBrk="1" hangingPunct="1"/>
            <a:r>
              <a:rPr lang="en-GB" dirty="0"/>
              <a:t>Differences in objects</a:t>
            </a:r>
          </a:p>
        </p:txBody>
      </p:sp>
      <p:pic>
        <p:nvPicPr>
          <p:cNvPr id="7" name="Picture 6" descr="flash_icon">
            <a:extLst>
              <a:ext uri="{FF2B5EF4-FFF2-40B4-BE49-F238E27FC236}">
                <a16:creationId xmlns:a16="http://schemas.microsoft.com/office/drawing/2014/main" id="{369048E3-843C-4EEB-A566-B3D7125B068B}"/>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8934DDD-FCFA-4C67-ABB6-C3EEA6CA684C}"/>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A425D6ED-B356-4018-B605-BE1E2CCA789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45"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5BB6A496-689D-4863-96FB-1F99C5DF5FB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0"/>
          <p:cNvSpPr>
            <a:spLocks noGrp="1" noChangeArrowheads="1"/>
          </p:cNvSpPr>
          <p:nvPr>
            <p:ph type="title"/>
          </p:nvPr>
        </p:nvSpPr>
        <p:spPr/>
        <p:txBody>
          <a:bodyPr/>
          <a:lstStyle/>
          <a:p>
            <a:pPr eaLnBrk="1" hangingPunct="1"/>
            <a:r>
              <a:rPr lang="en-GB" dirty="0"/>
              <a:t>Sorting materials (1)</a:t>
            </a:r>
          </a:p>
        </p:txBody>
      </p:sp>
      <p:pic>
        <p:nvPicPr>
          <p:cNvPr id="7" name="Picture 6" descr="flash_icon">
            <a:extLst>
              <a:ext uri="{FF2B5EF4-FFF2-40B4-BE49-F238E27FC236}">
                <a16:creationId xmlns:a16="http://schemas.microsoft.com/office/drawing/2014/main" id="{783C130A-7680-41A2-A339-09D8E4424523}"/>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4E3EB7F9-9932-47B2-BA20-D1C8586D1372}"/>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2140C9A5-8492-4523-8799-E96C3B8566E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09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10A290B-296E-4920-98EA-046B58C1A0E2}"/>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9"/>
          <p:cNvSpPr>
            <a:spLocks noGrp="1" noChangeArrowheads="1"/>
          </p:cNvSpPr>
          <p:nvPr>
            <p:ph type="title"/>
          </p:nvPr>
        </p:nvSpPr>
        <p:spPr/>
        <p:txBody>
          <a:bodyPr/>
          <a:lstStyle/>
          <a:p>
            <a:pPr eaLnBrk="1" hangingPunct="1"/>
            <a:r>
              <a:rPr lang="en-GB" dirty="0"/>
              <a:t>Sorting materials (2)</a:t>
            </a:r>
          </a:p>
        </p:txBody>
      </p:sp>
      <p:pic>
        <p:nvPicPr>
          <p:cNvPr id="6" name="Picture 5" descr="flash_icon">
            <a:extLst>
              <a:ext uri="{FF2B5EF4-FFF2-40B4-BE49-F238E27FC236}">
                <a16:creationId xmlns:a16="http://schemas.microsoft.com/office/drawing/2014/main" id="{2714A85D-A253-4BEF-BEC7-C1E98FE1770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19">
            <a:hlinkClick r:id="" action="ppaction://hlinkshowjump?jump=nextslide"/>
            <a:extLst>
              <a:ext uri="{FF2B5EF4-FFF2-40B4-BE49-F238E27FC236}">
                <a16:creationId xmlns:a16="http://schemas.microsoft.com/office/drawing/2014/main" id="{A7519820-263C-4AF5-8099-D331AC89F1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411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292213D8-4303-4868-ACE3-A0EB64381534}"/>
                    </a:ext>
                  </a:extLst>
                </p:cNvPr>
                <p:cNvPicPr>
                  <a:picLocks/>
                </p:cNvPicPr>
                <p:nvPr/>
              </p:nvPicPr>
              <p:blipFill>
                <a:blip r:embed="rId7"/>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9"/>
          <p:cNvSpPr>
            <a:spLocks noGrp="1" noChangeArrowheads="1"/>
          </p:cNvSpPr>
          <p:nvPr>
            <p:ph type="title"/>
          </p:nvPr>
        </p:nvSpPr>
        <p:spPr/>
        <p:txBody>
          <a:bodyPr/>
          <a:lstStyle/>
          <a:p>
            <a:pPr eaLnBrk="1" hangingPunct="1"/>
            <a:r>
              <a:rPr lang="en-GB" dirty="0"/>
              <a:t>Grouping objects by material (1)</a:t>
            </a:r>
          </a:p>
        </p:txBody>
      </p:sp>
      <p:pic>
        <p:nvPicPr>
          <p:cNvPr id="7" name="Picture 6" descr="flash_icon">
            <a:extLst>
              <a:ext uri="{FF2B5EF4-FFF2-40B4-BE49-F238E27FC236}">
                <a16:creationId xmlns:a16="http://schemas.microsoft.com/office/drawing/2014/main" id="{4B4ACF91-1E28-464B-95F0-1410B7011D3A}"/>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5966D389-BB90-4BCA-BFF3-BEDB9FF5D122}"/>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19">
            <a:hlinkClick r:id="" action="ppaction://hlinkshowjump?jump=nextslide"/>
            <a:extLst>
              <a:ext uri="{FF2B5EF4-FFF2-40B4-BE49-F238E27FC236}">
                <a16:creationId xmlns:a16="http://schemas.microsoft.com/office/drawing/2014/main" id="{E5F55DDE-A4C8-46E6-A34C-ABCA58B71DF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ontrols>
      <mc:AlternateContent xmlns:mc="http://schemas.openxmlformats.org/markup-compatibility/2006">
        <mc:Choice xmlns:v="urn:schemas-microsoft-com:vml" Requires="v">
          <p:control spid="5141"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1527C1B4-AB8A-4F1A-B8DE-1FCEB268474F}"/>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900113" y="908050"/>
            <a:ext cx="7416800" cy="519113"/>
          </a:xfrm>
          <a:prstGeom prst="rect">
            <a:avLst/>
          </a:prstGeom>
          <a:noFill/>
          <a:ln w="9525">
            <a:noFill/>
            <a:miter lim="800000"/>
            <a:headEnd/>
            <a:tailEnd/>
          </a:ln>
        </p:spPr>
        <p:txBody>
          <a:bodyPr>
            <a:spAutoFit/>
          </a:bodyPr>
          <a:lstStyle/>
          <a:p>
            <a:pPr algn="ctr"/>
            <a:endParaRPr lang="en-US" sz="2800" u="sng"/>
          </a:p>
        </p:txBody>
      </p:sp>
      <p:pic>
        <p:nvPicPr>
          <p:cNvPr id="11267" name="Picture 4" descr="house2"/>
          <p:cNvPicPr>
            <a:picLocks noChangeAspect="1" noChangeArrowheads="1"/>
          </p:cNvPicPr>
          <p:nvPr/>
        </p:nvPicPr>
        <p:blipFill>
          <a:blip r:embed="rId3"/>
          <a:srcRect t="467"/>
          <a:stretch>
            <a:fillRect/>
          </a:stretch>
        </p:blipFill>
        <p:spPr bwMode="auto">
          <a:xfrm>
            <a:off x="323850" y="760413"/>
            <a:ext cx="8537928" cy="5408612"/>
          </a:xfrm>
          <a:prstGeom prst="rect">
            <a:avLst/>
          </a:prstGeom>
          <a:noFill/>
          <a:ln w="9525">
            <a:noFill/>
            <a:miter lim="800000"/>
            <a:headEnd/>
            <a:tailEnd/>
          </a:ln>
        </p:spPr>
      </p:pic>
      <p:sp>
        <p:nvSpPr>
          <p:cNvPr id="11268" name="Text Box 5"/>
          <p:cNvSpPr txBox="1">
            <a:spLocks noChangeArrowheads="1"/>
          </p:cNvSpPr>
          <p:nvPr/>
        </p:nvSpPr>
        <p:spPr bwMode="auto">
          <a:xfrm>
            <a:off x="402166" y="841375"/>
            <a:ext cx="7874000" cy="822325"/>
          </a:xfrm>
          <a:prstGeom prst="rect">
            <a:avLst/>
          </a:prstGeom>
          <a:solidFill>
            <a:schemeClr val="bg1">
              <a:alpha val="74901"/>
            </a:schemeClr>
          </a:solidFill>
          <a:ln w="9525">
            <a:noFill/>
            <a:miter lim="800000"/>
            <a:headEnd/>
            <a:tailEnd/>
          </a:ln>
        </p:spPr>
        <p:txBody>
          <a:bodyPr>
            <a:spAutoFit/>
          </a:bodyPr>
          <a:lstStyle/>
          <a:p>
            <a:pPr>
              <a:spcBef>
                <a:spcPct val="50000"/>
              </a:spcBef>
            </a:pPr>
            <a:r>
              <a:rPr lang="en-GB" dirty="0">
                <a:solidFill>
                  <a:srgbClr val="000066"/>
                </a:solidFill>
              </a:rPr>
              <a:t>Walk around your house and make a list of </a:t>
            </a:r>
            <a:r>
              <a:rPr lang="en-GB" b="1" dirty="0">
                <a:solidFill>
                  <a:srgbClr val="000066"/>
                </a:solidFill>
              </a:rPr>
              <a:t>different objects</a:t>
            </a:r>
            <a:r>
              <a:rPr lang="en-GB" dirty="0">
                <a:solidFill>
                  <a:srgbClr val="000066"/>
                </a:solidFill>
              </a:rPr>
              <a:t> that are made from the </a:t>
            </a:r>
            <a:r>
              <a:rPr lang="en-GB" b="1" dirty="0">
                <a:solidFill>
                  <a:srgbClr val="000066"/>
                </a:solidFill>
              </a:rPr>
              <a:t>same materials</a:t>
            </a:r>
            <a:r>
              <a:rPr lang="en-GB" dirty="0">
                <a:solidFill>
                  <a:srgbClr val="000066"/>
                </a:solidFill>
              </a:rPr>
              <a:t>.</a:t>
            </a:r>
          </a:p>
        </p:txBody>
      </p:sp>
      <p:sp>
        <p:nvSpPr>
          <p:cNvPr id="11269" name="Rectangle 12"/>
          <p:cNvSpPr>
            <a:spLocks noGrp="1" noChangeArrowheads="1"/>
          </p:cNvSpPr>
          <p:nvPr>
            <p:ph type="title"/>
          </p:nvPr>
        </p:nvSpPr>
        <p:spPr/>
        <p:txBody>
          <a:bodyPr/>
          <a:lstStyle/>
          <a:p>
            <a:pPr eaLnBrk="1" hangingPunct="1"/>
            <a:r>
              <a:rPr lang="en-GB" dirty="0"/>
              <a:t>Grouping objects by material (2)</a:t>
            </a:r>
          </a:p>
        </p:txBody>
      </p:sp>
      <p:pic>
        <p:nvPicPr>
          <p:cNvPr id="7" name="Picture 19">
            <a:hlinkClick r:id="" action="ppaction://hlinkshowjump?jump=nextslide"/>
            <a:extLst>
              <a:ext uri="{FF2B5EF4-FFF2-40B4-BE49-F238E27FC236}">
                <a16:creationId xmlns:a16="http://schemas.microsoft.com/office/drawing/2014/main" id="{44065149-CB29-4F8A-B2D6-4EE68BB8A2D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914C255-C74D-4083-B50B-A80EFB4314F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12887" y="74488"/>
            <a:ext cx="442911" cy="51673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Text Box 2"/>
          <p:cNvSpPr txBox="1">
            <a:spLocks noChangeArrowheads="1"/>
          </p:cNvSpPr>
          <p:nvPr/>
        </p:nvSpPr>
        <p:spPr bwMode="auto">
          <a:xfrm>
            <a:off x="340342" y="776464"/>
            <a:ext cx="8440738" cy="830997"/>
          </a:xfrm>
          <a:prstGeom prst="rect">
            <a:avLst/>
          </a:prstGeom>
          <a:noFill/>
          <a:ln w="9525">
            <a:noFill/>
            <a:miter lim="800000"/>
            <a:headEnd/>
            <a:tailEnd/>
          </a:ln>
          <a:effectLst/>
        </p:spPr>
        <p:txBody>
          <a:bodyPr>
            <a:spAutoFit/>
          </a:bodyPr>
          <a:lstStyle/>
          <a:p>
            <a:pPr>
              <a:spcBef>
                <a:spcPct val="50000"/>
              </a:spcBef>
            </a:pPr>
            <a:r>
              <a:rPr lang="en-GB" dirty="0">
                <a:solidFill>
                  <a:srgbClr val="000066"/>
                </a:solidFill>
              </a:rPr>
              <a:t>Some materials we use occur </a:t>
            </a:r>
            <a:r>
              <a:rPr lang="en-GB" b="1" dirty="0">
                <a:solidFill>
                  <a:srgbClr val="286DA6"/>
                </a:solidFill>
              </a:rPr>
              <a:t>naturally</a:t>
            </a:r>
            <a:r>
              <a:rPr lang="en-GB" dirty="0">
                <a:solidFill>
                  <a:srgbClr val="000066"/>
                </a:solidFill>
              </a:rPr>
              <a:t>. You can find them in the natural world.</a:t>
            </a:r>
            <a:endParaRPr lang="en-US" dirty="0">
              <a:solidFill>
                <a:srgbClr val="000066"/>
              </a:solidFill>
            </a:endParaRPr>
          </a:p>
        </p:txBody>
      </p:sp>
      <p:sp>
        <p:nvSpPr>
          <p:cNvPr id="365571" name="Text Box 3"/>
          <p:cNvSpPr txBox="1">
            <a:spLocks noChangeArrowheads="1"/>
          </p:cNvSpPr>
          <p:nvPr/>
        </p:nvSpPr>
        <p:spPr bwMode="auto">
          <a:xfrm>
            <a:off x="340342" y="5454827"/>
            <a:ext cx="8186738" cy="457200"/>
          </a:xfrm>
          <a:prstGeom prst="rect">
            <a:avLst/>
          </a:prstGeom>
          <a:noFill/>
          <a:ln w="9525">
            <a:noFill/>
            <a:miter lim="800000"/>
            <a:headEnd/>
            <a:tailEnd/>
          </a:ln>
          <a:effectLst/>
        </p:spPr>
        <p:txBody>
          <a:bodyPr>
            <a:spAutoFit/>
          </a:bodyPr>
          <a:lstStyle/>
          <a:p>
            <a:pPr>
              <a:spcBef>
                <a:spcPct val="50000"/>
              </a:spcBef>
            </a:pPr>
            <a:r>
              <a:rPr lang="en-GB" dirty="0">
                <a:solidFill>
                  <a:srgbClr val="000066"/>
                </a:solidFill>
              </a:rPr>
              <a:t>Other materials have to be </a:t>
            </a:r>
            <a:r>
              <a:rPr lang="en-GB" b="1" dirty="0">
                <a:solidFill>
                  <a:srgbClr val="286DA6"/>
                </a:solidFill>
              </a:rPr>
              <a:t>made</a:t>
            </a:r>
            <a:r>
              <a:rPr lang="en-GB" dirty="0">
                <a:solidFill>
                  <a:srgbClr val="000066"/>
                </a:solidFill>
              </a:rPr>
              <a:t> by humans.</a:t>
            </a:r>
            <a:endParaRPr lang="en-US" dirty="0">
              <a:solidFill>
                <a:srgbClr val="000066"/>
              </a:solidFill>
            </a:endParaRPr>
          </a:p>
        </p:txBody>
      </p:sp>
      <p:pic>
        <p:nvPicPr>
          <p:cNvPr id="365577" name="Picture 9" descr="shutterstock_52884280_Le-Do"/>
          <p:cNvPicPr>
            <a:picLocks noChangeAspect="1" noChangeArrowheads="1"/>
          </p:cNvPicPr>
          <p:nvPr/>
        </p:nvPicPr>
        <p:blipFill>
          <a:blip r:embed="rId3"/>
          <a:srcRect/>
          <a:stretch>
            <a:fillRect/>
          </a:stretch>
        </p:blipFill>
        <p:spPr bwMode="auto">
          <a:xfrm>
            <a:off x="793750" y="2052638"/>
            <a:ext cx="3238500" cy="2828925"/>
          </a:xfrm>
          <a:prstGeom prst="rect">
            <a:avLst/>
          </a:prstGeom>
          <a:noFill/>
        </p:spPr>
      </p:pic>
      <p:pic>
        <p:nvPicPr>
          <p:cNvPr id="365578" name="Picture 10" descr="shutterstock_71933368_vesna"/>
          <p:cNvPicPr>
            <a:picLocks noChangeAspect="1" noChangeArrowheads="1"/>
          </p:cNvPicPr>
          <p:nvPr/>
        </p:nvPicPr>
        <p:blipFill>
          <a:blip r:embed="rId4"/>
          <a:srcRect/>
          <a:stretch>
            <a:fillRect/>
          </a:stretch>
        </p:blipFill>
        <p:spPr bwMode="auto">
          <a:xfrm>
            <a:off x="5091113" y="2876550"/>
            <a:ext cx="2695575" cy="2171700"/>
          </a:xfrm>
          <a:prstGeom prst="rect">
            <a:avLst/>
          </a:prstGeom>
          <a:noFill/>
        </p:spPr>
      </p:pic>
      <p:sp>
        <p:nvSpPr>
          <p:cNvPr id="365579" name="Rectangle 11"/>
          <p:cNvSpPr>
            <a:spLocks noGrp="1" noChangeArrowheads="1"/>
          </p:cNvSpPr>
          <p:nvPr>
            <p:ph type="title"/>
          </p:nvPr>
        </p:nvSpPr>
        <p:spPr/>
        <p:txBody>
          <a:bodyPr/>
          <a:lstStyle/>
          <a:p>
            <a:r>
              <a:rPr lang="en-GB" dirty="0"/>
              <a:t>Natural materials</a:t>
            </a:r>
          </a:p>
        </p:txBody>
      </p:sp>
      <p:pic>
        <p:nvPicPr>
          <p:cNvPr id="8" name="Picture 19">
            <a:hlinkClick r:id="" action="ppaction://hlinkshowjump?jump=nextslide"/>
            <a:extLst>
              <a:ext uri="{FF2B5EF4-FFF2-40B4-BE49-F238E27FC236}">
                <a16:creationId xmlns:a16="http://schemas.microsoft.com/office/drawing/2014/main" id="{2134A47E-1AD3-4224-8E98-45980BD1B0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5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9614</TotalTime>
  <Words>1116</Words>
  <Application>Microsoft Office PowerPoint</Application>
  <PresentationFormat>On-screen Show (4:3)</PresentationFormat>
  <Paragraphs>105</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Wingdings 2</vt:lpstr>
      <vt:lpstr>Default Design</vt:lpstr>
      <vt:lpstr>3_Default Design</vt:lpstr>
      <vt:lpstr>Marvellous  Matter</vt:lpstr>
      <vt:lpstr>Information</vt:lpstr>
      <vt:lpstr>Types of matter</vt:lpstr>
      <vt:lpstr>Differences in objects</vt:lpstr>
      <vt:lpstr>Sorting materials (1)</vt:lpstr>
      <vt:lpstr>Sorting materials (2)</vt:lpstr>
      <vt:lpstr>Grouping objects by material (1)</vt:lpstr>
      <vt:lpstr>Grouping objects by material (2)</vt:lpstr>
      <vt:lpstr>Natural materials</vt:lpstr>
      <vt:lpstr>Natural and human-made materials</vt:lpstr>
      <vt:lpstr>Solid and liquid materials</vt:lpstr>
      <vt:lpstr>Identifying materials (1)</vt:lpstr>
      <vt:lpstr>Identifying materials (2)</vt:lpstr>
      <vt:lpstr>Shiny and dull objects</vt:lpstr>
      <vt:lpstr>Deciding how to sort items</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Marvellous Matter</dc:title>
  <dc:subject>Boardworks Elementary School Physical Science</dc:subject>
  <dc:creator>Boardworks</dc:creator>
  <cp:lastModifiedBy>Tim Crilly</cp:lastModifiedBy>
  <cp:revision>390</cp:revision>
  <dcterms:created xsi:type="dcterms:W3CDTF">2003-11-17T16:26:04Z</dcterms:created>
  <dcterms:modified xsi:type="dcterms:W3CDTF">2018-12-04T11:05:04Z</dcterms:modified>
</cp:coreProperties>
</file>