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5.xml" ContentType="application/vnd.ms-office.activeX+xml"/>
  <Override PartName="/ppt/notesSlides/notesSlide12.xml" ContentType="application/vnd.openxmlformats-officedocument.presentationml.notesSlide+xml"/>
  <Override PartName="/ppt/activeX/activeX6.xml" ContentType="application/vnd.ms-office.activeX+xml"/>
  <Override PartName="/ppt/notesSlides/notesSlide13.xml" ContentType="application/vnd.openxmlformats-officedocument.presentationml.notesSlide+xml"/>
  <Override PartName="/ppt/activeX/activeX7.xml" ContentType="application/vnd.ms-office.activeX+xml"/>
  <Override PartName="/ppt/notesSlides/notesSlide14.xml" ContentType="application/vnd.openxmlformats-officedocument.presentationml.notesSlide+xml"/>
  <Override PartName="/ppt/activeX/activeX8.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3" r:id="rId2"/>
  </p:sldMasterIdLst>
  <p:notesMasterIdLst>
    <p:notesMasterId r:id="rId19"/>
  </p:notesMasterIdLst>
  <p:handoutMasterIdLst>
    <p:handoutMasterId r:id="rId20"/>
  </p:handoutMasterIdLst>
  <p:sldIdLst>
    <p:sldId id="256" r:id="rId3"/>
    <p:sldId id="527" r:id="rId4"/>
    <p:sldId id="317" r:id="rId5"/>
    <p:sldId id="318" r:id="rId6"/>
    <p:sldId id="319" r:id="rId7"/>
    <p:sldId id="320" r:id="rId8"/>
    <p:sldId id="321" r:id="rId9"/>
    <p:sldId id="280" r:id="rId10"/>
    <p:sldId id="296" r:id="rId11"/>
    <p:sldId id="281" r:id="rId12"/>
    <p:sldId id="322" r:id="rId13"/>
    <p:sldId id="284" r:id="rId14"/>
    <p:sldId id="285" r:id="rId15"/>
    <p:sldId id="316" r:id="rId16"/>
    <p:sldId id="297" r:id="rId17"/>
    <p:sldId id="313" r:id="rId1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7">
          <p15:clr>
            <a:srgbClr val="A4A3A4"/>
          </p15:clr>
        </p15:guide>
        <p15:guide id="2" pos="29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CDC9CB"/>
    <a:srgbClr val="BA9A4A"/>
    <a:srgbClr val="C7FEB8"/>
    <a:srgbClr val="FFFF3F"/>
    <a:srgbClr val="DDEFEF"/>
    <a:srgbClr val="FFE5F6"/>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661" autoAdjust="0"/>
  </p:normalViewPr>
  <p:slideViewPr>
    <p:cSldViewPr snapToGrid="0">
      <p:cViewPr>
        <p:scale>
          <a:sx n="85" d="100"/>
          <a:sy n="85" d="100"/>
        </p:scale>
        <p:origin x="618" y="30"/>
      </p:cViewPr>
      <p:guideLst>
        <p:guide orient="horz" pos="567"/>
        <p:guide pos="291"/>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0" d="100"/>
          <a:sy n="80" d="100"/>
        </p:scale>
        <p:origin x="2040" y="102"/>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1" name="Rectangle 5">
            <a:extLst>
              <a:ext uri="{FF2B5EF4-FFF2-40B4-BE49-F238E27FC236}">
                <a16:creationId xmlns:a16="http://schemas.microsoft.com/office/drawing/2014/main" id="{5214E4EB-477E-4C5C-B25F-BC1F7B66059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92867BEB-C8AF-4F49-9A65-23CABAAE4283}" type="slidenum">
              <a:rPr lang="en-GB" altLang="en-US"/>
              <a:pPr/>
              <a:t>‹#›</a:t>
            </a:fld>
            <a:endParaRPr lang="en-GB" altLang="en-US"/>
          </a:p>
        </p:txBody>
      </p:sp>
      <p:sp>
        <p:nvSpPr>
          <p:cNvPr id="6" name="Rectangle 7">
            <a:extLst>
              <a:ext uri="{FF2B5EF4-FFF2-40B4-BE49-F238E27FC236}">
                <a16:creationId xmlns:a16="http://schemas.microsoft.com/office/drawing/2014/main" id="{40C2DAA5-01FA-4907-8B70-E976DDB9B3D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21B1A3AB-AA43-4EE8-A291-D0B85FFFA10F}"/>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66B2D5EA-2FB5-4733-BAC9-F956E5BE4A2F}"/>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A8579FAD-4C07-4427-BB0A-C15B4D63A118}"/>
              </a:ext>
            </a:extLst>
          </p:cNvPr>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5" name="Rectangle 7">
            <a:extLst>
              <a:ext uri="{FF2B5EF4-FFF2-40B4-BE49-F238E27FC236}">
                <a16:creationId xmlns:a16="http://schemas.microsoft.com/office/drawing/2014/main" id="{25567211-0E12-432E-B441-4BF90D24BFC1}"/>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652ACD9E-DAA3-42D3-8B8F-0171C9FB1A0E}" type="slidenum">
              <a:rPr lang="en-US" altLang="en-US"/>
              <a:pPr/>
              <a:t>‹#›</a:t>
            </a:fld>
            <a:endParaRPr lang="en-US" altLang="en-US"/>
          </a:p>
        </p:txBody>
      </p:sp>
      <p:sp>
        <p:nvSpPr>
          <p:cNvPr id="8" name="Rectangle 9">
            <a:extLst>
              <a:ext uri="{FF2B5EF4-FFF2-40B4-BE49-F238E27FC236}">
                <a16:creationId xmlns:a16="http://schemas.microsoft.com/office/drawing/2014/main" id="{6E0E0935-0067-4884-9B67-8A8652F75B4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A66EAF6C-15F0-4A85-9674-BDFF4B15B73E}"/>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F510BCD-783D-43E0-A964-65DC57FE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F42F333-F1DC-4BD1-B01A-83CDB824AFF1}" type="slidenum">
              <a:rPr lang="en-US" altLang="en-US" sz="1200"/>
              <a:pPr eaLnBrk="1" hangingPunct="1"/>
              <a:t>1</a:t>
            </a:fld>
            <a:endParaRPr lang="en-US" altLang="en-US" sz="1200"/>
          </a:p>
        </p:txBody>
      </p:sp>
      <p:sp>
        <p:nvSpPr>
          <p:cNvPr id="20483" name="Rectangle 2">
            <a:extLst>
              <a:ext uri="{FF2B5EF4-FFF2-40B4-BE49-F238E27FC236}">
                <a16:creationId xmlns:a16="http://schemas.microsoft.com/office/drawing/2014/main" id="{88E218C3-B0E9-4DA4-9C4A-F9D82BD7264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E8BB46E-43EA-4E3F-85CE-08200E195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Begin with the content from Mysterious Magnets. Follow with the existing Magnets content. Move the last slide earlier on so the investigation is last. Check for flow and consistency, and add some keywords from the spec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9864F7B-97DC-48E9-AB3A-30C045644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DD7FD71-1D6E-448C-828C-23175EACD9B3}" type="slidenum">
              <a:rPr lang="en-US" altLang="en-US" sz="1200"/>
              <a:pPr eaLnBrk="1" hangingPunct="1"/>
              <a:t>10</a:t>
            </a:fld>
            <a:endParaRPr lang="en-US" altLang="en-US" sz="1200"/>
          </a:p>
        </p:txBody>
      </p:sp>
      <p:sp>
        <p:nvSpPr>
          <p:cNvPr id="27651" name="Rectangle 2">
            <a:extLst>
              <a:ext uri="{FF2B5EF4-FFF2-40B4-BE49-F238E27FC236}">
                <a16:creationId xmlns:a16="http://schemas.microsoft.com/office/drawing/2014/main" id="{E5B3ED0C-3536-44D1-BC1F-1C2652EA2F1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4D6E1B2-A64F-4EE1-B53F-EB0D63E39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If you have magnets available in the classroom, give students time to carry out the instructions. </a:t>
            </a:r>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47B99B-AB45-46CA-AB7F-8DD82C19D0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CE35880-B3E7-43AC-8FC7-4765E392EAA7}" type="slidenum">
              <a:rPr lang="en-GB" altLang="en-US" sz="1200"/>
              <a:pPr eaLnBrk="1" hangingPunct="1"/>
              <a:t>11</a:t>
            </a:fld>
            <a:endParaRPr lang="en-GB" altLang="en-US" sz="1200"/>
          </a:p>
        </p:txBody>
      </p:sp>
      <p:sp>
        <p:nvSpPr>
          <p:cNvPr id="28675" name="Rectangle 2">
            <a:extLst>
              <a:ext uri="{FF2B5EF4-FFF2-40B4-BE49-F238E27FC236}">
                <a16:creationId xmlns:a16="http://schemas.microsoft.com/office/drawing/2014/main" id="{36844AB6-BF85-47E4-BBA0-AA81CDE1877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84FA377-5C34-4131-BD35-CDFF18FA85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Photo credits:</a:t>
            </a:r>
            <a:endParaRPr lang="en-GB" altLang="en-US">
              <a:latin typeface="Arial" panose="020B0604020202020204" pitchFamily="34" charset="0"/>
            </a:endParaRPr>
          </a:p>
          <a:p>
            <a:pPr eaLnBrk="1" hangingPunct="1"/>
            <a:r>
              <a:rPr lang="en-GB" altLang="en-US">
                <a:latin typeface="Arial" panose="020B0604020202020204" pitchFamily="34" charset="0"/>
              </a:rPr>
              <a:t>Scissors: </a:t>
            </a:r>
            <a:r>
              <a:rPr lang="en-US" altLang="en-US">
                <a:latin typeface="Arial" panose="020B0604020202020204" pitchFamily="34" charset="0"/>
              </a:rPr>
              <a:t>© 2018 Jupiterimages Corporation</a:t>
            </a:r>
            <a:endParaRPr lang="en-GB" altLang="en-US">
              <a:latin typeface="Arial" panose="020B0604020202020204" pitchFamily="34" charset="0"/>
            </a:endParaRPr>
          </a:p>
          <a:p>
            <a:pPr eaLnBrk="1" hangingPunct="1"/>
            <a:r>
              <a:rPr lang="en-GB" altLang="en-US">
                <a:latin typeface="Arial" panose="020B0604020202020204" pitchFamily="34" charset="0"/>
              </a:rPr>
              <a:t>Nails: </a:t>
            </a:r>
            <a:r>
              <a:rPr lang="en-US" altLang="en-US">
                <a:latin typeface="Arial" panose="020B0604020202020204" pitchFamily="34" charset="0"/>
              </a:rPr>
              <a:t>©</a:t>
            </a:r>
            <a:r>
              <a:rPr lang="en-GB" altLang="en-US">
                <a:latin typeface="Arial" panose="020B0604020202020204" pitchFamily="34" charset="0"/>
              </a:rPr>
              <a:t> Tijmen van Dobbenburgh</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1485990-D1A4-469E-AA36-DD00D5B40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32C1943-351D-4B67-8CF7-43A2E7AF09FE}" type="slidenum">
              <a:rPr lang="en-US" altLang="en-US" sz="1200"/>
              <a:pPr eaLnBrk="1" hangingPunct="1"/>
              <a:t>12</a:t>
            </a:fld>
            <a:endParaRPr lang="en-US" altLang="en-US" sz="1200"/>
          </a:p>
        </p:txBody>
      </p:sp>
      <p:sp>
        <p:nvSpPr>
          <p:cNvPr id="29699" name="Rectangle 2">
            <a:extLst>
              <a:ext uri="{FF2B5EF4-FFF2-40B4-BE49-F238E27FC236}">
                <a16:creationId xmlns:a16="http://schemas.microsoft.com/office/drawing/2014/main" id="{B7510234-2F47-46E0-A92F-A189C5DFB38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9E47DE3-0518-4BCC-8084-B74915AB2A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“Can you think of another way of testing the strength of the magnets?”</a:t>
            </a:r>
            <a:r>
              <a:rPr lang="en-GB" altLang="en-US" dirty="0">
                <a:latin typeface="Arial" panose="020B0604020202020204" pitchFamily="34" charset="0"/>
              </a:rPr>
              <a:t> Give students time to discuss their ideas with a partner (e.g. How many paperclips can the magnet hold?) before reporting back to the whole class. Students could develop their own fill-in-the-blank puzzles to express their ideas.</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a:t>
            </a:r>
            <a:r>
              <a:rPr lang="en-GB" dirty="0"/>
              <a:t> Plan and conduct an investigation collaboratively to produce data to serve as the basis for evidence, using fair tests in which variables are controlled and the number of trials considered.</a:t>
            </a:r>
            <a:endParaRPr lang="en-GB" dirty="0">
              <a:effectLst/>
            </a:endParaRPr>
          </a:p>
          <a:p>
            <a:pPr marL="174056" indent="-174056" defTabSz="928299">
              <a:buFont typeface="Arial" panose="020B0604020202020204" pitchFamily="34" charset="0"/>
              <a:buChar char="•"/>
              <a:defRPr/>
            </a:pPr>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3981753-5050-445C-A2DC-C36ACB84BB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A12D187-E3CD-43C3-86E2-C87A2E0078E6}" type="slidenum">
              <a:rPr lang="en-US" altLang="en-US" sz="1200"/>
              <a:pPr eaLnBrk="1" hangingPunct="1"/>
              <a:t>13</a:t>
            </a:fld>
            <a:endParaRPr lang="en-US" altLang="en-US" sz="1200"/>
          </a:p>
        </p:txBody>
      </p:sp>
      <p:sp>
        <p:nvSpPr>
          <p:cNvPr id="30723" name="Rectangle 2">
            <a:extLst>
              <a:ext uri="{FF2B5EF4-FFF2-40B4-BE49-F238E27FC236}">
                <a16:creationId xmlns:a16="http://schemas.microsoft.com/office/drawing/2014/main" id="{C725D110-5D20-452B-84C4-F98B738437B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8A334F8-B764-47BF-811A-E771863C50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to commentate as the animated test unfolds. Make sure they note that the distance being measured is the empty space between the magnet and the yellow square.</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dirty="0">
              <a:effectLst/>
            </a:endParaRPr>
          </a:p>
          <a:p>
            <a:pPr marL="174056" indent="-174056" defTabSz="928299">
              <a:buFont typeface="Arial" panose="020B0604020202020204" pitchFamily="34" charset="0"/>
              <a:buChar char="•"/>
              <a:defRPr/>
            </a:pPr>
            <a:endParaRPr lang="en-GB" dirty="0">
              <a:effectLst/>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C0B09C3-D8F8-480E-BC53-4942961775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27DC006-2934-4F60-BB23-D8109C984CA1}" type="slidenum">
              <a:rPr lang="en-US" altLang="en-US" sz="1200"/>
              <a:pPr eaLnBrk="1" hangingPunct="1"/>
              <a:t>14</a:t>
            </a:fld>
            <a:endParaRPr lang="en-US" altLang="en-US" sz="1200"/>
          </a:p>
        </p:txBody>
      </p:sp>
      <p:sp>
        <p:nvSpPr>
          <p:cNvPr id="31747" name="Rectangle 2">
            <a:extLst>
              <a:ext uri="{FF2B5EF4-FFF2-40B4-BE49-F238E27FC236}">
                <a16:creationId xmlns:a16="http://schemas.microsoft.com/office/drawing/2014/main" id="{5CF3CE04-CD28-4A96-8CA1-0ABF8B24C82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09FB0C8-4AE6-4939-924A-2FCF6BD90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Represent data in tables and/or various graphical displays (bar graphs, pictographs, and/or pie charts) to reveal patterns that indicate relationships.</a:t>
            </a:r>
            <a:endParaRPr lang="en-GB" dirty="0">
              <a:effectLst/>
            </a:endParaRPr>
          </a:p>
          <a:p>
            <a:pPr marL="174056" indent="-174056" defTabSz="928299">
              <a:buFont typeface="Arial" panose="020B0604020202020204" pitchFamily="34" charset="0"/>
              <a:buChar char="•"/>
              <a:defRPr/>
            </a:pPr>
            <a:endParaRPr lang="en-GB" dirty="0">
              <a:effectLst/>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CD71E05-0470-4E22-9775-B543AC523A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E141958-7278-4175-9B20-F1FB279935BF}" type="slidenum">
              <a:rPr lang="en-US" altLang="en-US" sz="1200"/>
              <a:pPr eaLnBrk="1" hangingPunct="1"/>
              <a:t>15</a:t>
            </a:fld>
            <a:endParaRPr lang="en-US" altLang="en-US" sz="1200"/>
          </a:p>
        </p:txBody>
      </p:sp>
      <p:sp>
        <p:nvSpPr>
          <p:cNvPr id="32771" name="Rectangle 2">
            <a:extLst>
              <a:ext uri="{FF2B5EF4-FFF2-40B4-BE49-F238E27FC236}">
                <a16:creationId xmlns:a16="http://schemas.microsoft.com/office/drawing/2014/main" id="{855655FE-962D-44DB-BD6E-6BCBA0A9446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7E9BEB1-C7B4-43F8-A309-902DC3A57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dirty="0">
              <a:effectLst/>
            </a:endParaRPr>
          </a:p>
          <a:p>
            <a:pPr marL="174056" indent="-174056" defTabSz="928299">
              <a:buFont typeface="Arial" panose="020B0604020202020204" pitchFamily="34" charset="0"/>
              <a:buChar char="•"/>
              <a:defRPr/>
            </a:pPr>
            <a:endParaRPr lang="en-GB" dirty="0">
              <a:effectLst/>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F80A7CE-9C37-4817-9498-124833D25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E182AFA-D32F-4E4E-9441-A07C45C88EF5}" type="slidenum">
              <a:rPr lang="en-US" altLang="en-US" sz="1200"/>
              <a:pPr eaLnBrk="1" hangingPunct="1"/>
              <a:t>16</a:t>
            </a:fld>
            <a:endParaRPr lang="en-US" altLang="en-US" sz="1200"/>
          </a:p>
        </p:txBody>
      </p:sp>
      <p:sp>
        <p:nvSpPr>
          <p:cNvPr id="33795" name="Rectangle 2">
            <a:extLst>
              <a:ext uri="{FF2B5EF4-FFF2-40B4-BE49-F238E27FC236}">
                <a16:creationId xmlns:a16="http://schemas.microsoft.com/office/drawing/2014/main" id="{8674B3EC-1412-4C53-89E0-54795BC2AD7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297EAB5-E345-4318-9C00-2C518745F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59023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2722023-6BB4-4627-B527-16FA563A0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9BB3A1F-B405-4630-9D02-5DC4E56422A7}" type="slidenum">
              <a:rPr lang="en-GB" altLang="en-US" sz="1200"/>
              <a:pPr eaLnBrk="1" hangingPunct="1"/>
              <a:t>3</a:t>
            </a:fld>
            <a:endParaRPr lang="en-GB" altLang="en-US" sz="1200"/>
          </a:p>
        </p:txBody>
      </p:sp>
      <p:sp>
        <p:nvSpPr>
          <p:cNvPr id="21507" name="Rectangle 2">
            <a:extLst>
              <a:ext uri="{FF2B5EF4-FFF2-40B4-BE49-F238E27FC236}">
                <a16:creationId xmlns:a16="http://schemas.microsoft.com/office/drawing/2014/main" id="{EE3E1710-1C3D-4039-B6A3-A5D8EE4F0DA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7CA0D47-CB62-4FE0-ADF6-3CE8E8F17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“Where have you seen a magnet?”,</a:t>
            </a:r>
            <a:r>
              <a:rPr lang="en-GB" altLang="en-US" dirty="0">
                <a:latin typeface="Arial" panose="020B0604020202020204" pitchFamily="34" charset="0"/>
              </a:rPr>
              <a:t> </a:t>
            </a:r>
            <a:r>
              <a:rPr lang="en-GB" altLang="en-US" i="1" dirty="0">
                <a:latin typeface="Arial" panose="020B0604020202020204" pitchFamily="34" charset="0"/>
              </a:rPr>
              <a:t>“Are all magnets the same shape, size, or </a:t>
            </a:r>
            <a:r>
              <a:rPr lang="en-GB" altLang="en-US" i="1" dirty="0" err="1">
                <a:latin typeface="Arial" panose="020B0604020202020204" pitchFamily="34" charset="0"/>
              </a:rPr>
              <a:t>color</a:t>
            </a:r>
            <a:r>
              <a:rPr lang="en-GB" altLang="en-US" i="1" dirty="0">
                <a:latin typeface="Arial" panose="020B0604020202020204" pitchFamily="34" charset="0"/>
              </a:rPr>
              <a:t>?”, and “What special power do you think a magnet has?”</a:t>
            </a:r>
            <a:r>
              <a:rPr lang="en-GB" altLang="en-US" dirty="0">
                <a:latin typeface="Arial" panose="020B0604020202020204" pitchFamily="34" charset="0"/>
              </a:rPr>
              <a:t> Allow students to share their experiences.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credits:</a:t>
            </a:r>
          </a:p>
          <a:p>
            <a:pPr eaLnBrk="1" hangingPunct="1"/>
            <a:r>
              <a:rPr lang="en-GB" altLang="en-US" dirty="0">
                <a:latin typeface="Arial" panose="020B0604020202020204" pitchFamily="34" charset="0"/>
              </a:rPr>
              <a:t>Horseshoe magnet: © </a:t>
            </a:r>
            <a:r>
              <a:rPr lang="en-GB" altLang="en-US" dirty="0" err="1">
                <a:latin typeface="Arial" panose="020B0604020202020204" pitchFamily="34" charset="0"/>
              </a:rPr>
              <a:t>MilanB</a:t>
            </a:r>
            <a:r>
              <a:rPr lang="en-GB" altLang="en-US" dirty="0">
                <a:latin typeface="Arial" panose="020B0604020202020204" pitchFamily="34" charset="0"/>
              </a:rPr>
              <a:t>, Shutterstock.com 2018 </a:t>
            </a:r>
          </a:p>
          <a:p>
            <a:pPr eaLnBrk="1" hangingPunct="1"/>
            <a:r>
              <a:rPr lang="en-GB" altLang="en-US" dirty="0">
                <a:latin typeface="Arial" panose="020B0604020202020204" pitchFamily="34" charset="0"/>
              </a:rPr>
              <a:t>Refrigerator magnets: © Myotis, Shutterstock.com 2018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B47F1F6-3AC0-495B-A4CF-379DF71CB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01DE30B-94B1-418E-8219-69E6B917FA8A}" type="slidenum">
              <a:rPr lang="en-GB" altLang="en-US" sz="1200"/>
              <a:pPr eaLnBrk="1" hangingPunct="1"/>
              <a:t>4</a:t>
            </a:fld>
            <a:endParaRPr lang="en-GB" altLang="en-US" sz="1200"/>
          </a:p>
        </p:txBody>
      </p:sp>
      <p:sp>
        <p:nvSpPr>
          <p:cNvPr id="22531" name="Rectangle 2">
            <a:extLst>
              <a:ext uri="{FF2B5EF4-FFF2-40B4-BE49-F238E27FC236}">
                <a16:creationId xmlns:a16="http://schemas.microsoft.com/office/drawing/2014/main" id="{8BDEE69C-DF40-4CCB-A5B5-55BF06C9079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4C50805-C700-4445-812D-9FDF12E35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Teacher notes</a:t>
            </a:r>
          </a:p>
          <a:p>
            <a:pPr eaLnBrk="1" hangingPunct="1"/>
            <a:r>
              <a:rPr lang="en-GB" altLang="en-US">
                <a:latin typeface="Arial" panose="020B0604020202020204" pitchFamily="34" charset="0"/>
              </a:rPr>
              <a:t>Encourage students to speculate and comment about what will happen. Ask: </a:t>
            </a:r>
            <a:r>
              <a:rPr lang="en-GB" altLang="en-US" i="1">
                <a:latin typeface="Arial" panose="020B0604020202020204" pitchFamily="34" charset="0"/>
              </a:rPr>
              <a:t>“Which things will stick to the magnet?” </a:t>
            </a:r>
            <a:r>
              <a:rPr lang="en-GB" altLang="en-US">
                <a:latin typeface="Arial" panose="020B0604020202020204" pitchFamily="34" charset="0"/>
              </a:rPr>
              <a:t>Ask the children to explain why they think the objects were picked up by the magnet.</a:t>
            </a: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ACD9E-DAA3-42D3-8B8F-0171C9FB1A0E}" type="slidenum">
              <a:rPr lang="en-US" altLang="en-US" smtClean="0"/>
              <a:pPr/>
              <a:t>5</a:t>
            </a:fld>
            <a:endParaRPr lang="en-US" altLang="en-US"/>
          </a:p>
        </p:txBody>
      </p:sp>
    </p:spTree>
    <p:extLst>
      <p:ext uri="{BB962C8B-B14F-4D97-AF65-F5344CB8AC3E}">
        <p14:creationId xmlns:p14="http://schemas.microsoft.com/office/powerpoint/2010/main" val="136731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B9E145B-EEFD-465D-A394-FAA12D5CE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13BFEF7-8606-4A00-9B6D-96D879AC4A32}" type="slidenum">
              <a:rPr lang="en-GB" altLang="en-US" sz="1200"/>
              <a:pPr eaLnBrk="1" hangingPunct="1"/>
              <a:t>6</a:t>
            </a:fld>
            <a:endParaRPr lang="en-GB" altLang="en-US" sz="1200"/>
          </a:p>
        </p:txBody>
      </p:sp>
      <p:sp>
        <p:nvSpPr>
          <p:cNvPr id="23555" name="Rectangle 2">
            <a:extLst>
              <a:ext uri="{FF2B5EF4-FFF2-40B4-BE49-F238E27FC236}">
                <a16:creationId xmlns:a16="http://schemas.microsoft.com/office/drawing/2014/main" id="{DC21ED02-F87E-4B19-AE1D-DC00ECDF982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395C817-FEAA-4FD4-8F9C-1CCFBF21AA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“Do all the different metal things stick to the magnet?”  </a:t>
            </a:r>
            <a:r>
              <a:rPr lang="en-GB" altLang="en-US" dirty="0">
                <a:latin typeface="Arial" panose="020B0604020202020204" pitchFamily="34" charset="0"/>
              </a:rPr>
              <a:t>Students could go on to test items in the classroom using magnets.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that can be investigated and predict reasonable outcomes based on patterns such as cause and effect relationships.</a:t>
            </a:r>
            <a:endParaRPr lang="en-GB" dirty="0">
              <a:effectLst/>
            </a:endParaRPr>
          </a:p>
          <a:p>
            <a:pPr marL="174056" indent="-174056" defTabSz="928299">
              <a:buFont typeface="Arial" panose="020B0604020202020204" pitchFamily="34" charset="0"/>
              <a:buChar char="•"/>
              <a:defRPr/>
            </a:pPr>
            <a:endParaRPr lang="en-GB" dirty="0">
              <a:effectLst/>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credits:</a:t>
            </a:r>
            <a:endParaRPr lang="en-GB" altLang="en-US" dirty="0">
              <a:latin typeface="Arial" panose="020B0604020202020204" pitchFamily="34" charset="0"/>
            </a:endParaRPr>
          </a:p>
          <a:p>
            <a:pPr eaLnBrk="1" hangingPunct="1"/>
            <a:r>
              <a:rPr lang="en-GB" altLang="en-US" dirty="0">
                <a:latin typeface="Arial" panose="020B0604020202020204" pitchFamily="34" charset="0"/>
              </a:rPr>
              <a:t>Paperclip: </a:t>
            </a:r>
            <a:r>
              <a:rPr lang="en-US" altLang="en-US" dirty="0">
                <a:latin typeface="Arial" panose="020B0604020202020204" pitchFamily="34" charset="0"/>
              </a:rPr>
              <a:t>©</a:t>
            </a:r>
            <a:r>
              <a:rPr lang="en-GB" altLang="en-US" dirty="0">
                <a:latin typeface="Arial" panose="020B0604020202020204" pitchFamily="34" charset="0"/>
              </a:rPr>
              <a:t> </a:t>
            </a:r>
            <a:r>
              <a:rPr lang="en-GB" altLang="en-US" dirty="0" err="1">
                <a:latin typeface="Arial" panose="020B0604020202020204" pitchFamily="34" charset="0"/>
              </a:rPr>
              <a:t>Josep</a:t>
            </a:r>
            <a:r>
              <a:rPr lang="en-GB" altLang="en-US" dirty="0">
                <a:latin typeface="Arial" panose="020B0604020202020204" pitchFamily="34" charset="0"/>
              </a:rPr>
              <a:t> </a:t>
            </a:r>
            <a:r>
              <a:rPr lang="en-GB" altLang="en-US" dirty="0" err="1">
                <a:latin typeface="Arial" panose="020B0604020202020204" pitchFamily="34" charset="0"/>
              </a:rPr>
              <a:t>Altarriba</a:t>
            </a:r>
            <a:endParaRPr lang="en-GB" altLang="en-US" dirty="0">
              <a:latin typeface="Arial" panose="020B0604020202020204" pitchFamily="34" charset="0"/>
            </a:endParaRPr>
          </a:p>
          <a:p>
            <a:pPr eaLnBrk="1" hangingPunct="1"/>
            <a:r>
              <a:rPr lang="en-GB" altLang="en-US" dirty="0">
                <a:latin typeface="Arial" panose="020B0604020202020204" pitchFamily="34" charset="0"/>
              </a:rPr>
              <a:t>Ring, bracelet, scissors, metal tin: </a:t>
            </a:r>
            <a:r>
              <a:rPr lang="en-US" altLang="en-US" dirty="0">
                <a:latin typeface="Arial" panose="020B0604020202020204" pitchFamily="34" charset="0"/>
              </a:rPr>
              <a:t>© 2008 </a:t>
            </a:r>
            <a:r>
              <a:rPr lang="en-US" altLang="en-US" dirty="0" err="1">
                <a:latin typeface="Arial" panose="020B0604020202020204" pitchFamily="34" charset="0"/>
              </a:rPr>
              <a:t>Jupiterimages</a:t>
            </a:r>
            <a:r>
              <a:rPr lang="en-US" altLang="en-US" dirty="0">
                <a:latin typeface="Arial" panose="020B0604020202020204" pitchFamily="34" charset="0"/>
              </a:rPr>
              <a:t> Corporation</a:t>
            </a:r>
            <a:endParaRPr lang="en-GB" altLang="en-US" dirty="0">
              <a:latin typeface="Arial" panose="020B0604020202020204" pitchFamily="34" charset="0"/>
            </a:endParaRPr>
          </a:p>
          <a:p>
            <a:pPr eaLnBrk="1" hangingPunct="1"/>
            <a:r>
              <a:rPr lang="en-GB" altLang="en-US" dirty="0">
                <a:latin typeface="Arial" panose="020B0604020202020204" pitchFamily="34" charset="0"/>
              </a:rPr>
              <a:t>Fork: </a:t>
            </a:r>
            <a:r>
              <a:rPr lang="en-US" altLang="en-US" dirty="0">
                <a:latin typeface="Arial" panose="020B0604020202020204" pitchFamily="34" charset="0"/>
              </a:rPr>
              <a:t>©</a:t>
            </a:r>
            <a:r>
              <a:rPr lang="en-GB" altLang="en-US" dirty="0">
                <a:latin typeface="Arial" panose="020B0604020202020204" pitchFamily="34" charset="0"/>
              </a:rPr>
              <a:t> Frank </a:t>
            </a:r>
            <a:r>
              <a:rPr lang="en-GB" altLang="en-US" dirty="0" err="1">
                <a:latin typeface="Arial" panose="020B0604020202020204" pitchFamily="34" charset="0"/>
              </a:rPr>
              <a:t>Hermers</a:t>
            </a:r>
            <a:endParaRPr lang="en-GB" altLang="en-US" dirty="0">
              <a:latin typeface="Arial" panose="020B0604020202020204" pitchFamily="34" charset="0"/>
            </a:endParaRPr>
          </a:p>
          <a:p>
            <a:pPr eaLnBrk="1" hangingPunct="1"/>
            <a:r>
              <a:rPr lang="en-GB" altLang="en-US" dirty="0">
                <a:latin typeface="Arial" panose="020B0604020202020204" pitchFamily="34" charset="0"/>
              </a:rPr>
              <a:t>Earrings: </a:t>
            </a:r>
            <a:r>
              <a:rPr lang="en-US" altLang="en-US" dirty="0">
                <a:latin typeface="Arial" panose="020B0604020202020204" pitchFamily="34" charset="0"/>
              </a:rPr>
              <a:t>©</a:t>
            </a:r>
            <a:r>
              <a:rPr lang="en-GB" altLang="en-US" dirty="0">
                <a:latin typeface="Arial" panose="020B0604020202020204" pitchFamily="34" charset="0"/>
              </a:rPr>
              <a:t> Afonso Lima </a:t>
            </a:r>
          </a:p>
          <a:p>
            <a:pPr eaLnBrk="1" hangingPunct="1"/>
            <a:r>
              <a:rPr lang="en-GB" altLang="en-US" dirty="0">
                <a:latin typeface="Arial" panose="020B0604020202020204" pitchFamily="34" charset="0"/>
              </a:rPr>
              <a:t>Nails: </a:t>
            </a:r>
            <a:r>
              <a:rPr lang="en-US" altLang="en-US" dirty="0">
                <a:latin typeface="Arial" panose="020B0604020202020204" pitchFamily="34" charset="0"/>
              </a:rPr>
              <a:t>©</a:t>
            </a:r>
            <a:r>
              <a:rPr lang="en-GB" altLang="en-US" dirty="0">
                <a:latin typeface="Arial" panose="020B0604020202020204" pitchFamily="34" charset="0"/>
              </a:rPr>
              <a:t> </a:t>
            </a:r>
            <a:r>
              <a:rPr lang="en-GB" altLang="en-US" dirty="0" err="1">
                <a:latin typeface="Arial" panose="020B0604020202020204" pitchFamily="34" charset="0"/>
              </a:rPr>
              <a:t>Tijmen</a:t>
            </a:r>
            <a:r>
              <a:rPr lang="en-GB" altLang="en-US" dirty="0">
                <a:latin typeface="Arial" panose="020B0604020202020204" pitchFamily="34" charset="0"/>
              </a:rPr>
              <a:t> van </a:t>
            </a:r>
            <a:r>
              <a:rPr lang="en-GB" altLang="en-US" dirty="0" err="1">
                <a:latin typeface="Arial" panose="020B0604020202020204" pitchFamily="34" charset="0"/>
              </a:rPr>
              <a:t>Dobbenburgh</a:t>
            </a:r>
            <a:endParaRPr lang="en-GB"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524B0B2-5375-41CF-9E26-560F1A0EF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0F8249D-780C-426D-AC99-0433EABE6CF1}" type="slidenum">
              <a:rPr lang="en-GB" altLang="en-US" sz="1200"/>
              <a:pPr eaLnBrk="1" hangingPunct="1"/>
              <a:t>7</a:t>
            </a:fld>
            <a:endParaRPr lang="en-GB" altLang="en-US" sz="1200"/>
          </a:p>
        </p:txBody>
      </p:sp>
      <p:sp>
        <p:nvSpPr>
          <p:cNvPr id="24579" name="Rectangle 2">
            <a:extLst>
              <a:ext uri="{FF2B5EF4-FFF2-40B4-BE49-F238E27FC236}">
                <a16:creationId xmlns:a16="http://schemas.microsoft.com/office/drawing/2014/main" id="{2FBDE50F-54B7-45B7-903C-013E4276ED0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AD31532-4A4D-4DF8-A8DE-C6EC8EDDB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Photo credits: </a:t>
            </a:r>
          </a:p>
          <a:p>
            <a:pPr eaLnBrk="1" hangingPunct="1"/>
            <a:r>
              <a:rPr lang="en-GB" altLang="en-US">
                <a:latin typeface="Arial" panose="020B0604020202020204" pitchFamily="34" charset="0"/>
              </a:rPr>
              <a:t>Paperclip: </a:t>
            </a:r>
            <a:r>
              <a:rPr lang="en-US" altLang="en-US">
                <a:latin typeface="Arial" panose="020B0604020202020204" pitchFamily="34" charset="0"/>
              </a:rPr>
              <a:t>©</a:t>
            </a:r>
            <a:r>
              <a:rPr lang="en-GB" altLang="en-US">
                <a:latin typeface="Arial" panose="020B0604020202020204" pitchFamily="34" charset="0"/>
              </a:rPr>
              <a:t> Josep Altarriba</a:t>
            </a:r>
          </a:p>
          <a:p>
            <a:pPr eaLnBrk="1" hangingPunct="1"/>
            <a:r>
              <a:rPr lang="en-GB" altLang="en-US">
                <a:latin typeface="Arial" panose="020B0604020202020204" pitchFamily="34" charset="0"/>
              </a:rPr>
              <a:t>Ring, bracelet, scissors, metal tin: </a:t>
            </a:r>
            <a:r>
              <a:rPr lang="en-US" altLang="en-US">
                <a:latin typeface="Arial" panose="020B0604020202020204" pitchFamily="34" charset="0"/>
              </a:rPr>
              <a:t>© 2008 Jupiterimages Corporation</a:t>
            </a:r>
            <a:endParaRPr lang="en-GB" altLang="en-US">
              <a:latin typeface="Arial" panose="020B0604020202020204" pitchFamily="34" charset="0"/>
            </a:endParaRPr>
          </a:p>
          <a:p>
            <a:pPr eaLnBrk="1" hangingPunct="1"/>
            <a:r>
              <a:rPr lang="en-GB" altLang="en-US">
                <a:latin typeface="Arial" panose="020B0604020202020204" pitchFamily="34" charset="0"/>
              </a:rPr>
              <a:t>Fork: </a:t>
            </a:r>
            <a:r>
              <a:rPr lang="en-US" altLang="en-US">
                <a:latin typeface="Arial" panose="020B0604020202020204" pitchFamily="34" charset="0"/>
              </a:rPr>
              <a:t>©</a:t>
            </a:r>
            <a:r>
              <a:rPr lang="en-GB" altLang="en-US">
                <a:latin typeface="Arial" panose="020B0604020202020204" pitchFamily="34" charset="0"/>
              </a:rPr>
              <a:t> Frank Hermers</a:t>
            </a:r>
          </a:p>
          <a:p>
            <a:pPr eaLnBrk="1" hangingPunct="1"/>
            <a:r>
              <a:rPr lang="en-GB" altLang="en-US">
                <a:latin typeface="Arial" panose="020B0604020202020204" pitchFamily="34" charset="0"/>
              </a:rPr>
              <a:t>Earrings: </a:t>
            </a:r>
            <a:r>
              <a:rPr lang="en-US" altLang="en-US">
                <a:latin typeface="Arial" panose="020B0604020202020204" pitchFamily="34" charset="0"/>
              </a:rPr>
              <a:t>©</a:t>
            </a:r>
            <a:r>
              <a:rPr lang="en-GB" altLang="en-US">
                <a:latin typeface="Arial" panose="020B0604020202020204" pitchFamily="34" charset="0"/>
              </a:rPr>
              <a:t> Afonso Lima </a:t>
            </a:r>
          </a:p>
          <a:p>
            <a:pPr eaLnBrk="1" hangingPunct="1"/>
            <a:r>
              <a:rPr lang="en-GB" altLang="en-US">
                <a:latin typeface="Arial" panose="020B0604020202020204" pitchFamily="34" charset="0"/>
              </a:rPr>
              <a:t>Nails: </a:t>
            </a:r>
            <a:r>
              <a:rPr lang="en-US" altLang="en-US">
                <a:latin typeface="Arial" panose="020B0604020202020204" pitchFamily="34" charset="0"/>
              </a:rPr>
              <a:t>©</a:t>
            </a:r>
            <a:r>
              <a:rPr lang="en-GB" altLang="en-US">
                <a:latin typeface="Arial" panose="020B0604020202020204" pitchFamily="34" charset="0"/>
              </a:rPr>
              <a:t> Tijmen van Dobbenburgh</a:t>
            </a:r>
          </a:p>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FF360D6-2706-44A6-BAE9-CF3B46669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E5E45C8-7BDF-448D-8D2B-A912E6BF88BB}" type="slidenum">
              <a:rPr lang="en-US" altLang="en-US" sz="1200"/>
              <a:pPr eaLnBrk="1" hangingPunct="1"/>
              <a:t>8</a:t>
            </a:fld>
            <a:endParaRPr lang="en-US" altLang="en-US" sz="1200"/>
          </a:p>
        </p:txBody>
      </p:sp>
      <p:sp>
        <p:nvSpPr>
          <p:cNvPr id="25603" name="Rectangle 2">
            <a:extLst>
              <a:ext uri="{FF2B5EF4-FFF2-40B4-BE49-F238E27FC236}">
                <a16:creationId xmlns:a16="http://schemas.microsoft.com/office/drawing/2014/main" id="{1EB03457-5C2B-4687-8A63-43B8E6906B6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FFD07CA-F561-4CAC-AA53-441F0925F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CF2CF9E-AF73-4E43-80A3-9455757D47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04470E2-2759-43E3-BC1F-0B0A898E757C}" type="slidenum">
              <a:rPr lang="en-US" altLang="en-US" sz="1200"/>
              <a:pPr eaLnBrk="1" hangingPunct="1"/>
              <a:t>9</a:t>
            </a:fld>
            <a:endParaRPr lang="en-US" altLang="en-US" sz="1200"/>
          </a:p>
        </p:txBody>
      </p:sp>
      <p:sp>
        <p:nvSpPr>
          <p:cNvPr id="26627" name="Rectangle 2">
            <a:extLst>
              <a:ext uri="{FF2B5EF4-FFF2-40B4-BE49-F238E27FC236}">
                <a16:creationId xmlns:a16="http://schemas.microsoft.com/office/drawing/2014/main" id="{767C64B3-107D-4043-B19C-FFAE3AA1A72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71F7DAE-352C-4E1C-A053-F71CBBA87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00246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092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78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935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58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59110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1723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20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221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2494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109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4009575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366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110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401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3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4033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3352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426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0489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3457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357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232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8012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22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8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883753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36630724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35.png"/><Relationship Id="rId10" Type="http://schemas.openxmlformats.org/officeDocument/2006/relationships/image" Target="../media/image8.wmf"/><Relationship Id="rId4" Type="http://schemas.openxmlformats.org/officeDocument/2006/relationships/notesSlide" Target="../notesSlides/notesSlide13.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24.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24.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0.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3.png"/><Relationship Id="rId12" Type="http://schemas.openxmlformats.org/officeDocument/2006/relationships/image" Target="../media/image30.jpeg"/><Relationship Id="rId2" Type="http://schemas.openxmlformats.org/officeDocument/2006/relationships/notesSlide" Target="../notesSlides/notesSlide7.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9.jpeg"/><Relationship Id="rId5" Type="http://schemas.openxmlformats.org/officeDocument/2006/relationships/image" Target="../media/image25.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16CEF0-3B8D-47F2-9CF4-153D6EEBBE7D}"/>
              </a:ext>
            </a:extLst>
          </p:cNvPr>
          <p:cNvSpPr>
            <a:spLocks noGrp="1"/>
          </p:cNvSpPr>
          <p:nvPr>
            <p:ph type="title"/>
          </p:nvPr>
        </p:nvSpPr>
        <p:spPr/>
        <p:txBody>
          <a:bodyPr/>
          <a:lstStyle/>
          <a:p>
            <a:r>
              <a:rPr lang="en-GB" dirty="0"/>
              <a:t>Magnets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0">
            <a:extLst>
              <a:ext uri="{FF2B5EF4-FFF2-40B4-BE49-F238E27FC236}">
                <a16:creationId xmlns:a16="http://schemas.microsoft.com/office/drawing/2014/main" id="{C445697E-6DAB-486C-8E44-3AD4C660E915}"/>
              </a:ext>
            </a:extLst>
          </p:cNvPr>
          <p:cNvSpPr>
            <a:spLocks noGrp="1" noChangeArrowheads="1"/>
          </p:cNvSpPr>
          <p:nvPr>
            <p:ph type="title"/>
          </p:nvPr>
        </p:nvSpPr>
        <p:spPr/>
        <p:txBody>
          <a:bodyPr/>
          <a:lstStyle/>
          <a:p>
            <a:pPr eaLnBrk="1" hangingPunct="1"/>
            <a:r>
              <a:rPr lang="en-GB" altLang="en-US" dirty="0"/>
              <a:t>Investigating magnetism</a:t>
            </a:r>
          </a:p>
        </p:txBody>
      </p:sp>
      <p:sp>
        <p:nvSpPr>
          <p:cNvPr id="4102" name="Rectangle 32">
            <a:extLst>
              <a:ext uri="{FF2B5EF4-FFF2-40B4-BE49-F238E27FC236}">
                <a16:creationId xmlns:a16="http://schemas.microsoft.com/office/drawing/2014/main" id="{B4811F0D-63F2-4612-AFA9-C86D95B9059F}"/>
              </a:ext>
            </a:extLst>
          </p:cNvPr>
          <p:cNvSpPr>
            <a:spLocks noChangeArrowheads="1"/>
          </p:cNvSpPr>
          <p:nvPr/>
        </p:nvSpPr>
        <p:spPr bwMode="auto">
          <a:xfrm>
            <a:off x="8443913" y="5984875"/>
            <a:ext cx="688975"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pic>
        <p:nvPicPr>
          <p:cNvPr id="7" name="Picture 19">
            <a:hlinkClick r:id="" action="ppaction://hlinkshowjump?jump=nextslide"/>
            <a:extLst>
              <a:ext uri="{FF2B5EF4-FFF2-40B4-BE49-F238E27FC236}">
                <a16:creationId xmlns:a16="http://schemas.microsoft.com/office/drawing/2014/main" id="{5DB6CD6E-09E0-405D-9382-4CEEC70389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2F51354-8BE4-4D7F-9FE8-031582893E4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C17999E-1414-402C-B119-7F742F8C155E}"/>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5"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6B2FC115-1FA4-40B9-AE9D-187271716509}"/>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7553771_edited">
            <a:extLst>
              <a:ext uri="{FF2B5EF4-FFF2-40B4-BE49-F238E27FC236}">
                <a16:creationId xmlns:a16="http://schemas.microsoft.com/office/drawing/2014/main" id="{90D184F0-EF27-455C-8A7E-A25B75305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36600" flipH="1">
            <a:off x="1865313" y="4605337"/>
            <a:ext cx="1874838"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359968_9810_edited">
            <a:extLst>
              <a:ext uri="{FF2B5EF4-FFF2-40B4-BE49-F238E27FC236}">
                <a16:creationId xmlns:a16="http://schemas.microsoft.com/office/drawing/2014/main" id="{54A02BF8-A030-4F5B-9D70-3E3AC189E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956">
            <a:off x="485775" y="4489450"/>
            <a:ext cx="18923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0">
            <a:extLst>
              <a:ext uri="{FF2B5EF4-FFF2-40B4-BE49-F238E27FC236}">
                <a16:creationId xmlns:a16="http://schemas.microsoft.com/office/drawing/2014/main" id="{482BD994-03FD-4BE1-8862-32E3C6FACE19}"/>
              </a:ext>
            </a:extLst>
          </p:cNvPr>
          <p:cNvSpPr txBox="1">
            <a:spLocks noChangeArrowheads="1"/>
          </p:cNvSpPr>
          <p:nvPr/>
        </p:nvSpPr>
        <p:spPr bwMode="auto">
          <a:xfrm>
            <a:off x="463550" y="903288"/>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When an object is placed near a magnet, it experiences </a:t>
            </a:r>
            <a:br>
              <a:rPr lang="en-GB" altLang="en-US" dirty="0">
                <a:solidFill>
                  <a:srgbClr val="000066"/>
                </a:solidFill>
              </a:rPr>
            </a:br>
            <a:r>
              <a:rPr lang="en-GB" altLang="en-US" dirty="0">
                <a:solidFill>
                  <a:srgbClr val="000066"/>
                </a:solidFill>
              </a:rPr>
              <a:t>a </a:t>
            </a:r>
            <a:r>
              <a:rPr lang="en-GB" altLang="en-US" b="1" dirty="0">
                <a:solidFill>
                  <a:srgbClr val="286DA6"/>
                </a:solidFill>
              </a:rPr>
              <a:t>magnetic force</a:t>
            </a:r>
            <a:r>
              <a:rPr lang="en-GB" altLang="en-US" dirty="0">
                <a:solidFill>
                  <a:srgbClr val="000066"/>
                </a:solidFill>
              </a:rPr>
              <a:t>.</a:t>
            </a:r>
            <a:endParaRPr lang="en-US" altLang="en-US" dirty="0">
              <a:solidFill>
                <a:srgbClr val="000066"/>
              </a:solidFill>
            </a:endParaRPr>
          </a:p>
        </p:txBody>
      </p:sp>
      <p:pic>
        <p:nvPicPr>
          <p:cNvPr id="309260" name="Picture 12" descr="magnet">
            <a:extLst>
              <a:ext uri="{FF2B5EF4-FFF2-40B4-BE49-F238E27FC236}">
                <a16:creationId xmlns:a16="http://schemas.microsoft.com/office/drawing/2014/main" id="{86F6C255-59F4-41A3-BBCE-236B1BB61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273425"/>
            <a:ext cx="3744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4">
            <a:extLst>
              <a:ext uri="{FF2B5EF4-FFF2-40B4-BE49-F238E27FC236}">
                <a16:creationId xmlns:a16="http://schemas.microsoft.com/office/drawing/2014/main" id="{9584115D-883F-45A8-95D7-028E9188B6C3}"/>
              </a:ext>
            </a:extLst>
          </p:cNvPr>
          <p:cNvSpPr>
            <a:spLocks noGrp="1" noChangeArrowheads="1"/>
          </p:cNvSpPr>
          <p:nvPr>
            <p:ph type="title"/>
          </p:nvPr>
        </p:nvSpPr>
        <p:spPr/>
        <p:txBody>
          <a:bodyPr/>
          <a:lstStyle/>
          <a:p>
            <a:pPr eaLnBrk="1" hangingPunct="1"/>
            <a:r>
              <a:rPr lang="en-GB" altLang="en-US" dirty="0"/>
              <a:t>Does magnetic force work over distance?</a:t>
            </a:r>
          </a:p>
        </p:txBody>
      </p:sp>
      <p:sp>
        <p:nvSpPr>
          <p:cNvPr id="15" name="Rectangle 29">
            <a:extLst>
              <a:ext uri="{FF2B5EF4-FFF2-40B4-BE49-F238E27FC236}">
                <a16:creationId xmlns:a16="http://schemas.microsoft.com/office/drawing/2014/main" id="{81A79D0C-DC39-4A81-8F14-0A54DA34576E}"/>
              </a:ext>
            </a:extLst>
          </p:cNvPr>
          <p:cNvSpPr>
            <a:spLocks noChangeArrowheads="1"/>
          </p:cNvSpPr>
          <p:nvPr/>
        </p:nvSpPr>
        <p:spPr bwMode="auto">
          <a:xfrm>
            <a:off x="473075" y="1919288"/>
            <a:ext cx="7889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Does an object need to touch a magnet to experience a magnetic force? </a:t>
            </a:r>
            <a:endParaRPr lang="en-US" altLang="en-US">
              <a:solidFill>
                <a:srgbClr val="000066"/>
              </a:solidFill>
            </a:endParaRPr>
          </a:p>
        </p:txBody>
      </p:sp>
      <p:sp>
        <p:nvSpPr>
          <p:cNvPr id="16" name="Rectangle 29">
            <a:extLst>
              <a:ext uri="{FF2B5EF4-FFF2-40B4-BE49-F238E27FC236}">
                <a16:creationId xmlns:a16="http://schemas.microsoft.com/office/drawing/2014/main" id="{35F4C108-5624-4D73-AAED-9B06F18E4BEF}"/>
              </a:ext>
            </a:extLst>
          </p:cNvPr>
          <p:cNvSpPr>
            <a:spLocks noChangeArrowheads="1"/>
          </p:cNvSpPr>
          <p:nvPr/>
        </p:nvSpPr>
        <p:spPr bwMode="auto">
          <a:xfrm>
            <a:off x="4940300" y="3132138"/>
            <a:ext cx="3813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No, magnetic forces can act over a distance. </a:t>
            </a:r>
            <a:endParaRPr lang="en-US" altLang="en-US">
              <a:solidFill>
                <a:srgbClr val="000066"/>
              </a:solidFill>
            </a:endParaRPr>
          </a:p>
        </p:txBody>
      </p:sp>
      <p:sp>
        <p:nvSpPr>
          <p:cNvPr id="17" name="Rectangle 29">
            <a:extLst>
              <a:ext uri="{FF2B5EF4-FFF2-40B4-BE49-F238E27FC236}">
                <a16:creationId xmlns:a16="http://schemas.microsoft.com/office/drawing/2014/main" id="{FCA79B38-8084-453A-A075-2EBAEA2A4BE5}"/>
              </a:ext>
            </a:extLst>
          </p:cNvPr>
          <p:cNvSpPr>
            <a:spLocks noChangeArrowheads="1"/>
          </p:cNvSpPr>
          <p:nvPr/>
        </p:nvSpPr>
        <p:spPr bwMode="auto">
          <a:xfrm>
            <a:off x="4940300" y="4645025"/>
            <a:ext cx="381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Objects do not need to touch a magnet to feel a magnetic force from it.</a:t>
            </a:r>
            <a:endParaRPr lang="en-US" altLang="en-US">
              <a:solidFill>
                <a:srgbClr val="000066"/>
              </a:solidFill>
            </a:endParaRPr>
          </a:p>
        </p:txBody>
      </p:sp>
      <p:pic>
        <p:nvPicPr>
          <p:cNvPr id="11" name="Picture 19">
            <a:hlinkClick r:id="" action="ppaction://hlinkshowjump?jump=nextslide"/>
            <a:extLst>
              <a:ext uri="{FF2B5EF4-FFF2-40B4-BE49-F238E27FC236}">
                <a16:creationId xmlns:a16="http://schemas.microsoft.com/office/drawing/2014/main" id="{B3E2A355-8EC9-4AB9-A670-6B67ACA6455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2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additive="base">
                                        <p:cTn id="17" dur="500" fill="hold"/>
                                        <p:tgtEl>
                                          <p:spTgt spid="8194"/>
                                        </p:tgtEl>
                                        <p:attrNameLst>
                                          <p:attrName>ppt_x</p:attrName>
                                        </p:attrNameLst>
                                      </p:cBhvr>
                                      <p:tavLst>
                                        <p:tav tm="0">
                                          <p:val>
                                            <p:strVal val="#ppt_x"/>
                                          </p:val>
                                        </p:tav>
                                        <p:tav tm="100000">
                                          <p:val>
                                            <p:strVal val="#ppt_x"/>
                                          </p:val>
                                        </p:tav>
                                      </p:tavLst>
                                    </p:anim>
                                    <p:anim calcmode="lin" valueType="num">
                                      <p:cBhvr additive="base">
                                        <p:cTn id="1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0">
            <a:extLst>
              <a:ext uri="{FF2B5EF4-FFF2-40B4-BE49-F238E27FC236}">
                <a16:creationId xmlns:a16="http://schemas.microsoft.com/office/drawing/2014/main" id="{BE0582A9-B3D9-449B-AE50-1510E862A688}"/>
              </a:ext>
            </a:extLst>
          </p:cNvPr>
          <p:cNvSpPr>
            <a:spLocks noGrp="1" noChangeArrowheads="1"/>
          </p:cNvSpPr>
          <p:nvPr>
            <p:ph type="title"/>
          </p:nvPr>
        </p:nvSpPr>
        <p:spPr/>
        <p:txBody>
          <a:bodyPr/>
          <a:lstStyle/>
          <a:p>
            <a:pPr eaLnBrk="1" hangingPunct="1"/>
            <a:r>
              <a:rPr lang="en-GB" altLang="en-US" dirty="0"/>
              <a:t>Testing the strength of magnets</a:t>
            </a:r>
          </a:p>
        </p:txBody>
      </p:sp>
      <p:pic>
        <p:nvPicPr>
          <p:cNvPr id="7" name="Picture 19">
            <a:hlinkClick r:id="" action="ppaction://hlinkshowjump?jump=nextslide"/>
            <a:extLst>
              <a:ext uri="{FF2B5EF4-FFF2-40B4-BE49-F238E27FC236}">
                <a16:creationId xmlns:a16="http://schemas.microsoft.com/office/drawing/2014/main" id="{9EC54253-863F-42F4-B2BE-3393642F8C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22F8AF4-D4D1-41C3-83A4-43A48F8AC88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1B95968-4492-4DB5-9AA0-C6A30C70150B}"/>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48E0A36A-5A32-4204-8E07-640CF6CB2F6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793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49"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0D2D0CFF-61DE-49BC-8363-A7C2FD122EC5}"/>
                    </a:ext>
                  </a:extLst>
                </p:cNvPr>
                <p:cNvPicPr>
                  <a:picLocks/>
                </p:cNvPicPr>
                <p:nvPr/>
              </p:nvPicPr>
              <p:blipFill>
                <a:blip r:embed="rId9"/>
                <a:stretch>
                  <a:fillRect/>
                </a:stretch>
              </p:blipFill>
              <p:spPr>
                <a:xfrm>
                  <a:off x="203200" y="838200"/>
                  <a:ext cx="87122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9EF396-1E0E-492F-9B3F-5C102FD8F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7469" y="133322"/>
            <a:ext cx="609685" cy="390580"/>
          </a:xfrm>
          <a:prstGeom prst="rect">
            <a:avLst/>
          </a:prstGeom>
        </p:spPr>
      </p:pic>
      <p:sp>
        <p:nvSpPr>
          <p:cNvPr id="6150" name="Rectangle 71">
            <a:extLst>
              <a:ext uri="{FF2B5EF4-FFF2-40B4-BE49-F238E27FC236}">
                <a16:creationId xmlns:a16="http://schemas.microsoft.com/office/drawing/2014/main" id="{1832B367-70B0-4AA5-AAB2-D928398188CD}"/>
              </a:ext>
            </a:extLst>
          </p:cNvPr>
          <p:cNvSpPr>
            <a:spLocks noGrp="1" noChangeArrowheads="1"/>
          </p:cNvSpPr>
          <p:nvPr>
            <p:ph type="title"/>
          </p:nvPr>
        </p:nvSpPr>
        <p:spPr/>
        <p:txBody>
          <a:bodyPr/>
          <a:lstStyle/>
          <a:p>
            <a:pPr eaLnBrk="1" hangingPunct="1"/>
            <a:r>
              <a:rPr lang="en-GB" altLang="en-US" dirty="0"/>
              <a:t>The magnet strength investigation (1)</a:t>
            </a:r>
          </a:p>
        </p:txBody>
      </p:sp>
      <p:pic>
        <p:nvPicPr>
          <p:cNvPr id="7" name="Picture 19">
            <a:hlinkClick r:id="" action="ppaction://hlinkshowjump?jump=nextslide"/>
            <a:extLst>
              <a:ext uri="{FF2B5EF4-FFF2-40B4-BE49-F238E27FC236}">
                <a16:creationId xmlns:a16="http://schemas.microsoft.com/office/drawing/2014/main" id="{C8D55C21-F6D8-46E4-830F-78536DEC3CE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EFD4A40-9A4F-4D21-B242-42DA9F4DEE8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1CB32843-BC44-4F64-B549-72FCEC734244}"/>
              </a:ext>
            </a:extLst>
          </p:cNvPr>
          <p:cNvPicPr>
            <a:picLocks noChangeAspect="1" noChangeArrowheads="1"/>
          </p:cNvPicPr>
          <p:nvPr/>
        </p:nvPicPr>
        <p:blipFill>
          <a:blip r:embed="rId8" cstate="print"/>
          <a:srcRect/>
          <a:stretch>
            <a:fillRect/>
          </a:stretch>
        </p:blipFill>
        <p:spPr bwMode="auto">
          <a:xfrm>
            <a:off x="7547503"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11B86FD-8869-4316-8238-5CB2D025C3A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8864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73"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56079927-D727-4C87-9983-C15372C754CA}"/>
                    </a:ext>
                  </a:extLst>
                </p:cNvPr>
                <p:cNvPicPr>
                  <a:picLocks/>
                </p:cNvPicPr>
                <p:nvPr/>
              </p:nvPicPr>
              <p:blipFill>
                <a:blip r:embed="rId10"/>
                <a:stretch>
                  <a:fillRect/>
                </a:stretch>
              </p:blipFill>
              <p:spPr>
                <a:xfrm>
                  <a:off x="203200" y="838200"/>
                  <a:ext cx="87122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2">
            <a:extLst>
              <a:ext uri="{FF2B5EF4-FFF2-40B4-BE49-F238E27FC236}">
                <a16:creationId xmlns:a16="http://schemas.microsoft.com/office/drawing/2014/main" id="{DD725173-3C6A-4B98-ADF4-48EE1FB0932C}"/>
              </a:ext>
            </a:extLst>
          </p:cNvPr>
          <p:cNvSpPr>
            <a:spLocks noGrp="1" noChangeArrowheads="1"/>
          </p:cNvSpPr>
          <p:nvPr>
            <p:ph type="title"/>
          </p:nvPr>
        </p:nvSpPr>
        <p:spPr/>
        <p:txBody>
          <a:bodyPr/>
          <a:lstStyle/>
          <a:p>
            <a:pPr eaLnBrk="1" hangingPunct="1"/>
            <a:r>
              <a:rPr lang="en-GB" altLang="en-US" dirty="0"/>
              <a:t>The magnet strength investigation (2)</a:t>
            </a:r>
          </a:p>
        </p:txBody>
      </p:sp>
      <p:pic>
        <p:nvPicPr>
          <p:cNvPr id="6" name="Picture 19">
            <a:hlinkClick r:id="" action="ppaction://hlinkshowjump?jump=nextslide"/>
            <a:extLst>
              <a:ext uri="{FF2B5EF4-FFF2-40B4-BE49-F238E27FC236}">
                <a16:creationId xmlns:a16="http://schemas.microsoft.com/office/drawing/2014/main" id="{311C28F4-4E0F-4259-8C16-A098651938A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A9DFF7CC-D74B-4495-A925-973A1526058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7F0A3738-48D8-4C44-AACC-01572D26BED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851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96"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40B05D69-7EC2-494A-A3C1-1FC2E9066438}"/>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72">
            <a:extLst>
              <a:ext uri="{FF2B5EF4-FFF2-40B4-BE49-F238E27FC236}">
                <a16:creationId xmlns:a16="http://schemas.microsoft.com/office/drawing/2014/main" id="{7EB13B61-7207-4EEA-ACDF-0F8A76AF6CD2}"/>
              </a:ext>
            </a:extLst>
          </p:cNvPr>
          <p:cNvSpPr>
            <a:spLocks noGrp="1" noChangeArrowheads="1"/>
          </p:cNvSpPr>
          <p:nvPr>
            <p:ph type="title"/>
          </p:nvPr>
        </p:nvSpPr>
        <p:spPr/>
        <p:txBody>
          <a:bodyPr/>
          <a:lstStyle/>
          <a:p>
            <a:pPr eaLnBrk="1" hangingPunct="1"/>
            <a:r>
              <a:rPr lang="en-GB" altLang="en-US" dirty="0"/>
              <a:t>What can we conclude?</a:t>
            </a:r>
          </a:p>
        </p:txBody>
      </p:sp>
      <p:pic>
        <p:nvPicPr>
          <p:cNvPr id="6" name="Picture 19">
            <a:hlinkClick r:id="" action="ppaction://hlinkshowjump?jump=nextslide"/>
            <a:extLst>
              <a:ext uri="{FF2B5EF4-FFF2-40B4-BE49-F238E27FC236}">
                <a16:creationId xmlns:a16="http://schemas.microsoft.com/office/drawing/2014/main" id="{96C1A8C2-A7F0-47C0-B01D-95403845DE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53C38C1B-6211-4F8F-B299-042CD481A9A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BBB2B5BD-F66C-4B99-9E49-5DB674ABCB8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851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22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FFAB2EA5-F636-4B7E-AC63-F08A00F0FF6D}"/>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CDE5F596-5765-4C2E-97DA-66D3FF5D9382}"/>
              </a:ext>
            </a:extLst>
          </p:cNvPr>
          <p:cNvSpPr txBox="1">
            <a:spLocks noChangeArrowheads="1"/>
          </p:cNvSpPr>
          <p:nvPr/>
        </p:nvSpPr>
        <p:spPr bwMode="auto">
          <a:xfrm>
            <a:off x="461963" y="900113"/>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Think of some everyday uses of magnets. </a:t>
            </a:r>
          </a:p>
          <a:p>
            <a:pPr eaLnBrk="1" hangingPunct="1"/>
            <a:r>
              <a:rPr lang="en-GB" altLang="en-US">
                <a:solidFill>
                  <a:srgbClr val="000066"/>
                </a:solidFill>
              </a:rPr>
              <a:t>Make a list in words and drawings.</a:t>
            </a:r>
          </a:p>
        </p:txBody>
      </p:sp>
      <p:pic>
        <p:nvPicPr>
          <p:cNvPr id="18435" name="Picture 20" descr="notepaper">
            <a:extLst>
              <a:ext uri="{FF2B5EF4-FFF2-40B4-BE49-F238E27FC236}">
                <a16:creationId xmlns:a16="http://schemas.microsoft.com/office/drawing/2014/main" id="{08258D5A-3C57-46D7-8EAA-6A877742D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84350"/>
            <a:ext cx="6731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11">
            <a:extLst>
              <a:ext uri="{FF2B5EF4-FFF2-40B4-BE49-F238E27FC236}">
                <a16:creationId xmlns:a16="http://schemas.microsoft.com/office/drawing/2014/main" id="{0A9F677C-27B8-4A6D-8EB4-D44A96B6176A}"/>
              </a:ext>
            </a:extLst>
          </p:cNvPr>
          <p:cNvSpPr txBox="1">
            <a:spLocks noChangeArrowheads="1"/>
          </p:cNvSpPr>
          <p:nvPr/>
        </p:nvSpPr>
        <p:spPr bwMode="auto">
          <a:xfrm>
            <a:off x="1428750" y="4149725"/>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2. </a:t>
            </a:r>
          </a:p>
        </p:txBody>
      </p:sp>
      <p:sp>
        <p:nvSpPr>
          <p:cNvPr id="18437" name="Text Box 8">
            <a:extLst>
              <a:ext uri="{FF2B5EF4-FFF2-40B4-BE49-F238E27FC236}">
                <a16:creationId xmlns:a16="http://schemas.microsoft.com/office/drawing/2014/main" id="{52A3DB0C-E9A5-419F-A380-317B51C21A63}"/>
              </a:ext>
            </a:extLst>
          </p:cNvPr>
          <p:cNvSpPr txBox="1">
            <a:spLocks noChangeArrowheads="1"/>
          </p:cNvSpPr>
          <p:nvPr/>
        </p:nvSpPr>
        <p:spPr bwMode="auto">
          <a:xfrm>
            <a:off x="1258888" y="2852738"/>
            <a:ext cx="5545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631825" algn="l"/>
              </a:tabLst>
              <a:defRPr sz="2400">
                <a:solidFill>
                  <a:schemeClr val="tx1"/>
                </a:solidFill>
                <a:latin typeface="Arial" panose="020B0604020202020204" pitchFamily="34" charset="0"/>
              </a:defRPr>
            </a:lvl1pPr>
            <a:lvl2pPr marL="631825" indent="-452438" eaLnBrk="0" hangingPunct="0">
              <a:tabLst>
                <a:tab pos="631825" algn="l"/>
              </a:tabLst>
              <a:defRPr sz="2400">
                <a:solidFill>
                  <a:schemeClr val="tx1"/>
                </a:solidFill>
                <a:latin typeface="Arial" panose="020B0604020202020204" pitchFamily="34" charset="0"/>
              </a:defRPr>
            </a:lvl2pPr>
            <a:lvl3pPr marL="1143000" indent="-228600" eaLnBrk="0" hangingPunct="0">
              <a:tabLst>
                <a:tab pos="631825" algn="l"/>
              </a:tabLst>
              <a:defRPr sz="2400">
                <a:solidFill>
                  <a:schemeClr val="tx1"/>
                </a:solidFill>
                <a:latin typeface="Arial" panose="020B0604020202020204" pitchFamily="34" charset="0"/>
              </a:defRPr>
            </a:lvl3pPr>
            <a:lvl4pPr marL="1600200" indent="-228600" eaLnBrk="0" hangingPunct="0">
              <a:tabLst>
                <a:tab pos="631825" algn="l"/>
              </a:tabLst>
              <a:defRPr sz="2400">
                <a:solidFill>
                  <a:schemeClr val="tx1"/>
                </a:solidFill>
                <a:latin typeface="Arial" panose="020B0604020202020204" pitchFamily="34" charset="0"/>
              </a:defRPr>
            </a:lvl4pPr>
            <a:lvl5pPr marL="2057400" indent="-228600" eaLnBrk="0" hangingPunct="0">
              <a:tabLst>
                <a:tab pos="631825"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631825"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631825"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631825"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631825" algn="l"/>
              </a:tabLst>
              <a:defRPr sz="2400">
                <a:solidFill>
                  <a:schemeClr val="tx1"/>
                </a:solidFill>
                <a:latin typeface="Arial" panose="020B0604020202020204" pitchFamily="34" charset="0"/>
              </a:defRPr>
            </a:lvl9pPr>
          </a:lstStyle>
          <a:p>
            <a:pPr lvl="1" eaLnBrk="1" hangingPunct="1">
              <a:spcBef>
                <a:spcPct val="50000"/>
              </a:spcBef>
              <a:buFontTx/>
              <a:buAutoNum type="arabicPeriod"/>
            </a:pPr>
            <a:r>
              <a:rPr lang="en-GB" altLang="en-US">
                <a:solidFill>
                  <a:srgbClr val="000066"/>
                </a:solidFill>
              </a:rPr>
              <a:t>Used in electrical switches.</a:t>
            </a:r>
            <a:r>
              <a:rPr lang="en-GB" altLang="en-US"/>
              <a:t> </a:t>
            </a:r>
          </a:p>
        </p:txBody>
      </p:sp>
      <p:pic>
        <p:nvPicPr>
          <p:cNvPr id="18438" name="Picture 21" descr="fridge">
            <a:extLst>
              <a:ext uri="{FF2B5EF4-FFF2-40B4-BE49-F238E27FC236}">
                <a16:creationId xmlns:a16="http://schemas.microsoft.com/office/drawing/2014/main" id="{F6002E29-AD34-4CE9-97BE-84ED4811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997200"/>
            <a:ext cx="10731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4">
            <a:extLst>
              <a:ext uri="{FF2B5EF4-FFF2-40B4-BE49-F238E27FC236}">
                <a16:creationId xmlns:a16="http://schemas.microsoft.com/office/drawing/2014/main" id="{C5C2470A-1BF6-47F8-8CB5-DA08578142CB}"/>
              </a:ext>
            </a:extLst>
          </p:cNvPr>
          <p:cNvSpPr>
            <a:spLocks noGrp="1" noChangeArrowheads="1"/>
          </p:cNvSpPr>
          <p:nvPr>
            <p:ph type="title"/>
          </p:nvPr>
        </p:nvSpPr>
        <p:spPr/>
        <p:txBody>
          <a:bodyPr/>
          <a:lstStyle/>
          <a:p>
            <a:pPr eaLnBrk="1" hangingPunct="1"/>
            <a:r>
              <a:rPr lang="en-GB" altLang="en-US" dirty="0"/>
              <a:t>Everyday uses of magnets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Constructing Explanations and Designing Solutions</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
            <a:extLst>
              <a:ext uri="{FF2B5EF4-FFF2-40B4-BE49-F238E27FC236}">
                <a16:creationId xmlns:a16="http://schemas.microsoft.com/office/drawing/2014/main" id="{C4A8F087-62F9-4FF1-BDC8-F531B2C35933}"/>
              </a:ext>
            </a:extLst>
          </p:cNvPr>
          <p:cNvSpPr>
            <a:spLocks noGrp="1" noChangeArrowheads="1"/>
          </p:cNvSpPr>
          <p:nvPr>
            <p:ph type="title"/>
          </p:nvPr>
        </p:nvSpPr>
        <p:spPr/>
        <p:txBody>
          <a:bodyPr/>
          <a:lstStyle/>
          <a:p>
            <a:pPr eaLnBrk="1" hangingPunct="1"/>
            <a:r>
              <a:rPr lang="en-GB" altLang="en-US" dirty="0"/>
              <a:t>Examples of magnets</a:t>
            </a:r>
          </a:p>
        </p:txBody>
      </p:sp>
      <p:pic>
        <p:nvPicPr>
          <p:cNvPr id="7" name="Picture 19">
            <a:hlinkClick r:id="" action="ppaction://hlinkshowjump?jump=nextslide"/>
            <a:extLst>
              <a:ext uri="{FF2B5EF4-FFF2-40B4-BE49-F238E27FC236}">
                <a16:creationId xmlns:a16="http://schemas.microsoft.com/office/drawing/2014/main" id="{A1F9794E-8DC8-4DAF-8E35-3AD69EB482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A7B0887-C303-4CB2-A18D-4CFEFAE5A33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470C43B-45DA-43B2-BC84-51557907CDAD}"/>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3"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81F9E788-8D2C-4201-B077-2EA07221CF7F}"/>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0">
            <a:extLst>
              <a:ext uri="{FF2B5EF4-FFF2-40B4-BE49-F238E27FC236}">
                <a16:creationId xmlns:a16="http://schemas.microsoft.com/office/drawing/2014/main" id="{07415A04-EAE5-4F96-8893-861722BC439B}"/>
              </a:ext>
            </a:extLst>
          </p:cNvPr>
          <p:cNvSpPr>
            <a:spLocks noGrp="1" noChangeArrowheads="1"/>
          </p:cNvSpPr>
          <p:nvPr>
            <p:ph type="title"/>
          </p:nvPr>
        </p:nvSpPr>
        <p:spPr/>
        <p:txBody>
          <a:bodyPr/>
          <a:lstStyle/>
          <a:p>
            <a:pPr eaLnBrk="1" hangingPunct="1"/>
            <a:r>
              <a:rPr lang="en-GB" altLang="en-US" dirty="0"/>
              <a:t>What types of objects do magnets attract?</a:t>
            </a:r>
          </a:p>
        </p:txBody>
      </p:sp>
      <p:pic>
        <p:nvPicPr>
          <p:cNvPr id="7" name="Picture 19">
            <a:hlinkClick r:id="" action="ppaction://hlinkshowjump?jump=nextslide"/>
            <a:extLst>
              <a:ext uri="{FF2B5EF4-FFF2-40B4-BE49-F238E27FC236}">
                <a16:creationId xmlns:a16="http://schemas.microsoft.com/office/drawing/2014/main" id="{D3B8910C-1AB2-4AC5-8207-A9B9C9CCFE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5712935E-356D-4A1D-88B9-805C7A6C597E}"/>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43C85E0-0CDA-4D78-B970-D9300C6CEF2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90388CB8-FDA2-4A15-B91A-1C0C8805FC6A}"/>
                    </a:ext>
                  </a:extLst>
                </p:cNvPr>
                <p:cNvPicPr>
                  <a:picLocks/>
                </p:cNvPicPr>
                <p:nvPr/>
              </p:nvPicPr>
              <p:blipFill>
                <a:blip r:embed="rId8"/>
                <a:stretch>
                  <a:fillRect/>
                </a:stretch>
              </p:blipFill>
              <p:spPr>
                <a:xfrm>
                  <a:off x="203200" y="838200"/>
                  <a:ext cx="87122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ysterious Magnets - s4b.png">
            <a:extLst>
              <a:ext uri="{FF2B5EF4-FFF2-40B4-BE49-F238E27FC236}">
                <a16:creationId xmlns:a16="http://schemas.microsoft.com/office/drawing/2014/main" id="{A1FD0EE6-38A1-45BF-A23C-3538C40F7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877888"/>
            <a:ext cx="397986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2" descr="Mysterious Magnets - s4a.png">
            <a:extLst>
              <a:ext uri="{FF2B5EF4-FFF2-40B4-BE49-F238E27FC236}">
                <a16:creationId xmlns:a16="http://schemas.microsoft.com/office/drawing/2014/main" id="{13D72F81-20A1-44C9-8A3E-247573689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75" y="952500"/>
            <a:ext cx="361473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James">
            <a:extLst>
              <a:ext uri="{FF2B5EF4-FFF2-40B4-BE49-F238E27FC236}">
                <a16:creationId xmlns:a16="http://schemas.microsoft.com/office/drawing/2014/main" id="{CCB85844-AA00-48C6-8491-C784F9B5A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908175"/>
            <a:ext cx="2033587"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Alexis">
            <a:extLst>
              <a:ext uri="{FF2B5EF4-FFF2-40B4-BE49-F238E27FC236}">
                <a16:creationId xmlns:a16="http://schemas.microsoft.com/office/drawing/2014/main" id="{531947B4-3B1D-461E-B669-4BBA21917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1997075"/>
            <a:ext cx="16700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10">
            <a:extLst>
              <a:ext uri="{FF2B5EF4-FFF2-40B4-BE49-F238E27FC236}">
                <a16:creationId xmlns:a16="http://schemas.microsoft.com/office/drawing/2014/main" id="{4D8848F2-87C8-489E-809A-B4CEA358EA1E}"/>
              </a:ext>
            </a:extLst>
          </p:cNvPr>
          <p:cNvSpPr>
            <a:spLocks noGrp="1" noChangeArrowheads="1"/>
          </p:cNvSpPr>
          <p:nvPr>
            <p:ph type="title"/>
          </p:nvPr>
        </p:nvSpPr>
        <p:spPr/>
        <p:txBody>
          <a:bodyPr/>
          <a:lstStyle/>
          <a:p>
            <a:pPr eaLnBrk="1" hangingPunct="1"/>
            <a:r>
              <a:rPr lang="en-GB" altLang="en-US" dirty="0"/>
              <a:t>Magnets and metals</a:t>
            </a:r>
          </a:p>
        </p:txBody>
      </p:sp>
      <p:sp>
        <p:nvSpPr>
          <p:cNvPr id="13320" name="Rectangle 7">
            <a:extLst>
              <a:ext uri="{FF2B5EF4-FFF2-40B4-BE49-F238E27FC236}">
                <a16:creationId xmlns:a16="http://schemas.microsoft.com/office/drawing/2014/main" id="{5877FC28-8BCA-4FB1-92C1-939C6EF1B43F}"/>
              </a:ext>
            </a:extLst>
          </p:cNvPr>
          <p:cNvSpPr>
            <a:spLocks noChangeArrowheads="1"/>
          </p:cNvSpPr>
          <p:nvPr/>
        </p:nvSpPr>
        <p:spPr bwMode="auto">
          <a:xfrm>
            <a:off x="663575" y="1169988"/>
            <a:ext cx="2779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Metal things stick to </a:t>
            </a:r>
            <a:r>
              <a:rPr lang="en-GB" altLang="en-US" b="1">
                <a:solidFill>
                  <a:srgbClr val="000066"/>
                </a:solidFill>
              </a:rPr>
              <a:t>magnets</a:t>
            </a:r>
            <a:r>
              <a:rPr lang="en-GB" altLang="en-US">
                <a:solidFill>
                  <a:srgbClr val="000066"/>
                </a:solidFill>
              </a:rPr>
              <a:t>!</a:t>
            </a:r>
          </a:p>
        </p:txBody>
      </p:sp>
      <p:sp>
        <p:nvSpPr>
          <p:cNvPr id="10" name="Rectangle 9">
            <a:extLst>
              <a:ext uri="{FF2B5EF4-FFF2-40B4-BE49-F238E27FC236}">
                <a16:creationId xmlns:a16="http://schemas.microsoft.com/office/drawing/2014/main" id="{D7AEA21A-0EFA-489A-BF74-215310222F13}"/>
              </a:ext>
            </a:extLst>
          </p:cNvPr>
          <p:cNvSpPr>
            <a:spLocks noChangeArrowheads="1"/>
          </p:cNvSpPr>
          <p:nvPr/>
        </p:nvSpPr>
        <p:spPr bwMode="auto">
          <a:xfrm>
            <a:off x="5532438" y="1076325"/>
            <a:ext cx="2973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But are there some metals that </a:t>
            </a:r>
            <a:r>
              <a:rPr lang="en-GB" altLang="en-US" b="1">
                <a:solidFill>
                  <a:srgbClr val="000066"/>
                </a:solidFill>
              </a:rPr>
              <a:t>don’t stick </a:t>
            </a:r>
            <a:r>
              <a:rPr lang="en-GB" altLang="en-US">
                <a:solidFill>
                  <a:srgbClr val="000066"/>
                </a:solidFill>
              </a:rPr>
              <a:t>to them?</a:t>
            </a:r>
          </a:p>
        </p:txBody>
      </p:sp>
      <p:pic>
        <p:nvPicPr>
          <p:cNvPr id="12" name="Picture 19">
            <a:hlinkClick r:id="" action="ppaction://hlinkshowjump?jump=nextslide"/>
            <a:extLst>
              <a:ext uri="{FF2B5EF4-FFF2-40B4-BE49-F238E27FC236}">
                <a16:creationId xmlns:a16="http://schemas.microsoft.com/office/drawing/2014/main" id="{6182CDB9-7BA0-4965-ADC4-B1BAD76BF64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7553771_edited">
            <a:extLst>
              <a:ext uri="{FF2B5EF4-FFF2-40B4-BE49-F238E27FC236}">
                <a16:creationId xmlns:a16="http://schemas.microsoft.com/office/drawing/2014/main" id="{810E8809-5643-4DBA-9D1A-D1994038B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8968" flipH="1">
            <a:off x="5545138" y="5029200"/>
            <a:ext cx="187483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16247144_edited">
            <a:extLst>
              <a:ext uri="{FF2B5EF4-FFF2-40B4-BE49-F238E27FC236}">
                <a16:creationId xmlns:a16="http://schemas.microsoft.com/office/drawing/2014/main" id="{D1DE03BC-3F2F-4DA3-8338-E50217DED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4448175"/>
            <a:ext cx="166211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22827890_edited">
            <a:extLst>
              <a:ext uri="{FF2B5EF4-FFF2-40B4-BE49-F238E27FC236}">
                <a16:creationId xmlns:a16="http://schemas.microsoft.com/office/drawing/2014/main" id="{77E9711E-0F66-44B3-959B-24C5B9743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188" y="2230438"/>
            <a:ext cx="19732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674232_46525152_edited">
            <a:extLst>
              <a:ext uri="{FF2B5EF4-FFF2-40B4-BE49-F238E27FC236}">
                <a16:creationId xmlns:a16="http://schemas.microsoft.com/office/drawing/2014/main" id="{E206E66C-1197-4BFB-86D5-060BD22DA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75" y="4071938"/>
            <a:ext cx="17795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19035479_edited">
            <a:extLst>
              <a:ext uri="{FF2B5EF4-FFF2-40B4-BE49-F238E27FC236}">
                <a16:creationId xmlns:a16="http://schemas.microsoft.com/office/drawing/2014/main" id="{FBA52EF0-FB93-4600-B8CA-7798EEFED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3113" y="2070100"/>
            <a:ext cx="1241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788353_43438217_edited">
            <a:extLst>
              <a:ext uri="{FF2B5EF4-FFF2-40B4-BE49-F238E27FC236}">
                <a16:creationId xmlns:a16="http://schemas.microsoft.com/office/drawing/2014/main" id="{51925EFC-FF67-4F32-8848-C7207621AD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227672">
            <a:off x="281782" y="2612231"/>
            <a:ext cx="14652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849239_34923007_edited">
            <a:extLst>
              <a:ext uri="{FF2B5EF4-FFF2-40B4-BE49-F238E27FC236}">
                <a16:creationId xmlns:a16="http://schemas.microsoft.com/office/drawing/2014/main" id="{21A99570-CE4D-46DF-8AE7-41FABCE49F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573521">
            <a:off x="4129881" y="1593057"/>
            <a:ext cx="199548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359968_9810_edited">
            <a:extLst>
              <a:ext uri="{FF2B5EF4-FFF2-40B4-BE49-F238E27FC236}">
                <a16:creationId xmlns:a16="http://schemas.microsoft.com/office/drawing/2014/main" id="{877C8A60-2080-4139-BEA1-AC99287AC9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5091113"/>
            <a:ext cx="18923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a:extLst>
              <a:ext uri="{FF2B5EF4-FFF2-40B4-BE49-F238E27FC236}">
                <a16:creationId xmlns:a16="http://schemas.microsoft.com/office/drawing/2014/main" id="{29C1C166-EDC4-4D17-B2B5-B41064A05F5E}"/>
              </a:ext>
            </a:extLst>
          </p:cNvPr>
          <p:cNvSpPr txBox="1">
            <a:spLocks noChangeArrowheads="1"/>
          </p:cNvSpPr>
          <p:nvPr/>
        </p:nvSpPr>
        <p:spPr bwMode="auto">
          <a:xfrm>
            <a:off x="463550" y="903288"/>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What will happen when a magnet is put next to each of these things?</a:t>
            </a:r>
            <a:endParaRPr lang="en-US" altLang="en-US">
              <a:solidFill>
                <a:srgbClr val="000066"/>
              </a:solidFill>
            </a:endParaRPr>
          </a:p>
        </p:txBody>
      </p:sp>
      <p:pic>
        <p:nvPicPr>
          <p:cNvPr id="309260" name="Picture 12" descr="magnet">
            <a:extLst>
              <a:ext uri="{FF2B5EF4-FFF2-40B4-BE49-F238E27FC236}">
                <a16:creationId xmlns:a16="http://schemas.microsoft.com/office/drawing/2014/main" id="{AB8D7198-4E52-4332-BE21-1B8D88DB44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4288" y="3473450"/>
            <a:ext cx="37449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Rectangle 14">
            <a:extLst>
              <a:ext uri="{FF2B5EF4-FFF2-40B4-BE49-F238E27FC236}">
                <a16:creationId xmlns:a16="http://schemas.microsoft.com/office/drawing/2014/main" id="{C9AC3BA1-DCAA-4E10-85CA-109E123A19D9}"/>
              </a:ext>
            </a:extLst>
          </p:cNvPr>
          <p:cNvSpPr>
            <a:spLocks noGrp="1" noChangeArrowheads="1"/>
          </p:cNvSpPr>
          <p:nvPr>
            <p:ph type="title"/>
          </p:nvPr>
        </p:nvSpPr>
        <p:spPr/>
        <p:txBody>
          <a:bodyPr/>
          <a:lstStyle/>
          <a:p>
            <a:pPr eaLnBrk="1" hangingPunct="1"/>
            <a:r>
              <a:rPr lang="en-GB" altLang="en-US" dirty="0"/>
              <a:t>Magnetic attraction</a:t>
            </a:r>
          </a:p>
        </p:txBody>
      </p:sp>
      <p:pic>
        <p:nvPicPr>
          <p:cNvPr id="15" name="Picture 19">
            <a:hlinkClick r:id="" action="ppaction://hlinkshowjump?jump=nextslide"/>
            <a:extLst>
              <a:ext uri="{FF2B5EF4-FFF2-40B4-BE49-F238E27FC236}">
                <a16:creationId xmlns:a16="http://schemas.microsoft.com/office/drawing/2014/main" id="{16CB53A9-B616-4394-8EE5-BF5D96D9E2F6}"/>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DF65D912-7588-4DFA-8C78-9D9B74E8593B}"/>
              </a:ext>
            </a:extLst>
          </p:cNvPr>
          <p:cNvPicPr>
            <a:picLocks noChangeAspect="1" noChangeArrowheads="1"/>
          </p:cNvPicPr>
          <p:nvPr/>
        </p:nvPicPr>
        <p:blipFill>
          <a:blip r:embed="rId13"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7B0F64CF-593E-4260-9123-815BE1E5950C}"/>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093360"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9260"/>
                                        </p:tgtEl>
                                        <p:attrNameLst>
                                          <p:attrName>style.visibility</p:attrName>
                                        </p:attrNameLst>
                                      </p:cBhvr>
                                      <p:to>
                                        <p:strVal val="visible"/>
                                      </p:to>
                                    </p:set>
                                    <p:anim calcmode="lin" valueType="num">
                                      <p:cBhvr additive="base">
                                        <p:cTn id="7" dur="500" fill="hold"/>
                                        <p:tgtEl>
                                          <p:spTgt spid="309260"/>
                                        </p:tgtEl>
                                        <p:attrNameLst>
                                          <p:attrName>ppt_x</p:attrName>
                                        </p:attrNameLst>
                                      </p:cBhvr>
                                      <p:tavLst>
                                        <p:tav tm="0">
                                          <p:val>
                                            <p:strVal val="#ppt_x"/>
                                          </p:val>
                                        </p:tav>
                                        <p:tav tm="100000">
                                          <p:val>
                                            <p:strVal val="#ppt_x"/>
                                          </p:val>
                                        </p:tav>
                                      </p:tavLst>
                                    </p:anim>
                                    <p:anim calcmode="lin" valueType="num">
                                      <p:cBhvr additive="base">
                                        <p:cTn id="8" dur="500" fill="hold"/>
                                        <p:tgtEl>
                                          <p:spTgt spid="309260"/>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849239_34923007_edited">
            <a:extLst>
              <a:ext uri="{FF2B5EF4-FFF2-40B4-BE49-F238E27FC236}">
                <a16:creationId xmlns:a16="http://schemas.microsoft.com/office/drawing/2014/main" id="{01E19DE7-C88A-4A0D-8D4C-4B2CA13D8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13978">
            <a:off x="2178050" y="1863726"/>
            <a:ext cx="18129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Text Box 3">
            <a:extLst>
              <a:ext uri="{FF2B5EF4-FFF2-40B4-BE49-F238E27FC236}">
                <a16:creationId xmlns:a16="http://schemas.microsoft.com/office/drawing/2014/main" id="{6FBC9B4E-10D8-47FB-98FA-57486BB850DD}"/>
              </a:ext>
            </a:extLst>
          </p:cNvPr>
          <p:cNvSpPr txBox="1">
            <a:spLocks noChangeArrowheads="1"/>
          </p:cNvSpPr>
          <p:nvPr/>
        </p:nvSpPr>
        <p:spPr bwMode="auto">
          <a:xfrm>
            <a:off x="463550" y="5095875"/>
            <a:ext cx="783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They are all made of a metal called</a:t>
            </a:r>
            <a:r>
              <a:rPr lang="en-GB" altLang="en-US" dirty="0">
                <a:solidFill>
                  <a:srgbClr val="000091"/>
                </a:solidFill>
              </a:rPr>
              <a:t> </a:t>
            </a:r>
            <a:r>
              <a:rPr lang="en-GB" altLang="en-US" b="1" dirty="0">
                <a:solidFill>
                  <a:srgbClr val="286DA6"/>
                </a:solidFill>
              </a:rPr>
              <a:t>iron</a:t>
            </a:r>
            <a:r>
              <a:rPr lang="en-GB" altLang="en-US" dirty="0">
                <a:solidFill>
                  <a:srgbClr val="000091"/>
                </a:solidFill>
              </a:rPr>
              <a:t>.</a:t>
            </a:r>
            <a:endParaRPr lang="en-GB" altLang="en-US" dirty="0"/>
          </a:p>
        </p:txBody>
      </p:sp>
      <p:sp>
        <p:nvSpPr>
          <p:cNvPr id="15364" name="Text Box 4">
            <a:extLst>
              <a:ext uri="{FF2B5EF4-FFF2-40B4-BE49-F238E27FC236}">
                <a16:creationId xmlns:a16="http://schemas.microsoft.com/office/drawing/2014/main" id="{9CA36A5B-B6C5-42C1-942A-254E68B23287}"/>
              </a:ext>
            </a:extLst>
          </p:cNvPr>
          <p:cNvSpPr txBox="1">
            <a:spLocks noChangeArrowheads="1"/>
          </p:cNvSpPr>
          <p:nvPr/>
        </p:nvSpPr>
        <p:spPr bwMode="auto">
          <a:xfrm>
            <a:off x="463550" y="903288"/>
            <a:ext cx="585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Only these things stuck to the magnet: </a:t>
            </a:r>
            <a:endParaRPr lang="en-US" altLang="en-US">
              <a:solidFill>
                <a:srgbClr val="000066"/>
              </a:solidFill>
            </a:endParaRPr>
          </a:p>
        </p:txBody>
      </p:sp>
      <p:pic>
        <p:nvPicPr>
          <p:cNvPr id="311302" name="Picture 6" descr="359968_9810_edited">
            <a:extLst>
              <a:ext uri="{FF2B5EF4-FFF2-40B4-BE49-F238E27FC236}">
                <a16:creationId xmlns:a16="http://schemas.microsoft.com/office/drawing/2014/main" id="{914DFF41-0F55-47D6-9190-E261C5924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2322513"/>
            <a:ext cx="1811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7" descr="788353_43438217_edited">
            <a:extLst>
              <a:ext uri="{FF2B5EF4-FFF2-40B4-BE49-F238E27FC236}">
                <a16:creationId xmlns:a16="http://schemas.microsoft.com/office/drawing/2014/main" id="{6BD1B517-4219-49E1-92AC-CF1D7A7F7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00396">
            <a:off x="1368425" y="1603375"/>
            <a:ext cx="1809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4" name="Picture 8" descr="7553771_edited">
            <a:extLst>
              <a:ext uri="{FF2B5EF4-FFF2-40B4-BE49-F238E27FC236}">
                <a16:creationId xmlns:a16="http://schemas.microsoft.com/office/drawing/2014/main" id="{B47F5E3A-D8E2-4DAA-AE1B-83B14A7BE4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99562" flipH="1">
            <a:off x="5951538" y="1574800"/>
            <a:ext cx="16795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magnet">
            <a:extLst>
              <a:ext uri="{FF2B5EF4-FFF2-40B4-BE49-F238E27FC236}">
                <a16:creationId xmlns:a16="http://schemas.microsoft.com/office/drawing/2014/main" id="{03E76861-B960-45DB-AA2F-FB61C028B0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1470025"/>
            <a:ext cx="3744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7553771_edited">
            <a:extLst>
              <a:ext uri="{FF2B5EF4-FFF2-40B4-BE49-F238E27FC236}">
                <a16:creationId xmlns:a16="http://schemas.microsoft.com/office/drawing/2014/main" id="{E951E860-EEDD-4BD0-B3E8-AEBA07BD13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99562" flipH="1">
            <a:off x="6643688" y="3859213"/>
            <a:ext cx="11715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22827890_edited">
            <a:extLst>
              <a:ext uri="{FF2B5EF4-FFF2-40B4-BE49-F238E27FC236}">
                <a16:creationId xmlns:a16="http://schemas.microsoft.com/office/drawing/2014/main" id="{59356D78-E366-43F0-BFDD-6D3B3400E3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8613" y="3938588"/>
            <a:ext cx="11985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5" descr="788353_43438217_edited">
            <a:extLst>
              <a:ext uri="{FF2B5EF4-FFF2-40B4-BE49-F238E27FC236}">
                <a16:creationId xmlns:a16="http://schemas.microsoft.com/office/drawing/2014/main" id="{4BB3E3D3-DF7B-4FFE-85A8-1762AAC9A9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227672">
            <a:off x="89694" y="4098131"/>
            <a:ext cx="9096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6" descr="849239_34923007_edited">
            <a:extLst>
              <a:ext uri="{FF2B5EF4-FFF2-40B4-BE49-F238E27FC236}">
                <a16:creationId xmlns:a16="http://schemas.microsoft.com/office/drawing/2014/main" id="{69668214-75D6-4EA0-80E2-FB428303DB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573521">
            <a:off x="2059781" y="3744119"/>
            <a:ext cx="13160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7" descr="359968_9810_edited">
            <a:extLst>
              <a:ext uri="{FF2B5EF4-FFF2-40B4-BE49-F238E27FC236}">
                <a16:creationId xmlns:a16="http://schemas.microsoft.com/office/drawing/2014/main" id="{55292713-2F08-4569-8A1B-8319911F7A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7825" y="3932238"/>
            <a:ext cx="11493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19">
            <a:extLst>
              <a:ext uri="{FF2B5EF4-FFF2-40B4-BE49-F238E27FC236}">
                <a16:creationId xmlns:a16="http://schemas.microsoft.com/office/drawing/2014/main" id="{F2686560-449D-4DD4-A7D7-D7E215019FCC}"/>
              </a:ext>
            </a:extLst>
          </p:cNvPr>
          <p:cNvSpPr>
            <a:spLocks noGrp="1" noChangeArrowheads="1"/>
          </p:cNvSpPr>
          <p:nvPr>
            <p:ph type="title"/>
          </p:nvPr>
        </p:nvSpPr>
        <p:spPr/>
        <p:txBody>
          <a:bodyPr/>
          <a:lstStyle/>
          <a:p>
            <a:pPr eaLnBrk="1" hangingPunct="1"/>
            <a:r>
              <a:rPr lang="en-GB" altLang="en-US" dirty="0"/>
              <a:t>Iron</a:t>
            </a:r>
          </a:p>
        </p:txBody>
      </p:sp>
      <p:sp>
        <p:nvSpPr>
          <p:cNvPr id="18" name="Rectangle 17">
            <a:extLst>
              <a:ext uri="{FF2B5EF4-FFF2-40B4-BE49-F238E27FC236}">
                <a16:creationId xmlns:a16="http://schemas.microsoft.com/office/drawing/2014/main" id="{72C19EE6-7636-481F-9A8F-2B4B55E8E10C}"/>
              </a:ext>
            </a:extLst>
          </p:cNvPr>
          <p:cNvSpPr/>
          <p:nvPr/>
        </p:nvSpPr>
        <p:spPr>
          <a:xfrm>
            <a:off x="201613" y="3657600"/>
            <a:ext cx="747712" cy="129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extLst>
              <a:ext uri="{FF2B5EF4-FFF2-40B4-BE49-F238E27FC236}">
                <a16:creationId xmlns:a16="http://schemas.microsoft.com/office/drawing/2014/main" id="{93C3F6ED-CA19-42B4-BB38-33CBB74DA192}"/>
              </a:ext>
            </a:extLst>
          </p:cNvPr>
          <p:cNvSpPr/>
          <p:nvPr/>
        </p:nvSpPr>
        <p:spPr>
          <a:xfrm>
            <a:off x="6650038" y="3810000"/>
            <a:ext cx="1081087" cy="129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22">
            <a:extLst>
              <a:ext uri="{FF2B5EF4-FFF2-40B4-BE49-F238E27FC236}">
                <a16:creationId xmlns:a16="http://schemas.microsoft.com/office/drawing/2014/main" id="{464BDA0D-4389-4D10-B0EE-B12AF87C122E}"/>
              </a:ext>
            </a:extLst>
          </p:cNvPr>
          <p:cNvSpPr/>
          <p:nvPr/>
        </p:nvSpPr>
        <p:spPr>
          <a:xfrm>
            <a:off x="4192588" y="3713163"/>
            <a:ext cx="1139825" cy="129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4E4BCDFD-5170-41A0-A5A5-A1C8DABA0685}"/>
              </a:ext>
            </a:extLst>
          </p:cNvPr>
          <p:cNvSpPr/>
          <p:nvPr/>
        </p:nvSpPr>
        <p:spPr>
          <a:xfrm>
            <a:off x="2173288" y="3532188"/>
            <a:ext cx="123507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79" name="Picture 14" descr="19035479_edited">
            <a:extLst>
              <a:ext uri="{FF2B5EF4-FFF2-40B4-BE49-F238E27FC236}">
                <a16:creationId xmlns:a16="http://schemas.microsoft.com/office/drawing/2014/main" id="{CB610E0A-4228-434B-BC47-719DBAE515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48025" y="3925888"/>
            <a:ext cx="754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11" descr="16247144_edited">
            <a:extLst>
              <a:ext uri="{FF2B5EF4-FFF2-40B4-BE49-F238E27FC236}">
                <a16:creationId xmlns:a16="http://schemas.microsoft.com/office/drawing/2014/main" id="{B54FD6A0-756D-4CDD-8077-487C3B98EE8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7900" y="3683000"/>
            <a:ext cx="10096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13" descr="674232_46525152_edited">
            <a:extLst>
              <a:ext uri="{FF2B5EF4-FFF2-40B4-BE49-F238E27FC236}">
                <a16:creationId xmlns:a16="http://schemas.microsoft.com/office/drawing/2014/main" id="{F3301725-5D3B-46F5-813F-CF04AFE11E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9213" y="3937000"/>
            <a:ext cx="10810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C1AF1F82-9B2E-4363-95D5-D3123FD7BE08}"/>
              </a:ext>
            </a:extLst>
          </p:cNvPr>
          <p:cNvSpPr>
            <a:spLocks noChangeArrowheads="1"/>
          </p:cNvSpPr>
          <p:nvPr/>
        </p:nvSpPr>
        <p:spPr bwMode="auto">
          <a:xfrm>
            <a:off x="463550" y="5638800"/>
            <a:ext cx="405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Only</a:t>
            </a:r>
            <a:r>
              <a:rPr lang="en-GB" altLang="en-US" dirty="0">
                <a:solidFill>
                  <a:srgbClr val="000091"/>
                </a:solidFill>
              </a:rPr>
              <a:t> </a:t>
            </a:r>
            <a:r>
              <a:rPr lang="en-GB" altLang="en-US" b="1" dirty="0">
                <a:solidFill>
                  <a:srgbClr val="286DA6"/>
                </a:solidFill>
              </a:rPr>
              <a:t>iron</a:t>
            </a:r>
            <a:r>
              <a:rPr lang="en-GB" altLang="en-US" b="1" dirty="0">
                <a:solidFill>
                  <a:srgbClr val="FC6600"/>
                </a:solidFill>
              </a:rPr>
              <a:t> </a:t>
            </a:r>
            <a:r>
              <a:rPr lang="en-GB" altLang="en-US" dirty="0">
                <a:solidFill>
                  <a:srgbClr val="000066"/>
                </a:solidFill>
              </a:rPr>
              <a:t>sticks to magnets</a:t>
            </a:r>
            <a:r>
              <a:rPr lang="en-GB" altLang="en-US" dirty="0">
                <a:solidFill>
                  <a:srgbClr val="000091"/>
                </a:solidFill>
              </a:rPr>
              <a:t>.</a:t>
            </a:r>
            <a:endParaRPr lang="en-US" altLang="en-US" dirty="0">
              <a:solidFill>
                <a:srgbClr val="000091"/>
              </a:solidFill>
            </a:endParaRPr>
          </a:p>
        </p:txBody>
      </p:sp>
      <p:pic>
        <p:nvPicPr>
          <p:cNvPr id="24" name="Picture 19">
            <a:hlinkClick r:id="" action="ppaction://hlinkshowjump?jump=nextslide"/>
            <a:extLst>
              <a:ext uri="{FF2B5EF4-FFF2-40B4-BE49-F238E27FC236}">
                <a16:creationId xmlns:a16="http://schemas.microsoft.com/office/drawing/2014/main" id="{688D4303-C2CF-4735-92F3-A0408B980595}"/>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nodeType="afterGroup">
                            <p:stCondLst>
                              <p:cond delay="500"/>
                            </p:stCondLst>
                            <p:childTnLst>
                              <p:par>
                                <p:cTn id="9" presetID="2" presetClass="entr" presetSubtype="8" fill="hold" nodeType="afterEffect">
                                  <p:stCondLst>
                                    <p:cond delay="500"/>
                                  </p:stCondLst>
                                  <p:childTnLst>
                                    <p:set>
                                      <p:cBhvr>
                                        <p:cTn id="10" dur="1" fill="hold">
                                          <p:stCondLst>
                                            <p:cond delay="0"/>
                                          </p:stCondLst>
                                        </p:cTn>
                                        <p:tgtEl>
                                          <p:spTgt spid="311303"/>
                                        </p:tgtEl>
                                        <p:attrNameLst>
                                          <p:attrName>style.visibility</p:attrName>
                                        </p:attrNameLst>
                                      </p:cBhvr>
                                      <p:to>
                                        <p:strVal val="visible"/>
                                      </p:to>
                                    </p:set>
                                    <p:anim calcmode="lin" valueType="num">
                                      <p:cBhvr additive="base">
                                        <p:cTn id="11" dur="500" fill="hold"/>
                                        <p:tgtEl>
                                          <p:spTgt spid="311303"/>
                                        </p:tgtEl>
                                        <p:attrNameLst>
                                          <p:attrName>ppt_x</p:attrName>
                                        </p:attrNameLst>
                                      </p:cBhvr>
                                      <p:tavLst>
                                        <p:tav tm="0">
                                          <p:val>
                                            <p:strVal val="0-#ppt_w/2"/>
                                          </p:val>
                                        </p:tav>
                                        <p:tav tm="100000">
                                          <p:val>
                                            <p:strVal val="#ppt_x"/>
                                          </p:val>
                                        </p:tav>
                                      </p:tavLst>
                                    </p:anim>
                                    <p:anim calcmode="lin" valueType="num">
                                      <p:cBhvr additive="base">
                                        <p:cTn id="12" dur="500" fill="hold"/>
                                        <p:tgtEl>
                                          <p:spTgt spid="31130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par>
                          <p:cTn id="17" fill="hold" nodeType="afterGroup">
                            <p:stCondLst>
                              <p:cond delay="2000"/>
                            </p:stCondLst>
                            <p:childTnLst>
                              <p:par>
                                <p:cTn id="18" presetID="2" presetClass="entr" presetSubtype="12" fill="hold" nodeType="afterEffect">
                                  <p:stCondLst>
                                    <p:cond delay="500"/>
                                  </p:stCondLst>
                                  <p:childTnLst>
                                    <p:set>
                                      <p:cBhvr>
                                        <p:cTn id="19" dur="1" fill="hold">
                                          <p:stCondLst>
                                            <p:cond delay="0"/>
                                          </p:stCondLst>
                                        </p:cTn>
                                        <p:tgtEl>
                                          <p:spTgt spid="311298"/>
                                        </p:tgtEl>
                                        <p:attrNameLst>
                                          <p:attrName>style.visibility</p:attrName>
                                        </p:attrNameLst>
                                      </p:cBhvr>
                                      <p:to>
                                        <p:strVal val="visible"/>
                                      </p:to>
                                    </p:set>
                                    <p:anim calcmode="lin" valueType="num">
                                      <p:cBhvr additive="base">
                                        <p:cTn id="20" dur="500" fill="hold"/>
                                        <p:tgtEl>
                                          <p:spTgt spid="311298"/>
                                        </p:tgtEl>
                                        <p:attrNameLst>
                                          <p:attrName>ppt_x</p:attrName>
                                        </p:attrNameLst>
                                      </p:cBhvr>
                                      <p:tavLst>
                                        <p:tav tm="0">
                                          <p:val>
                                            <p:strVal val="0-#ppt_w/2"/>
                                          </p:val>
                                        </p:tav>
                                        <p:tav tm="100000">
                                          <p:val>
                                            <p:strVal val="#ppt_x"/>
                                          </p:val>
                                        </p:tav>
                                      </p:tavLst>
                                    </p:anim>
                                    <p:anim calcmode="lin" valueType="num">
                                      <p:cBhvr additive="base">
                                        <p:cTn id="21" dur="500" fill="hold"/>
                                        <p:tgtEl>
                                          <p:spTgt spid="311298"/>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par>
                          <p:cTn id="26" fill="hold" nodeType="afterGroup">
                            <p:stCondLst>
                              <p:cond delay="3500"/>
                            </p:stCondLst>
                            <p:childTnLst>
                              <p:par>
                                <p:cTn id="27" presetID="2" presetClass="entr" presetSubtype="6" fill="hold" nodeType="afterEffect">
                                  <p:stCondLst>
                                    <p:cond delay="500"/>
                                  </p:stCondLst>
                                  <p:childTnLst>
                                    <p:set>
                                      <p:cBhvr>
                                        <p:cTn id="28" dur="1" fill="hold">
                                          <p:stCondLst>
                                            <p:cond delay="0"/>
                                          </p:stCondLst>
                                        </p:cTn>
                                        <p:tgtEl>
                                          <p:spTgt spid="311302"/>
                                        </p:tgtEl>
                                        <p:attrNameLst>
                                          <p:attrName>style.visibility</p:attrName>
                                        </p:attrNameLst>
                                      </p:cBhvr>
                                      <p:to>
                                        <p:strVal val="visible"/>
                                      </p:to>
                                    </p:set>
                                    <p:anim calcmode="lin" valueType="num">
                                      <p:cBhvr additive="base">
                                        <p:cTn id="29" dur="500" fill="hold"/>
                                        <p:tgtEl>
                                          <p:spTgt spid="311302"/>
                                        </p:tgtEl>
                                        <p:attrNameLst>
                                          <p:attrName>ppt_x</p:attrName>
                                        </p:attrNameLst>
                                      </p:cBhvr>
                                      <p:tavLst>
                                        <p:tav tm="0">
                                          <p:val>
                                            <p:strVal val="1+#ppt_w/2"/>
                                          </p:val>
                                        </p:tav>
                                        <p:tav tm="100000">
                                          <p:val>
                                            <p:strVal val="#ppt_x"/>
                                          </p:val>
                                        </p:tav>
                                      </p:tavLst>
                                    </p:anim>
                                    <p:anim calcmode="lin" valueType="num">
                                      <p:cBhvr additive="base">
                                        <p:cTn id="30" dur="500" fill="hold"/>
                                        <p:tgtEl>
                                          <p:spTgt spid="31130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45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par>
                          <p:cTn id="35" fill="hold" nodeType="afterGroup">
                            <p:stCondLst>
                              <p:cond delay="5000"/>
                            </p:stCondLst>
                            <p:childTnLst>
                              <p:par>
                                <p:cTn id="36" presetID="2" presetClass="entr" presetSubtype="2" fill="hold" nodeType="afterEffect">
                                  <p:stCondLst>
                                    <p:cond delay="500"/>
                                  </p:stCondLst>
                                  <p:childTnLst>
                                    <p:set>
                                      <p:cBhvr>
                                        <p:cTn id="37" dur="1" fill="hold">
                                          <p:stCondLst>
                                            <p:cond delay="0"/>
                                          </p:stCondLst>
                                        </p:cTn>
                                        <p:tgtEl>
                                          <p:spTgt spid="311304"/>
                                        </p:tgtEl>
                                        <p:attrNameLst>
                                          <p:attrName>style.visibility</p:attrName>
                                        </p:attrNameLst>
                                      </p:cBhvr>
                                      <p:to>
                                        <p:strVal val="visible"/>
                                      </p:to>
                                    </p:set>
                                    <p:anim calcmode="lin" valueType="num">
                                      <p:cBhvr additive="base">
                                        <p:cTn id="38" dur="500" fill="hold"/>
                                        <p:tgtEl>
                                          <p:spTgt spid="311304"/>
                                        </p:tgtEl>
                                        <p:attrNameLst>
                                          <p:attrName>ppt_x</p:attrName>
                                        </p:attrNameLst>
                                      </p:cBhvr>
                                      <p:tavLst>
                                        <p:tav tm="0">
                                          <p:val>
                                            <p:strVal val="1+#ppt_w/2"/>
                                          </p:val>
                                        </p:tav>
                                        <p:tav tm="100000">
                                          <p:val>
                                            <p:strVal val="#ppt_x"/>
                                          </p:val>
                                        </p:tav>
                                      </p:tavLst>
                                    </p:anim>
                                    <p:anim calcmode="lin" valueType="num">
                                      <p:cBhvr additive="base">
                                        <p:cTn id="39" dur="500" fill="hold"/>
                                        <p:tgtEl>
                                          <p:spTgt spid="31130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05" name="Rectangle 29">
            <a:extLst>
              <a:ext uri="{FF2B5EF4-FFF2-40B4-BE49-F238E27FC236}">
                <a16:creationId xmlns:a16="http://schemas.microsoft.com/office/drawing/2014/main" id="{DDD94E4E-89F5-4C3D-8566-184B156FA46F}"/>
              </a:ext>
            </a:extLst>
          </p:cNvPr>
          <p:cNvSpPr>
            <a:spLocks noChangeArrowheads="1"/>
          </p:cNvSpPr>
          <p:nvPr/>
        </p:nvSpPr>
        <p:spPr bwMode="auto">
          <a:xfrm>
            <a:off x="461963" y="3436938"/>
            <a:ext cx="707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You can’t </a:t>
            </a:r>
            <a:r>
              <a:rPr lang="en-GB" altLang="en-US" b="1">
                <a:solidFill>
                  <a:srgbClr val="000066"/>
                </a:solidFill>
              </a:rPr>
              <a:t>see</a:t>
            </a:r>
            <a:r>
              <a:rPr lang="en-GB" altLang="en-US">
                <a:solidFill>
                  <a:srgbClr val="000066"/>
                </a:solidFill>
              </a:rPr>
              <a:t> forces, but you can </a:t>
            </a:r>
            <a:r>
              <a:rPr lang="en-GB" altLang="en-US" b="1">
                <a:solidFill>
                  <a:srgbClr val="000066"/>
                </a:solidFill>
              </a:rPr>
              <a:t>feel</a:t>
            </a:r>
            <a:r>
              <a:rPr lang="en-GB" altLang="en-US">
                <a:solidFill>
                  <a:srgbClr val="000066"/>
                </a:solidFill>
              </a:rPr>
              <a:t> them! </a:t>
            </a:r>
            <a:endParaRPr lang="en-US" altLang="en-US">
              <a:solidFill>
                <a:srgbClr val="000066"/>
              </a:solidFill>
            </a:endParaRPr>
          </a:p>
        </p:txBody>
      </p:sp>
      <p:sp>
        <p:nvSpPr>
          <p:cNvPr id="16388" name="Text Box 40">
            <a:extLst>
              <a:ext uri="{FF2B5EF4-FFF2-40B4-BE49-F238E27FC236}">
                <a16:creationId xmlns:a16="http://schemas.microsoft.com/office/drawing/2014/main" id="{DA0AF1BD-9A34-414B-8545-2FA7860259D8}"/>
              </a:ext>
            </a:extLst>
          </p:cNvPr>
          <p:cNvSpPr txBox="1">
            <a:spLocks noChangeArrowheads="1"/>
          </p:cNvSpPr>
          <p:nvPr/>
        </p:nvSpPr>
        <p:spPr bwMode="auto">
          <a:xfrm>
            <a:off x="461963" y="900113"/>
            <a:ext cx="8469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dirty="0">
                <a:solidFill>
                  <a:srgbClr val="286DA6"/>
                </a:solidFill>
              </a:rPr>
              <a:t>Magnetism</a:t>
            </a:r>
            <a:r>
              <a:rPr lang="en-GB" altLang="en-US" dirty="0"/>
              <a:t> </a:t>
            </a:r>
            <a:r>
              <a:rPr lang="en-GB" altLang="en-US" dirty="0">
                <a:solidFill>
                  <a:srgbClr val="000066"/>
                </a:solidFill>
              </a:rPr>
              <a:t>is a</a:t>
            </a:r>
            <a:r>
              <a:rPr lang="en-GB" altLang="en-US" dirty="0"/>
              <a:t> </a:t>
            </a:r>
            <a:r>
              <a:rPr lang="en-GB" altLang="en-US" dirty="0">
                <a:solidFill>
                  <a:srgbClr val="000066"/>
                </a:solidFill>
              </a:rPr>
              <a:t>force.</a:t>
            </a:r>
            <a:r>
              <a:rPr lang="en-GB" altLang="en-US" dirty="0"/>
              <a:t> </a:t>
            </a:r>
            <a:r>
              <a:rPr lang="en-GB" altLang="en-US" dirty="0">
                <a:solidFill>
                  <a:srgbClr val="000066"/>
                </a:solidFill>
              </a:rPr>
              <a:t>You can feel it if you have two magnets like these!</a:t>
            </a:r>
            <a:endParaRPr lang="en-GB" altLang="en-US" dirty="0"/>
          </a:p>
        </p:txBody>
      </p:sp>
      <p:pic>
        <p:nvPicPr>
          <p:cNvPr id="16389" name="Picture 41" descr="magnet">
            <a:extLst>
              <a:ext uri="{FF2B5EF4-FFF2-40B4-BE49-F238E27FC236}">
                <a16:creationId xmlns:a16="http://schemas.microsoft.com/office/drawing/2014/main" id="{533A2C1F-374A-4EE1-9B46-1C309BEFB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2074863"/>
            <a:ext cx="33480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3" descr="magnet">
            <a:extLst>
              <a:ext uri="{FF2B5EF4-FFF2-40B4-BE49-F238E27FC236}">
                <a16:creationId xmlns:a16="http://schemas.microsoft.com/office/drawing/2014/main" id="{E7A7F388-2F10-4DA9-9B58-1FA6BBC61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074863"/>
            <a:ext cx="33480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4">
            <a:extLst>
              <a:ext uri="{FF2B5EF4-FFF2-40B4-BE49-F238E27FC236}">
                <a16:creationId xmlns:a16="http://schemas.microsoft.com/office/drawing/2014/main" id="{8F21BEA7-2CC4-4804-91AD-5C1BC72423BE}"/>
              </a:ext>
            </a:extLst>
          </p:cNvPr>
          <p:cNvSpPr>
            <a:spLocks noGrp="1" noChangeArrowheads="1"/>
          </p:cNvSpPr>
          <p:nvPr>
            <p:ph type="title"/>
          </p:nvPr>
        </p:nvSpPr>
        <p:spPr/>
        <p:txBody>
          <a:bodyPr/>
          <a:lstStyle/>
          <a:p>
            <a:pPr eaLnBrk="1" hangingPunct="1"/>
            <a:r>
              <a:rPr lang="en-GB" altLang="en-US" dirty="0"/>
              <a:t>What is magnetism? (1)</a:t>
            </a:r>
          </a:p>
        </p:txBody>
      </p:sp>
      <p:sp>
        <p:nvSpPr>
          <p:cNvPr id="101422" name="Text Box 46">
            <a:extLst>
              <a:ext uri="{FF2B5EF4-FFF2-40B4-BE49-F238E27FC236}">
                <a16:creationId xmlns:a16="http://schemas.microsoft.com/office/drawing/2014/main" id="{076C9456-9673-44D5-A16C-8E599166D444}"/>
              </a:ext>
            </a:extLst>
          </p:cNvPr>
          <p:cNvSpPr txBox="1">
            <a:spLocks noChangeArrowheads="1"/>
          </p:cNvSpPr>
          <p:nvPr/>
        </p:nvSpPr>
        <p:spPr bwMode="auto">
          <a:xfrm>
            <a:off x="461963" y="4222750"/>
            <a:ext cx="7756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All magnets have a </a:t>
            </a:r>
            <a:r>
              <a:rPr lang="en-GB" altLang="en-US" b="1" dirty="0">
                <a:solidFill>
                  <a:srgbClr val="286DA6"/>
                </a:solidFill>
              </a:rPr>
              <a:t>north pole </a:t>
            </a:r>
            <a:r>
              <a:rPr lang="en-GB" altLang="en-US" dirty="0">
                <a:solidFill>
                  <a:srgbClr val="000066"/>
                </a:solidFill>
              </a:rPr>
              <a:t>and a </a:t>
            </a:r>
            <a:r>
              <a:rPr lang="en-GB" altLang="en-US" b="1" dirty="0">
                <a:solidFill>
                  <a:srgbClr val="286DA6"/>
                </a:solidFill>
              </a:rPr>
              <a:t>south pole</a:t>
            </a:r>
            <a:r>
              <a:rPr lang="en-GB" altLang="en-US" dirty="0">
                <a:solidFill>
                  <a:srgbClr val="000066"/>
                </a:solidFill>
              </a:rPr>
              <a:t>. However, they are not all </a:t>
            </a:r>
            <a:r>
              <a:rPr lang="en-GB" altLang="en-US" dirty="0" err="1">
                <a:solidFill>
                  <a:srgbClr val="000066"/>
                </a:solidFill>
              </a:rPr>
              <a:t>labeled</a:t>
            </a:r>
            <a:r>
              <a:rPr lang="en-GB" altLang="en-US" dirty="0">
                <a:solidFill>
                  <a:srgbClr val="000066"/>
                </a:solidFill>
              </a:rPr>
              <a:t> like these.</a:t>
            </a:r>
          </a:p>
        </p:txBody>
      </p:sp>
      <p:sp>
        <p:nvSpPr>
          <p:cNvPr id="10" name="Rectangle 29">
            <a:extLst>
              <a:ext uri="{FF2B5EF4-FFF2-40B4-BE49-F238E27FC236}">
                <a16:creationId xmlns:a16="http://schemas.microsoft.com/office/drawing/2014/main" id="{60A0DAA4-3F27-4CD8-AFBF-0BE218FF0D6E}"/>
              </a:ext>
            </a:extLst>
          </p:cNvPr>
          <p:cNvSpPr>
            <a:spLocks noChangeArrowheads="1"/>
          </p:cNvSpPr>
          <p:nvPr/>
        </p:nvSpPr>
        <p:spPr bwMode="auto">
          <a:xfrm>
            <a:off x="461963" y="5384800"/>
            <a:ext cx="782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What happens when two magnets are placed next </a:t>
            </a:r>
            <a:br>
              <a:rPr lang="en-GB" altLang="en-US">
                <a:solidFill>
                  <a:srgbClr val="000066"/>
                </a:solidFill>
              </a:rPr>
            </a:br>
            <a:r>
              <a:rPr lang="en-GB" altLang="en-US">
                <a:solidFill>
                  <a:srgbClr val="000066"/>
                </a:solidFill>
              </a:rPr>
              <a:t>to each other? </a:t>
            </a:r>
            <a:endParaRPr lang="en-US" altLang="en-US">
              <a:solidFill>
                <a:srgbClr val="000066"/>
              </a:solidFill>
            </a:endParaRPr>
          </a:p>
        </p:txBody>
      </p:sp>
      <p:pic>
        <p:nvPicPr>
          <p:cNvPr id="11" name="Picture 19">
            <a:hlinkClick r:id="" action="ppaction://hlinkshowjump?jump=nextslide"/>
            <a:extLst>
              <a:ext uri="{FF2B5EF4-FFF2-40B4-BE49-F238E27FC236}">
                <a16:creationId xmlns:a16="http://schemas.microsoft.com/office/drawing/2014/main" id="{A63BF39A-286E-418B-AB7C-BACD927EB1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5" grpId="0"/>
      <p:bldP spid="10142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8">
            <a:extLst>
              <a:ext uri="{FF2B5EF4-FFF2-40B4-BE49-F238E27FC236}">
                <a16:creationId xmlns:a16="http://schemas.microsoft.com/office/drawing/2014/main" id="{4EF4A813-6B25-403B-ACFD-667458258342}"/>
              </a:ext>
            </a:extLst>
          </p:cNvPr>
          <p:cNvSpPr>
            <a:spLocks noGrp="1" noChangeArrowheads="1"/>
          </p:cNvSpPr>
          <p:nvPr>
            <p:ph type="title"/>
          </p:nvPr>
        </p:nvSpPr>
        <p:spPr/>
        <p:txBody>
          <a:bodyPr/>
          <a:lstStyle/>
          <a:p>
            <a:pPr eaLnBrk="1" hangingPunct="1"/>
            <a:r>
              <a:rPr lang="en-GB" altLang="en-US" dirty="0"/>
              <a:t>What is magnetism? (2)</a:t>
            </a:r>
          </a:p>
        </p:txBody>
      </p:sp>
      <p:pic>
        <p:nvPicPr>
          <p:cNvPr id="6" name="Picture 19">
            <a:hlinkClick r:id="" action="ppaction://hlinkshowjump?jump=nextslide"/>
            <a:extLst>
              <a:ext uri="{FF2B5EF4-FFF2-40B4-BE49-F238E27FC236}">
                <a16:creationId xmlns:a16="http://schemas.microsoft.com/office/drawing/2014/main" id="{83536C94-C590-4ECB-A1A0-BC0F9FDD7D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A2ACD7D7-3D6B-4805-B23F-EF62CA1EDC2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0E173FA2-64C8-4AE2-89E9-6C0B84502AE4}"/>
                    </a:ext>
                  </a:extLst>
                </p:cNvPr>
                <p:cNvPicPr>
                  <a:picLocks/>
                </p:cNvPicPr>
                <p:nvPr/>
              </p:nvPicPr>
              <p:blipFill>
                <a:blip r:embed="rId7"/>
                <a:stretch>
                  <a:fillRect/>
                </a:stretch>
              </p:blipFill>
              <p:spPr>
                <a:xfrm>
                  <a:off x="203200" y="838200"/>
                  <a:ext cx="87122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7270</TotalTime>
  <Words>889</Words>
  <Application>Microsoft Office PowerPoint</Application>
  <PresentationFormat>On-screen Show (4:3)</PresentationFormat>
  <Paragraphs>105</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Wingdings 2</vt:lpstr>
      <vt:lpstr>Default Design</vt:lpstr>
      <vt:lpstr>3_Default Design</vt:lpstr>
      <vt:lpstr>Magnets</vt:lpstr>
      <vt:lpstr>Information</vt:lpstr>
      <vt:lpstr>Examples of magnets</vt:lpstr>
      <vt:lpstr>What types of objects do magnets attract?</vt:lpstr>
      <vt:lpstr>Magnets and metals</vt:lpstr>
      <vt:lpstr>Magnetic attraction</vt:lpstr>
      <vt:lpstr>Iron</vt:lpstr>
      <vt:lpstr>What is magnetism? (1)</vt:lpstr>
      <vt:lpstr>What is magnetism? (2)</vt:lpstr>
      <vt:lpstr>Investigating magnetism</vt:lpstr>
      <vt:lpstr>Does magnetic force work over distance?</vt:lpstr>
      <vt:lpstr>Testing the strength of magnets</vt:lpstr>
      <vt:lpstr>The magnet strength investigation (1)</vt:lpstr>
      <vt:lpstr>The magnet strength investigation (2)</vt:lpstr>
      <vt:lpstr>What can we conclude?</vt:lpstr>
      <vt:lpstr>Everyday uses of magnets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Magnets</dc:title>
  <dc:subject>Boardworks Elementary School Physical Science</dc:subject>
  <dc:creator>Boardworks</dc:creator>
  <cp:lastModifiedBy>Tim Crilly</cp:lastModifiedBy>
  <cp:revision>234</cp:revision>
  <dcterms:created xsi:type="dcterms:W3CDTF">2005-07-09T14:35:32Z</dcterms:created>
  <dcterms:modified xsi:type="dcterms:W3CDTF">2018-12-04T11:04:55Z</dcterms:modified>
</cp:coreProperties>
</file>