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notesSlides/notesSlide7.xml" ContentType="application/vnd.openxmlformats-officedocument.presentationml.notesSlide+xml"/>
  <Override PartName="/ppt/activeX/activeX2.xml" ContentType="application/vnd.ms-office.activeX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ctiveX/activeX3.xml" ContentType="application/vnd.ms-office.activeX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4.xml" ContentType="application/vnd.ms-office.activeX+xml"/>
  <Override PartName="/ppt/notesSlides/notesSlide12.xml" ContentType="application/vnd.openxmlformats-officedocument.presentationml.notesSlide+xml"/>
  <Override PartName="/ppt/activeX/activeX5.xml" ContentType="application/vnd.ms-office.activeX+xml"/>
  <Override PartName="/ppt/notesSlides/notesSlide13.xml" ContentType="application/vnd.openxmlformats-officedocument.presentationml.notesSlide+xml"/>
  <Override PartName="/ppt/activeX/activeX6.xml" ContentType="application/vnd.ms-office.activeX+xml"/>
  <Override PartName="/ppt/notesSlides/notesSlide14.xml" ContentType="application/vnd.openxmlformats-officedocument.presentationml.notesSlide+xml"/>
  <Override PartName="/ppt/activeX/activeX7.xml" ContentType="application/vnd.ms-office.activeX+xml"/>
  <Override PartName="/ppt/notesSlides/notesSlide15.xml" ContentType="application/vnd.openxmlformats-officedocument.presentationml.notesSlide+xml"/>
  <Override PartName="/ppt/activeX/activeX8.xml" ContentType="application/vnd.ms-office.activeX+xml"/>
  <Override PartName="/ppt/notesSlides/notesSlide16.xml" ContentType="application/vnd.openxmlformats-officedocument.presentationml.notesSlide+xml"/>
  <Override PartName="/ppt/activeX/activeX9.xml" ContentType="application/vnd.ms-office.activeX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01" r:id="rId2"/>
  </p:sldMasterIdLst>
  <p:notesMasterIdLst>
    <p:notesMasterId r:id="rId20"/>
  </p:notesMasterIdLst>
  <p:handoutMasterIdLst>
    <p:handoutMasterId r:id="rId21"/>
  </p:handoutMasterIdLst>
  <p:sldIdLst>
    <p:sldId id="269" r:id="rId3"/>
    <p:sldId id="527" r:id="rId4"/>
    <p:sldId id="277" r:id="rId5"/>
    <p:sldId id="316" r:id="rId6"/>
    <p:sldId id="317" r:id="rId7"/>
    <p:sldId id="257" r:id="rId8"/>
    <p:sldId id="303" r:id="rId9"/>
    <p:sldId id="258" r:id="rId10"/>
    <p:sldId id="315" r:id="rId11"/>
    <p:sldId id="309" r:id="rId12"/>
    <p:sldId id="311" r:id="rId13"/>
    <p:sldId id="285" r:id="rId14"/>
    <p:sldId id="265" r:id="rId15"/>
    <p:sldId id="266" r:id="rId16"/>
    <p:sldId id="302" r:id="rId17"/>
    <p:sldId id="301" r:id="rId18"/>
    <p:sldId id="278" r:id="rId19"/>
  </p:sldIdLst>
  <p:sldSz cx="9144000" cy="6858000" type="screen4x3"/>
  <p:notesSz cx="7010400" cy="92360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7">
          <p15:clr>
            <a:srgbClr val="A4A3A4"/>
          </p15:clr>
        </p15:guide>
        <p15:guide id="2" pos="2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DA6"/>
    <a:srgbClr val="009900"/>
    <a:srgbClr val="F6F7C9"/>
    <a:srgbClr val="F0F2AC"/>
    <a:srgbClr val="FF6600"/>
    <a:srgbClr val="000099"/>
    <a:srgbClr val="5B0091"/>
    <a:srgbClr val="00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77778" autoAdjust="0"/>
  </p:normalViewPr>
  <p:slideViewPr>
    <p:cSldViewPr snapToGrid="0">
      <p:cViewPr>
        <p:scale>
          <a:sx n="85" d="100"/>
          <a:sy n="85" d="100"/>
        </p:scale>
        <p:origin x="618" y="60"/>
      </p:cViewPr>
      <p:guideLst>
        <p:guide orient="horz" pos="567"/>
        <p:guide pos="2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78" y="108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AA6C6-858A-4073-9502-B57A410FAE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77" y="8772792"/>
            <a:ext cx="3038386" cy="4632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2D9D8-C92D-483C-A0C4-E80458503FE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724B631-9E81-4EA1-826E-95B1D5D4A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266" y="8772792"/>
            <a:ext cx="3066231" cy="4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A741982-4FEF-4CC6-A2F4-230239862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04" y="55506"/>
            <a:ext cx="5227955" cy="4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3507848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77" y="8772791"/>
            <a:ext cx="3038386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9A1FB26-1E12-44FE-880E-2A9FDEF523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D62FFBC1-1C2B-4F09-946D-49CF61917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4843" y="8808315"/>
            <a:ext cx="3066231" cy="4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89678DAE-7178-4F46-B773-589AED09F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81" y="18502"/>
            <a:ext cx="5227955" cy="4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Physical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80E16-4B8B-4425-B42F-728F8F8C6BE5}" type="slidenum">
              <a:rPr lang="en-GB"/>
              <a:pPr/>
              <a:t>1</a:t>
            </a:fld>
            <a:endParaRPr lang="en-GB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EB13D-C2F7-45BF-927A-0580AC9C4892}" type="slidenum">
              <a:rPr lang="en-GB"/>
              <a:pPr/>
              <a:t>10</a:t>
            </a:fld>
            <a:endParaRPr lang="en-GB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2DDFBA-A9A0-44E6-A3D6-9CCC16CEF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05205-C3B1-43CD-9459-062EA17D96B6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82008F13-661B-4D68-85FD-E5CB475476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64EBD3E8-6164-4160-AB36-72EC3E0DB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4AF5B04-B818-4EF6-B784-E89C19D64E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246DA-6BC8-491F-82A6-89DF18C0BBE8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C8A19690-5709-46FE-92D4-0349DB7877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9A8E02D6-E926-499B-809D-4ED7D493D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 and Carrying Out Investigations: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Plan and conduct an investigation collaboratively to produce data to serve as the basis for evidence, using fair tests in which variables are controlled and the number of trials considered.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60638E-5E37-4E0B-911C-CBFB8F442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368B8-7A23-4626-8690-41628182E779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FCBD4811-C225-4558-A1A6-E641326E56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15439FE6-8030-4D96-A3AE-B8B246509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 and Carrying Out Investigations: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Plan and conduct an investigation collaboratively to produce data to serve as the basis for evidence, using fair tests in which variables are controlled and the number of trials considered.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BC3AB7-5CA5-4E77-AC0E-0171BB36B2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69ACB-3211-4CF7-A736-18AB68E916A8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9772D0D7-57E4-4730-B8B8-9ECD862494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43C5D91A-3796-49C4-A701-D3BEA80E7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Asking Questions and Defining Problems: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Ask questions that can be investigated and predict reasonable outcomes based on patterns such as cause and effect relationships.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CB8DEC-517D-421D-9111-B0A4E4872F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787ACA-4E80-42F8-9935-62765AB92C04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341C0ABE-15FA-48BA-B6A7-A3121C6042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5172028-1D65-4A53-87F0-CD4BCD379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Teacher Notes</a:t>
            </a:r>
          </a:p>
          <a:p>
            <a:r>
              <a:rPr lang="en-US" altLang="en-US" dirty="0"/>
              <a:t>Ask students whether the data they collected agrees with the graph shown here.</a:t>
            </a:r>
            <a:r>
              <a:rPr lang="en-GB" altLang="en-US" dirty="0"/>
              <a:t> </a:t>
            </a:r>
          </a:p>
          <a:p>
            <a:endParaRPr lang="en-GB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  <a:endParaRPr lang="en-US" sz="12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Analyzing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Interpreting Data: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interpret data to make sense of phenomena, using logical reasoning, mathematics, and/or computation.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Describe, measure, estimate, and/or graph quantities such as area, volume, weight, and time to address scientific and engineering questions and problems.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10FCDC-5695-4336-8A5D-E7064634E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FE681-5E0B-4556-B1DA-21376C847C6E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067B9AC8-C101-47AB-A9F7-DEF7B1C5F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DEEDD14F-55A5-4837-B8F3-BC52F3964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  <a:endParaRPr lang="en-US" sz="12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 and Carrying Out Investigations: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Evaluate appropriate methods and/or tools for collecting data.</a:t>
            </a:r>
            <a:endParaRPr lang="en-GB" sz="12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 and Carrying Out Investigations: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Make predictions about what would happen if a variable changes.</a:t>
            </a:r>
            <a:endParaRPr lang="en-GB" dirty="0">
              <a:effectLst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0CB8FA-F11C-4F6F-8A34-EDF7C166E1D0}" type="slidenum">
              <a:rPr lang="en-GB"/>
              <a:pPr/>
              <a:t>17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49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26BCF-E732-497D-9A64-9B3656FFCDE5}" type="slidenum">
              <a:rPr lang="en-GB"/>
              <a:pPr/>
              <a:t>3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/>
              <a:t>Teacher notes</a:t>
            </a:r>
          </a:p>
          <a:p>
            <a:pPr eaLnBrk="1" hangingPunct="1"/>
            <a:r>
              <a:rPr lang="en-US" dirty="0"/>
              <a:t>Explain that every object in the Universe attracts every other object with a pulling force called gravity. Gravity is the </a:t>
            </a:r>
            <a:r>
              <a:rPr lang="en-US" b="1" dirty="0"/>
              <a:t>force of attraction</a:t>
            </a:r>
            <a:r>
              <a:rPr lang="en-US" dirty="0"/>
              <a:t> that pulls all objects (matter) together. The more mass an object has, the more gravity it has, so things with a lot of mass (such as the Earth) exert a stronger pull. This is why objects do not float away from the Earth and into space.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26BCF-E732-497D-9A64-9B3656FFCDE5}" type="slidenum">
              <a:rPr lang="en-GB"/>
              <a:pPr/>
              <a:t>4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GB" dirty="0"/>
              <a:t>The gravitational force of Earth acting on an object near Earth’s surface pulls that object toward the planet’s </a:t>
            </a:r>
            <a:r>
              <a:rPr lang="en-GB" dirty="0" err="1"/>
              <a:t>center</a:t>
            </a:r>
            <a:r>
              <a:rPr lang="en-GB" dirty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26BCF-E732-497D-9A64-9B3656FFCDE5}" type="slidenum">
              <a:rPr lang="en-GB"/>
              <a:pPr/>
              <a:t>5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/>
              <a:t>Teacher notes</a:t>
            </a:r>
          </a:p>
          <a:p>
            <a:pPr eaLnBrk="1" hangingPunct="1"/>
            <a:r>
              <a:rPr lang="en-US" dirty="0"/>
              <a:t>Explain that the Sun also has its own gravitational</a:t>
            </a:r>
            <a:r>
              <a:rPr lang="en-US" baseline="0" dirty="0"/>
              <a:t> force, and this affects all objects in the solar system, including Earth.</a:t>
            </a:r>
            <a:r>
              <a:rPr lang="en-GB" dirty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72B8A3-5444-47B4-9584-27A64F2D76A0}" type="slidenum">
              <a:rPr lang="en-GB"/>
              <a:pPr/>
              <a:t>6</a:t>
            </a:fld>
            <a:endParaRPr lang="en-GB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A6EE1-0F97-4252-9E4A-1A6FEBC933EB}" type="slidenum">
              <a:rPr lang="en-GB"/>
              <a:pPr/>
              <a:t>7</a:t>
            </a:fld>
            <a:endParaRPr lang="en-GB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 and Carrying Out Investigations: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Evaluate appropriate methods and/or tools for collecting data.</a:t>
            </a:r>
            <a:endParaRPr lang="en-GB" sz="12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093ED-F9A0-41F6-8E2D-347D9A692357}" type="slidenum">
              <a:rPr lang="en-GB"/>
              <a:pPr/>
              <a:t>8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D1F34-7D2C-4A51-B754-0AF1D436408B}" type="slidenum">
              <a:rPr lang="en-GB"/>
              <a:pPr/>
              <a:t>9</a:t>
            </a:fld>
            <a:endParaRPr lang="en-GB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CC77EC-D8A8-4159-8546-3811CB4F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310" y="1187865"/>
            <a:ext cx="4990744" cy="3110670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286DA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FA866BAE-D38F-48BC-BE80-C8E5B8F67E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05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66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459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205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538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68010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537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436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320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290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39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216000" indent="-216000">
              <a:buFont typeface="Wingdings 2" panose="05020102010507070707" pitchFamily="18" charset="2"/>
              <a:buChar char=""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202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025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709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41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352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633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98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4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92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34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69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4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272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43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72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4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69678" name="Text Box 14">
            <a:extLst>
              <a:ext uri="{FF2B5EF4-FFF2-40B4-BE49-F238E27FC236}">
                <a16:creationId xmlns:a16="http://schemas.microsoft.com/office/drawing/2014/main" id="{77275881-F467-4DD5-98E8-48773865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17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E9E11B-3A97-4928-B183-7782102F547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</p:spTree>
    <p:custDataLst>
      <p:tags r:id="rId16"/>
    </p:custDataLst>
    <p:extLst>
      <p:ext uri="{BB962C8B-B14F-4D97-AF65-F5344CB8AC3E}">
        <p14:creationId xmlns:p14="http://schemas.microsoft.com/office/powerpoint/2010/main" val="224911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02B6023A-B143-4E07-96F9-6AA6CF89D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4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E84297-AF36-4EF2-8699-8C45EA657B2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751B7692-ED58-4E5D-972C-227A346E82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17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222823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4.wmf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6.pn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6.png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6.png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.png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10" Type="http://schemas.openxmlformats.org/officeDocument/2006/relationships/image" Target="../media/image14.wmf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6.png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wmf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4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62B26E-97BC-4E84-A0BE-FDDCC8E0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Gravity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Mass and weight on the Moon</a:t>
            </a:r>
          </a:p>
        </p:txBody>
      </p:sp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ADD889-2F3B-4FA2-B868-706E60008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BA134206-0396-4E0B-93BD-85B7ECD3E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3093" name="ShockwaveFlash1" r:id="rId2" imgW="8712360" imgH="5308560"/>
        </mc:Choice>
        <mc:Fallback>
          <p:control name="ShockwaveFlash1" r:id="rId2" imgW="871236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117E5488-4E2C-4683-86EB-9E2258CF1D6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3200" y="8382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35" name="Rectangle 39">
            <a:extLst>
              <a:ext uri="{FF2B5EF4-FFF2-40B4-BE49-F238E27FC236}">
                <a16:creationId xmlns:a16="http://schemas.microsoft.com/office/drawing/2014/main" id="{9C71F1C5-0EB7-40A7-9AC3-691B479828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Air resistance</a:t>
            </a:r>
            <a:endParaRPr lang="en-US" altLang="en-US" dirty="0"/>
          </a:p>
        </p:txBody>
      </p:sp>
      <p:sp>
        <p:nvSpPr>
          <p:cNvPr id="132103" name="Text Box 7">
            <a:extLst>
              <a:ext uri="{FF2B5EF4-FFF2-40B4-BE49-F238E27FC236}">
                <a16:creationId xmlns:a16="http://schemas.microsoft.com/office/drawing/2014/main" id="{F5EBF8C5-7F17-4C52-A417-9460502A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49" y="3530600"/>
            <a:ext cx="41052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>
                <a:solidFill>
                  <a:srgbClr val="000066"/>
                </a:solidFill>
              </a:rPr>
              <a:t>As this skydiver falls toward the Earth, </a:t>
            </a:r>
            <a:r>
              <a:rPr lang="en-GB" altLang="en-US" sz="2400" b="1" dirty="0">
                <a:solidFill>
                  <a:srgbClr val="286DA6"/>
                </a:solidFill>
              </a:rPr>
              <a:t>air resistance</a:t>
            </a:r>
            <a:r>
              <a:rPr lang="en-GB" altLang="en-US" sz="2400" dirty="0">
                <a:solidFill>
                  <a:srgbClr val="286DA6"/>
                </a:solidFill>
              </a:rPr>
              <a:t> </a:t>
            </a:r>
            <a:r>
              <a:rPr lang="en-GB" altLang="en-US" sz="2400" dirty="0">
                <a:solidFill>
                  <a:srgbClr val="000066"/>
                </a:solidFill>
              </a:rPr>
              <a:t>pushes in the opposite direction to his </a:t>
            </a:r>
            <a:r>
              <a:rPr lang="en-GB" altLang="en-US" sz="2400" b="1" dirty="0">
                <a:solidFill>
                  <a:srgbClr val="286DA6"/>
                </a:solidFill>
              </a:rPr>
              <a:t>weight</a:t>
            </a:r>
            <a:r>
              <a:rPr lang="en-GB" altLang="en-US" sz="2400" dirty="0">
                <a:solidFill>
                  <a:srgbClr val="000066"/>
                </a:solidFill>
              </a:rPr>
              <a:t> </a:t>
            </a:r>
          </a:p>
          <a:p>
            <a:r>
              <a:rPr lang="en-GB" altLang="en-US" sz="2400" dirty="0">
                <a:solidFill>
                  <a:srgbClr val="000066"/>
                </a:solidFill>
              </a:rPr>
              <a:t>and slows his fall. </a:t>
            </a:r>
            <a:endParaRPr lang="en-GB" altLang="en-US" sz="2400" b="1" dirty="0">
              <a:solidFill>
                <a:srgbClr val="FF6600"/>
              </a:solidFill>
            </a:endParaRPr>
          </a:p>
        </p:txBody>
      </p:sp>
      <p:pic>
        <p:nvPicPr>
          <p:cNvPr id="132145" name="Picture 49" descr="skydiver">
            <a:extLst>
              <a:ext uri="{FF2B5EF4-FFF2-40B4-BE49-F238E27FC236}">
                <a16:creationId xmlns:a16="http://schemas.microsoft.com/office/drawing/2014/main" id="{103C5A6E-2F33-4196-A489-28DF2F605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522413"/>
            <a:ext cx="4105275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51" name="Text Box 55">
            <a:extLst>
              <a:ext uri="{FF2B5EF4-FFF2-40B4-BE49-F238E27FC236}">
                <a16:creationId xmlns:a16="http://schemas.microsoft.com/office/drawing/2014/main" id="{D406D191-28F7-4DDD-942D-66FCAA19F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893763"/>
            <a:ext cx="714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>
                <a:solidFill>
                  <a:srgbClr val="000066"/>
                </a:solidFill>
              </a:rPr>
              <a:t>How are the forces acting in this picture?</a:t>
            </a:r>
          </a:p>
        </p:txBody>
      </p:sp>
      <p:sp>
        <p:nvSpPr>
          <p:cNvPr id="132152" name="Text Box 56">
            <a:extLst>
              <a:ext uri="{FF2B5EF4-FFF2-40B4-BE49-F238E27FC236}">
                <a16:creationId xmlns:a16="http://schemas.microsoft.com/office/drawing/2014/main" id="{02FF35A7-1C63-43CF-8574-0A168D248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49" y="2178050"/>
            <a:ext cx="328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>
                <a:solidFill>
                  <a:srgbClr val="000066"/>
                </a:solidFill>
              </a:rPr>
              <a:t>Are they balanced?</a:t>
            </a:r>
          </a:p>
        </p:txBody>
      </p:sp>
      <p:sp>
        <p:nvSpPr>
          <p:cNvPr id="132153" name="AutoShape 57">
            <a:extLst>
              <a:ext uri="{FF2B5EF4-FFF2-40B4-BE49-F238E27FC236}">
                <a16:creationId xmlns:a16="http://schemas.microsoft.com/office/drawing/2014/main" id="{8D9CA4FE-E5F4-4A87-BAF4-D5194D87C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563" y="4867275"/>
            <a:ext cx="498475" cy="1270000"/>
          </a:xfrm>
          <a:prstGeom prst="downArrow">
            <a:avLst>
              <a:gd name="adj1" fmla="val 50000"/>
              <a:gd name="adj2" fmla="val 63694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2154" name="AutoShape 58">
            <a:extLst>
              <a:ext uri="{FF2B5EF4-FFF2-40B4-BE49-F238E27FC236}">
                <a16:creationId xmlns:a16="http://schemas.microsoft.com/office/drawing/2014/main" id="{32BAED99-4E9F-447D-9CC1-D2B673367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75" y="1168400"/>
            <a:ext cx="452438" cy="844550"/>
          </a:xfrm>
          <a:prstGeom prst="upArrow">
            <a:avLst>
              <a:gd name="adj1" fmla="val 50000"/>
              <a:gd name="adj2" fmla="val 46667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2155" name="Text Box 59">
            <a:extLst>
              <a:ext uri="{FF2B5EF4-FFF2-40B4-BE49-F238E27FC236}">
                <a16:creationId xmlns:a16="http://schemas.microsoft.com/office/drawing/2014/main" id="{789E242E-5F48-4264-89F0-D9B022969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175" y="1306513"/>
            <a:ext cx="1595438" cy="701675"/>
          </a:xfrm>
          <a:prstGeom prst="rect">
            <a:avLst/>
          </a:prstGeom>
          <a:solidFill>
            <a:srgbClr val="FFFF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000" b="1">
                <a:solidFill>
                  <a:srgbClr val="000066"/>
                </a:solidFill>
              </a:rPr>
              <a:t>air</a:t>
            </a:r>
          </a:p>
          <a:p>
            <a:pPr algn="ctr"/>
            <a:r>
              <a:rPr lang="en-GB" altLang="en-US" sz="2000" b="1">
                <a:solidFill>
                  <a:srgbClr val="000066"/>
                </a:solidFill>
              </a:rPr>
              <a:t>resistance</a:t>
            </a:r>
          </a:p>
        </p:txBody>
      </p:sp>
      <p:sp>
        <p:nvSpPr>
          <p:cNvPr id="132156" name="Text Box 60">
            <a:extLst>
              <a:ext uri="{FF2B5EF4-FFF2-40B4-BE49-F238E27FC236}">
                <a16:creationId xmlns:a16="http://schemas.microsoft.com/office/drawing/2014/main" id="{3DD2FDA6-3837-405E-B353-169451AF5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688" y="4864100"/>
            <a:ext cx="987425" cy="396875"/>
          </a:xfrm>
          <a:prstGeom prst="rect">
            <a:avLst/>
          </a:prstGeom>
          <a:solidFill>
            <a:srgbClr val="FFFF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rgbClr val="000066"/>
                </a:solidFill>
              </a:rPr>
              <a:t>weight</a:t>
            </a:r>
          </a:p>
        </p:txBody>
      </p:sp>
      <p:pic>
        <p:nvPicPr>
          <p:cNvPr id="12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57E06B-5C12-427C-9005-5CD7F0D73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3" grpId="0"/>
      <p:bldP spid="132151" grpId="0"/>
      <p:bldP spid="132152" grpId="0"/>
      <p:bldP spid="132155" grpId="0" animBg="1"/>
      <p:bldP spid="1321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3" name="Rectangle 35">
            <a:extLst>
              <a:ext uri="{FF2B5EF4-FFF2-40B4-BE49-F238E27FC236}">
                <a16:creationId xmlns:a16="http://schemas.microsoft.com/office/drawing/2014/main" id="{A4ED970B-04A7-40B2-891E-FB39CD7BB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Investigating air resistance (1)</a:t>
            </a:r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0F8B01-656B-46CB-83DE-10E714434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69" y="133322"/>
            <a:ext cx="609685" cy="390580"/>
          </a:xfrm>
          <a:prstGeom prst="rect">
            <a:avLst/>
          </a:prstGeom>
        </p:spPr>
      </p:pic>
      <p:pic>
        <p:nvPicPr>
          <p:cNvPr id="10" name="Picture 6" descr="flash_icon">
            <a:extLst>
              <a:ext uri="{FF2B5EF4-FFF2-40B4-BE49-F238E27FC236}">
                <a16:creationId xmlns:a16="http://schemas.microsoft.com/office/drawing/2014/main" id="{3643DE99-1EC1-40EB-9C62-E90303F1A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F1102A-916B-4322-837E-F745252EC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9921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EC49BCE-62B0-4F15-A2FD-47AADC150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6159" name="ShockwaveFlash1" r:id="rId2" imgW="8712360" imgH="5308560"/>
        </mc:Choice>
        <mc:Fallback>
          <p:control name="ShockwaveFlash1" r:id="rId2" imgW="871236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00886057-1094-447A-8F28-F1B03C929E2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3200" y="8382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6" name="Rectangle 32">
            <a:extLst>
              <a:ext uri="{FF2B5EF4-FFF2-40B4-BE49-F238E27FC236}">
                <a16:creationId xmlns:a16="http://schemas.microsoft.com/office/drawing/2014/main" id="{FEEF1C33-B249-420F-942A-D1F81A4F4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Investigating air resistance (2)</a:t>
            </a:r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F8CEBA-6D36-40CB-B892-81058FDC0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69" y="133322"/>
            <a:ext cx="609685" cy="390580"/>
          </a:xfrm>
          <a:prstGeom prst="rect">
            <a:avLst/>
          </a:prstGeom>
        </p:spPr>
      </p:pic>
      <p:pic>
        <p:nvPicPr>
          <p:cNvPr id="10" name="Picture 6" descr="flash_icon">
            <a:extLst>
              <a:ext uri="{FF2B5EF4-FFF2-40B4-BE49-F238E27FC236}">
                <a16:creationId xmlns:a16="http://schemas.microsoft.com/office/drawing/2014/main" id="{51CBA188-FA41-4948-8B4E-130C6C66C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2B6B39-0825-42E9-90FB-5694EA8A5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9921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31111D-F7E5-4609-AB2B-A996A71C4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7183" name="ShockwaveFlash1" r:id="rId2" imgW="8712360" imgH="5308560"/>
        </mc:Choice>
        <mc:Fallback>
          <p:control name="ShockwaveFlash1" r:id="rId2" imgW="871236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F32A5F17-1E8E-4E32-81DE-23400FD2BCB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3200" y="8382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6" name="Rectangle 18">
            <a:extLst>
              <a:ext uri="{FF2B5EF4-FFF2-40B4-BE49-F238E27FC236}">
                <a16:creationId xmlns:a16="http://schemas.microsoft.com/office/drawing/2014/main" id="{CB638261-F93B-44FD-9D16-07A5AE33F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we conclude? (1)</a:t>
            </a:r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393EB1-D46B-478D-8DAD-330D74C31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69" y="133322"/>
            <a:ext cx="609685" cy="390580"/>
          </a:xfrm>
          <a:prstGeom prst="rect">
            <a:avLst/>
          </a:prstGeom>
        </p:spPr>
      </p:pic>
      <p:pic>
        <p:nvPicPr>
          <p:cNvPr id="9" name="Picture 6" descr="flash_icon">
            <a:extLst>
              <a:ext uri="{FF2B5EF4-FFF2-40B4-BE49-F238E27FC236}">
                <a16:creationId xmlns:a16="http://schemas.microsoft.com/office/drawing/2014/main" id="{8934C058-B581-47E0-90E0-F39A090F6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DA589A-4FD6-4A5D-9D47-3D784B396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9921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4DFF0F2-079B-4DEB-8D71-41B68A7AF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8207" name="ShockwaveFlash1" r:id="rId2" imgW="8712360" imgH="5308560"/>
        </mc:Choice>
        <mc:Fallback>
          <p:control name="ShockwaveFlash1" r:id="rId2" imgW="871236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E90130C3-058C-4A06-8A05-797A40F1B2E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3200" y="8382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>
            <a:extLst>
              <a:ext uri="{FF2B5EF4-FFF2-40B4-BE49-F238E27FC236}">
                <a16:creationId xmlns:a16="http://schemas.microsoft.com/office/drawing/2014/main" id="{200D9F24-9D7F-4B5A-91FF-3FC1D55D4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49500"/>
            <a:ext cx="4137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90142" name="Rectangle 30">
            <a:extLst>
              <a:ext uri="{FF2B5EF4-FFF2-40B4-BE49-F238E27FC236}">
                <a16:creationId xmlns:a16="http://schemas.microsoft.com/office/drawing/2014/main" id="{7D47AB03-E358-4E0B-BEC4-36A1EE252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we conclude? (2)</a:t>
            </a:r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32BDA0-FACD-472F-B9EB-2A0C35167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69" y="133322"/>
            <a:ext cx="609685" cy="390580"/>
          </a:xfrm>
          <a:prstGeom prst="rect">
            <a:avLst/>
          </a:prstGeom>
        </p:spPr>
      </p:pic>
      <p:pic>
        <p:nvPicPr>
          <p:cNvPr id="12" name="Picture 6" descr="flash_icon">
            <a:extLst>
              <a:ext uri="{FF2B5EF4-FFF2-40B4-BE49-F238E27FC236}">
                <a16:creationId xmlns:a16="http://schemas.microsoft.com/office/drawing/2014/main" id="{DC9F5CE3-13AA-4FFD-8943-60B6B88CD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notes_icon">
            <a:extLst>
              <a:ext uri="{FF2B5EF4-FFF2-40B4-BE49-F238E27FC236}">
                <a16:creationId xmlns:a16="http://schemas.microsoft.com/office/drawing/2014/main" id="{117504CF-F1CC-4F7A-8E53-5C5DCC227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7503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23EFC3-D759-477A-8605-4B27E05F6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8643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7BD5C0C-7A51-4AD1-8E44-2E929FBD9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9231" name="ShockwaveFlash1" r:id="rId2" imgW="8712360" imgH="5308560"/>
        </mc:Choice>
        <mc:Fallback>
          <p:control name="ShockwaveFlash1" r:id="rId2" imgW="871236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1ED54ACD-9D60-4100-B457-2720F61B12C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3200" y="8382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01" name="Rectangle 37">
            <a:extLst>
              <a:ext uri="{FF2B5EF4-FFF2-40B4-BE49-F238E27FC236}">
                <a16:creationId xmlns:a16="http://schemas.microsoft.com/office/drawing/2014/main" id="{742C0F51-8034-4328-A554-6FF37C0D9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happened during the investigation?</a:t>
            </a:r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4C8CD9-9CAB-4622-9344-7E77422DCC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69" y="133322"/>
            <a:ext cx="609685" cy="390580"/>
          </a:xfrm>
          <a:prstGeom prst="rect">
            <a:avLst/>
          </a:prstGeom>
        </p:spPr>
      </p:pic>
      <p:pic>
        <p:nvPicPr>
          <p:cNvPr id="9" name="Picture 6" descr="flash_icon">
            <a:extLst>
              <a:ext uri="{FF2B5EF4-FFF2-40B4-BE49-F238E27FC236}">
                <a16:creationId xmlns:a16="http://schemas.microsoft.com/office/drawing/2014/main" id="{376D2083-BA98-4135-ADB6-632D192D5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BB7413-D0E3-4AD9-9C2A-834FA0FA6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9921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476568C-4274-4410-9BE8-8BF9E8CFC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255" name="ShockwaveFlash1" r:id="rId2" imgW="8712360" imgH="5308560"/>
        </mc:Choice>
        <mc:Fallback>
          <p:control name="ShockwaveFlash1" r:id="rId2" imgW="871236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2FCD2874-D21D-4135-A649-D06B2EFE7CD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3200" y="8382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5"/>
          <p:cNvSpPr txBox="1">
            <a:spLocks noChangeArrowheads="1"/>
          </p:cNvSpPr>
          <p:nvPr/>
        </p:nvSpPr>
        <p:spPr bwMode="auto">
          <a:xfrm>
            <a:off x="1166813" y="5176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0" name="Text Box 18"/>
          <p:cNvSpPr txBox="1">
            <a:spLocks noChangeArrowheads="1"/>
          </p:cNvSpPr>
          <p:nvPr/>
        </p:nvSpPr>
        <p:spPr bwMode="auto">
          <a:xfrm>
            <a:off x="1116013" y="6092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102" name="Rectangle 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What have you learned about gravity?</a:t>
            </a:r>
            <a:endParaRPr lang="en-US" dirty="0"/>
          </a:p>
        </p:txBody>
      </p:sp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C6A1AD62-1CBF-4172-9B9B-D7517E61F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4117" name="ShockwaveFlash1" r:id="rId2" imgW="8712360" imgH="5308560"/>
        </mc:Choice>
        <mc:Fallback>
          <p:control name="ShockwaveFlash1" r:id="rId2" imgW="871236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5BB24642-0684-4778-A7B8-9FA70773107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3200" y="8382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100000"/>
            </a:pPr>
            <a:r>
              <a:rPr lang="en-GB" sz="1600" dirty="0"/>
              <a:t>Asking Questions and Defining Problems</a:t>
            </a:r>
          </a:p>
          <a:p>
            <a:pPr>
              <a:buSzPct val="100000"/>
            </a:pPr>
            <a:r>
              <a:rPr lang="en-GB" sz="1600" dirty="0"/>
              <a:t>Planning and Carrying Out Investigations</a:t>
            </a:r>
          </a:p>
          <a:p>
            <a:pPr>
              <a:buSzPct val="100000"/>
            </a:pPr>
            <a:r>
              <a:rPr lang="en-GB" sz="1600" dirty="0" err="1"/>
              <a:t>Analyzing</a:t>
            </a:r>
            <a:r>
              <a:rPr lang="en-GB" sz="1600" dirty="0"/>
              <a:t> and Interpreting Data</a:t>
            </a:r>
          </a:p>
          <a:p>
            <a:pPr>
              <a:buSzPct val="100000"/>
            </a:pPr>
            <a:r>
              <a:rPr lang="en-GB" sz="1600" dirty="0"/>
              <a:t>Using Mathematics and Computational Thinking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3. Scale, Proportion, and Quantity</a:t>
            </a:r>
          </a:p>
          <a:p>
            <a:r>
              <a:rPr lang="en-GB" sz="1600" dirty="0"/>
              <a:t>5. Energy and Matter</a:t>
            </a:r>
          </a:p>
          <a:p>
            <a:r>
              <a:rPr lang="en-GB" sz="1600" dirty="0"/>
              <a:t>7. Stability and Change</a:t>
            </a:r>
            <a:endParaRPr lang="en-US" sz="16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58"/>
          <p:cNvSpPr>
            <a:spLocks noChangeArrowheads="1"/>
          </p:cNvSpPr>
          <p:nvPr/>
        </p:nvSpPr>
        <p:spPr bwMode="auto">
          <a:xfrm>
            <a:off x="463549" y="900113"/>
            <a:ext cx="85379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286DA6"/>
                </a:solidFill>
              </a:rPr>
              <a:t>Gravity</a:t>
            </a:r>
            <a:r>
              <a:rPr lang="en-GB" sz="2400" dirty="0">
                <a:solidFill>
                  <a:srgbClr val="000066"/>
                </a:solidFill>
              </a:rPr>
              <a:t> is a </a:t>
            </a:r>
            <a:r>
              <a:rPr lang="en-GB" sz="2400" b="1" dirty="0">
                <a:solidFill>
                  <a:srgbClr val="286DA6"/>
                </a:solidFill>
              </a:rPr>
              <a:t>force</a:t>
            </a:r>
            <a:r>
              <a:rPr lang="en-GB" sz="2400" dirty="0">
                <a:solidFill>
                  <a:srgbClr val="000066"/>
                </a:solidFill>
              </a:rPr>
              <a:t>. What can you remember about forces?</a:t>
            </a:r>
          </a:p>
        </p:txBody>
      </p:sp>
      <p:sp>
        <p:nvSpPr>
          <p:cNvPr id="9226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What is gravity?</a:t>
            </a: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auto">
          <a:xfrm>
            <a:off x="463550" y="3595216"/>
            <a:ext cx="5616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</a:rPr>
              <a:t>The force of gravity </a:t>
            </a:r>
            <a:r>
              <a:rPr lang="en-GB" sz="2400" b="1" dirty="0">
                <a:solidFill>
                  <a:srgbClr val="010066"/>
                </a:solidFill>
              </a:rPr>
              <a:t>attracts</a:t>
            </a:r>
            <a:r>
              <a:rPr lang="en-GB" sz="2400" dirty="0">
                <a:solidFill>
                  <a:srgbClr val="010066"/>
                </a:solidFill>
              </a:rPr>
              <a:t> all </a:t>
            </a:r>
            <a:br>
              <a:rPr lang="en-GB" sz="2400" dirty="0">
                <a:solidFill>
                  <a:srgbClr val="010066"/>
                </a:solidFill>
              </a:rPr>
            </a:br>
            <a:r>
              <a:rPr lang="en-GB" sz="2400" dirty="0">
                <a:solidFill>
                  <a:srgbClr val="010066"/>
                </a:solidFill>
              </a:rPr>
              <a:t>objects towards each other.</a:t>
            </a:r>
            <a:endParaRPr lang="en-GB" sz="2400" dirty="0">
              <a:solidFill>
                <a:srgbClr val="000066"/>
              </a:solidFill>
            </a:endParaRPr>
          </a:p>
        </p:txBody>
      </p:sp>
      <p:sp>
        <p:nvSpPr>
          <p:cNvPr id="17" name="Rectangle 58"/>
          <p:cNvSpPr>
            <a:spLocks noChangeArrowheads="1"/>
          </p:cNvSpPr>
          <p:nvPr/>
        </p:nvSpPr>
        <p:spPr bwMode="auto">
          <a:xfrm>
            <a:off x="463550" y="4739805"/>
            <a:ext cx="5604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</a:rPr>
              <a:t>Every object has a force of gravity. </a:t>
            </a:r>
            <a:br>
              <a:rPr lang="en-GB" sz="2400" dirty="0">
                <a:solidFill>
                  <a:srgbClr val="010066"/>
                </a:solidFill>
              </a:rPr>
            </a:br>
            <a:r>
              <a:rPr lang="en-GB" sz="2400" dirty="0">
                <a:solidFill>
                  <a:srgbClr val="010066"/>
                </a:solidFill>
              </a:rPr>
              <a:t>The larger an object is, the larger </a:t>
            </a:r>
            <a:br>
              <a:rPr lang="en-GB" sz="2400" dirty="0">
                <a:solidFill>
                  <a:srgbClr val="010066"/>
                </a:solidFill>
              </a:rPr>
            </a:br>
            <a:r>
              <a:rPr lang="en-GB" sz="2400" dirty="0">
                <a:solidFill>
                  <a:srgbClr val="010066"/>
                </a:solidFill>
              </a:rPr>
              <a:t>its force of gravity.</a:t>
            </a:r>
            <a:endParaRPr lang="en-GB" sz="2400" dirty="0">
              <a:solidFill>
                <a:srgbClr val="000066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63549" y="1675370"/>
            <a:ext cx="54268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286DA6"/>
              </a:buClr>
              <a:buFont typeface="Wingdings" pitchFamily="2" charset="2"/>
              <a:buChar char="l"/>
            </a:pPr>
            <a:r>
              <a:rPr lang="en-GB" sz="2400" b="0" dirty="0">
                <a:solidFill>
                  <a:srgbClr val="000066"/>
                </a:solidFill>
              </a:rPr>
              <a:t>  </a:t>
            </a:r>
            <a:r>
              <a:rPr lang="en-GB" sz="2400" dirty="0">
                <a:solidFill>
                  <a:srgbClr val="010066"/>
                </a:solidFill>
              </a:rPr>
              <a:t>All forces have a size and act </a:t>
            </a:r>
            <a:br>
              <a:rPr lang="en-GB" sz="2400" dirty="0">
                <a:solidFill>
                  <a:srgbClr val="010066"/>
                </a:solidFill>
              </a:rPr>
            </a:br>
            <a:r>
              <a:rPr lang="en-GB" sz="2400" dirty="0">
                <a:solidFill>
                  <a:srgbClr val="010066"/>
                </a:solidFill>
              </a:rPr>
              <a:t>in one direction. </a:t>
            </a:r>
            <a:endParaRPr lang="en-GB" sz="2400" dirty="0">
              <a:solidFill>
                <a:srgbClr val="000066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63550" y="2819959"/>
            <a:ext cx="4492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286DA6"/>
              </a:buClr>
              <a:buFont typeface="Wingdings" pitchFamily="2" charset="2"/>
              <a:buChar char="l"/>
            </a:pPr>
            <a:r>
              <a:rPr lang="en-GB" sz="2400" dirty="0">
                <a:solidFill>
                  <a:srgbClr val="010066"/>
                </a:solidFill>
              </a:rPr>
              <a:t> Forces act on objects.</a:t>
            </a:r>
            <a:endParaRPr lang="en-GB" sz="2400" dirty="0">
              <a:solidFill>
                <a:srgbClr val="000066"/>
              </a:solidFill>
            </a:endParaRPr>
          </a:p>
        </p:txBody>
      </p:sp>
      <p:pic>
        <p:nvPicPr>
          <p:cNvPr id="27" name="Picture 26" descr="Alexi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077" y="1638799"/>
            <a:ext cx="1810615" cy="4742087"/>
          </a:xfrm>
          <a:prstGeom prst="rect">
            <a:avLst/>
          </a:prstGeom>
        </p:spPr>
      </p:pic>
      <p:pic>
        <p:nvPicPr>
          <p:cNvPr id="11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762DFF-1167-4D87-844C-AD7A51AA9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notes_icon">
            <a:extLst>
              <a:ext uri="{FF2B5EF4-FFF2-40B4-BE49-F238E27FC236}">
                <a16:creationId xmlns:a16="http://schemas.microsoft.com/office/drawing/2014/main" id="{2F59C934-947D-40DA-8309-7A6188F8B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62" descr="kids on glo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425" y="2928938"/>
            <a:ext cx="493553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5" name="Picture 65" descr="Gravbubb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1888" y="3043238"/>
            <a:ext cx="4075112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7" name="Text Box 57"/>
          <p:cNvSpPr txBox="1">
            <a:spLocks noChangeArrowheads="1"/>
          </p:cNvSpPr>
          <p:nvPr/>
        </p:nvSpPr>
        <p:spPr bwMode="auto">
          <a:xfrm>
            <a:off x="4919575" y="3276600"/>
            <a:ext cx="3422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>
                <a:solidFill>
                  <a:srgbClr val="000066"/>
                </a:solidFill>
              </a:rPr>
              <a:t>If it wasn’t for gravity,</a:t>
            </a:r>
          </a:p>
          <a:p>
            <a:pPr algn="ctr"/>
            <a:r>
              <a:rPr lang="en-GB" sz="2400">
                <a:solidFill>
                  <a:srgbClr val="000066"/>
                </a:solidFill>
              </a:rPr>
              <a:t>we’d all float into space!</a:t>
            </a:r>
          </a:p>
        </p:txBody>
      </p:sp>
      <p:sp>
        <p:nvSpPr>
          <p:cNvPr id="9224" name="Line 63"/>
          <p:cNvSpPr>
            <a:spLocks noChangeShapeType="1"/>
          </p:cNvSpPr>
          <p:nvPr/>
        </p:nvSpPr>
        <p:spPr bwMode="auto">
          <a:xfrm>
            <a:off x="2654025" y="4708525"/>
            <a:ext cx="427038" cy="3794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25" name="Line 64"/>
          <p:cNvSpPr>
            <a:spLocks noChangeShapeType="1"/>
          </p:cNvSpPr>
          <p:nvPr/>
        </p:nvSpPr>
        <p:spPr bwMode="auto">
          <a:xfrm>
            <a:off x="4317725" y="3908425"/>
            <a:ext cx="11113" cy="65246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26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Gravitational force</a:t>
            </a: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auto">
          <a:xfrm>
            <a:off x="463550" y="900113"/>
            <a:ext cx="8547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000066"/>
                </a:solidFill>
              </a:rPr>
              <a:t>Earth’s </a:t>
            </a:r>
            <a:r>
              <a:rPr lang="en-GB" sz="2400" b="1" dirty="0">
                <a:solidFill>
                  <a:srgbClr val="286DA6"/>
                </a:solidFill>
              </a:rPr>
              <a:t>gravitational force </a:t>
            </a:r>
            <a:r>
              <a:rPr lang="en-GB" sz="2400" dirty="0">
                <a:solidFill>
                  <a:srgbClr val="000066"/>
                </a:solidFill>
              </a:rPr>
              <a:t>acts on all objects that are </a:t>
            </a:r>
            <a:br>
              <a:rPr lang="en-GB" sz="2400" dirty="0">
                <a:solidFill>
                  <a:srgbClr val="000066"/>
                </a:solidFill>
              </a:rPr>
            </a:br>
            <a:r>
              <a:rPr lang="en-GB" sz="2400" dirty="0">
                <a:solidFill>
                  <a:srgbClr val="000066"/>
                </a:solidFill>
              </a:rPr>
              <a:t>close to Earth’s surface.</a:t>
            </a:r>
          </a:p>
        </p:txBody>
      </p:sp>
      <p:sp>
        <p:nvSpPr>
          <p:cNvPr id="14" name="Rectangle 58"/>
          <p:cNvSpPr>
            <a:spLocks noChangeArrowheads="1"/>
          </p:cNvSpPr>
          <p:nvPr/>
        </p:nvSpPr>
        <p:spPr bwMode="auto">
          <a:xfrm>
            <a:off x="463550" y="2002543"/>
            <a:ext cx="8547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000066"/>
                </a:solidFill>
              </a:rPr>
              <a:t>It pulls all nearby objects towards the </a:t>
            </a:r>
            <a:r>
              <a:rPr lang="en-GB" sz="2400" dirty="0" err="1">
                <a:solidFill>
                  <a:srgbClr val="000066"/>
                </a:solidFill>
              </a:rPr>
              <a:t>center</a:t>
            </a:r>
            <a:r>
              <a:rPr lang="en-GB" sz="2400" dirty="0">
                <a:solidFill>
                  <a:srgbClr val="000066"/>
                </a:solidFill>
              </a:rPr>
              <a:t> of Earth.</a:t>
            </a:r>
          </a:p>
        </p:txBody>
      </p:sp>
      <p:pic>
        <p:nvPicPr>
          <p:cNvPr id="11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9175EC4-D12B-40CF-A866-12620DA0A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The Earth and the Moon</a:t>
            </a: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auto">
          <a:xfrm>
            <a:off x="463550" y="900113"/>
            <a:ext cx="8547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000066"/>
                </a:solidFill>
              </a:rPr>
              <a:t>Objects do not need to be touching Earth to be affected </a:t>
            </a:r>
            <a:br>
              <a:rPr lang="en-GB" sz="2400" dirty="0">
                <a:solidFill>
                  <a:srgbClr val="000066"/>
                </a:solidFill>
              </a:rPr>
            </a:br>
            <a:r>
              <a:rPr lang="en-GB" sz="2400" dirty="0">
                <a:solidFill>
                  <a:srgbClr val="000066"/>
                </a:solidFill>
              </a:rPr>
              <a:t>by its gravitational force.</a:t>
            </a:r>
          </a:p>
        </p:txBody>
      </p:sp>
      <p:sp>
        <p:nvSpPr>
          <p:cNvPr id="14" name="Rectangle 58"/>
          <p:cNvSpPr>
            <a:spLocks noChangeArrowheads="1"/>
          </p:cNvSpPr>
          <p:nvPr/>
        </p:nvSpPr>
        <p:spPr bwMode="auto">
          <a:xfrm>
            <a:off x="463550" y="1955043"/>
            <a:ext cx="8547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000066"/>
                </a:solidFill>
              </a:rPr>
              <a:t>The </a:t>
            </a:r>
            <a:r>
              <a:rPr lang="en-GB" sz="2400" b="1" dirty="0">
                <a:solidFill>
                  <a:srgbClr val="000066"/>
                </a:solidFill>
              </a:rPr>
              <a:t>Moon</a:t>
            </a:r>
            <a:r>
              <a:rPr lang="en-GB" sz="2400" dirty="0">
                <a:solidFill>
                  <a:srgbClr val="000066"/>
                </a:solidFill>
              </a:rPr>
              <a:t> is close enough to Earth to be affected by its gravity. Earth’s gravity keeps the Moon close to us!</a:t>
            </a:r>
          </a:p>
        </p:txBody>
      </p:sp>
      <p:pic>
        <p:nvPicPr>
          <p:cNvPr id="12" name="Picture 11" descr="Gravity_Earth and Mo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4" y="3087585"/>
            <a:ext cx="8218847" cy="2967397"/>
          </a:xfrm>
          <a:prstGeom prst="rect">
            <a:avLst/>
          </a:prstGeom>
        </p:spPr>
      </p:pic>
      <p:pic>
        <p:nvPicPr>
          <p:cNvPr id="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B25F56C-849F-4921-8F6B-1B2072027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otes_icon">
            <a:extLst>
              <a:ext uri="{FF2B5EF4-FFF2-40B4-BE49-F238E27FC236}">
                <a16:creationId xmlns:a16="http://schemas.microsoft.com/office/drawing/2014/main" id="{BFF6C75D-3EF4-4526-81ED-09B8B4E4F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931863" y="182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43" name="Text Box 12"/>
          <p:cNvSpPr txBox="1">
            <a:spLocks noChangeArrowheads="1"/>
          </p:cNvSpPr>
          <p:nvPr/>
        </p:nvSpPr>
        <p:spPr bwMode="auto">
          <a:xfrm>
            <a:off x="158750" y="625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44" name="Text Box 16"/>
          <p:cNvSpPr txBox="1">
            <a:spLocks noChangeArrowheads="1"/>
          </p:cNvSpPr>
          <p:nvPr/>
        </p:nvSpPr>
        <p:spPr bwMode="auto">
          <a:xfrm>
            <a:off x="463550" y="900113"/>
            <a:ext cx="7721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000066"/>
                </a:solidFill>
              </a:rPr>
              <a:t>This is a </a:t>
            </a:r>
            <a:r>
              <a:rPr lang="en-GB" sz="2400" b="1" dirty="0">
                <a:solidFill>
                  <a:srgbClr val="286DA6"/>
                </a:solidFill>
              </a:rPr>
              <a:t>forcemeter</a:t>
            </a:r>
            <a:r>
              <a:rPr lang="en-GB" sz="2400" dirty="0">
                <a:solidFill>
                  <a:srgbClr val="000066"/>
                </a:solidFill>
              </a:rPr>
              <a:t>. It is used to measure the size</a:t>
            </a:r>
            <a:r>
              <a:rPr lang="en-GB" sz="2400" b="1" dirty="0">
                <a:solidFill>
                  <a:srgbClr val="000066"/>
                </a:solidFill>
              </a:rPr>
              <a:t> </a:t>
            </a:r>
            <a:r>
              <a:rPr lang="en-GB" sz="2400" dirty="0">
                <a:solidFill>
                  <a:srgbClr val="000066"/>
                </a:solidFill>
              </a:rPr>
              <a:t>of </a:t>
            </a:r>
          </a:p>
          <a:p>
            <a:r>
              <a:rPr lang="en-GB" sz="2400" dirty="0">
                <a:solidFill>
                  <a:srgbClr val="000066"/>
                </a:solidFill>
              </a:rPr>
              <a:t>a force, including gravity. The units for measuring force are </a:t>
            </a:r>
            <a:r>
              <a:rPr lang="en-GB" sz="2400" b="1" dirty="0">
                <a:solidFill>
                  <a:srgbClr val="286DA6"/>
                </a:solidFill>
              </a:rPr>
              <a:t>newtons</a:t>
            </a:r>
            <a:r>
              <a:rPr lang="en-GB" sz="2400" dirty="0">
                <a:solidFill>
                  <a:srgbClr val="000066"/>
                </a:solidFill>
              </a:rPr>
              <a:t>. </a:t>
            </a:r>
          </a:p>
        </p:txBody>
      </p:sp>
      <p:sp>
        <p:nvSpPr>
          <p:cNvPr id="8225" name="AutoShape 33"/>
          <p:cNvSpPr>
            <a:spLocks noChangeArrowheads="1"/>
          </p:cNvSpPr>
          <p:nvPr/>
        </p:nvSpPr>
        <p:spPr bwMode="auto">
          <a:xfrm>
            <a:off x="1404938" y="3717925"/>
            <a:ext cx="1727200" cy="9366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286DA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1403350" y="3789363"/>
            <a:ext cx="1728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rgbClr val="000066"/>
                </a:solidFill>
              </a:rPr>
              <a:t>measuring</a:t>
            </a:r>
          </a:p>
          <a:p>
            <a:pPr algn="ctr"/>
            <a:r>
              <a:rPr lang="en-GB" sz="2400">
                <a:solidFill>
                  <a:srgbClr val="000066"/>
                </a:solidFill>
              </a:rPr>
              <a:t>scale</a:t>
            </a:r>
          </a:p>
        </p:txBody>
      </p:sp>
      <p:sp>
        <p:nvSpPr>
          <p:cNvPr id="8228" name="AutoShape 36"/>
          <p:cNvSpPr>
            <a:spLocks noChangeArrowheads="1"/>
          </p:cNvSpPr>
          <p:nvPr/>
        </p:nvSpPr>
        <p:spPr bwMode="auto">
          <a:xfrm>
            <a:off x="5795963" y="3213100"/>
            <a:ext cx="1439862" cy="5032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286DA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0" name="AutoShape 38"/>
          <p:cNvSpPr>
            <a:spLocks noChangeArrowheads="1"/>
          </p:cNvSpPr>
          <p:nvPr/>
        </p:nvSpPr>
        <p:spPr bwMode="auto">
          <a:xfrm>
            <a:off x="1362075" y="2192338"/>
            <a:ext cx="1439863" cy="5048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286DA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286DA6"/>
              </a:solidFill>
              <a:highlight>
                <a:srgbClr val="286DA6"/>
              </a:highlight>
            </a:endParaRP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1504950" y="2192338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</a:rPr>
              <a:t>pointer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5953125" y="3232150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0066"/>
                </a:solidFill>
              </a:rPr>
              <a:t>spring</a:t>
            </a:r>
          </a:p>
        </p:txBody>
      </p:sp>
      <p:sp>
        <p:nvSpPr>
          <p:cNvPr id="8233" name="AutoShape 41"/>
          <p:cNvSpPr>
            <a:spLocks noChangeArrowheads="1"/>
          </p:cNvSpPr>
          <p:nvPr/>
        </p:nvSpPr>
        <p:spPr bwMode="auto">
          <a:xfrm>
            <a:off x="6156325" y="5589588"/>
            <a:ext cx="1439863" cy="5032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286DA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6411913" y="5608638"/>
            <a:ext cx="84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0066"/>
                </a:solidFill>
              </a:rPr>
              <a:t>hook</a:t>
            </a:r>
          </a:p>
        </p:txBody>
      </p:sp>
      <p:pic>
        <p:nvPicPr>
          <p:cNvPr id="10253" name="Picture 44" descr="forceme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3488" y="1795463"/>
            <a:ext cx="1265237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7" name="Line 45"/>
          <p:cNvSpPr>
            <a:spLocks noChangeShapeType="1"/>
          </p:cNvSpPr>
          <p:nvPr/>
        </p:nvSpPr>
        <p:spPr bwMode="auto">
          <a:xfrm flipH="1">
            <a:off x="4787900" y="5824538"/>
            <a:ext cx="1298575" cy="0"/>
          </a:xfrm>
          <a:prstGeom prst="line">
            <a:avLst/>
          </a:prstGeom>
          <a:noFill/>
          <a:ln w="57150">
            <a:solidFill>
              <a:srgbClr val="286DA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 flipH="1" flipV="1">
            <a:off x="4573588" y="3213100"/>
            <a:ext cx="1150937" cy="215900"/>
          </a:xfrm>
          <a:prstGeom prst="line">
            <a:avLst/>
          </a:prstGeom>
          <a:noFill/>
          <a:ln w="57150">
            <a:solidFill>
              <a:srgbClr val="286DA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>
            <a:off x="2871788" y="2555875"/>
            <a:ext cx="1441450" cy="0"/>
          </a:xfrm>
          <a:prstGeom prst="line">
            <a:avLst/>
          </a:prstGeom>
          <a:noFill/>
          <a:ln w="57150">
            <a:solidFill>
              <a:srgbClr val="286DA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 flipV="1">
            <a:off x="3205163" y="3717925"/>
            <a:ext cx="863600" cy="430213"/>
          </a:xfrm>
          <a:prstGeom prst="line">
            <a:avLst/>
          </a:prstGeom>
          <a:noFill/>
          <a:ln w="57150">
            <a:solidFill>
              <a:srgbClr val="286DA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59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What is a forcemeter?</a:t>
            </a:r>
            <a:endParaRPr lang="en-US" dirty="0"/>
          </a:p>
        </p:txBody>
      </p:sp>
      <p:pic>
        <p:nvPicPr>
          <p:cNvPr id="2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D1B0962-8F88-4D93-8305-A79776C33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5" grpId="0" animBg="1"/>
      <p:bldP spid="8227" grpId="0"/>
      <p:bldP spid="8228" grpId="0" animBg="1"/>
      <p:bldP spid="8230" grpId="0" animBg="1"/>
      <p:bldP spid="8231" grpId="0"/>
      <p:bldP spid="8232" grpId="0"/>
      <p:bldP spid="8233" grpId="0" animBg="1"/>
      <p:bldP spid="8234" grpId="0"/>
      <p:bldP spid="8237" grpId="0" animBg="1"/>
      <p:bldP spid="8238" grpId="0" animBg="1"/>
      <p:bldP spid="8239" grpId="0" animBg="1"/>
      <p:bldP spid="82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How does a forcemeter work?</a:t>
            </a:r>
            <a:endParaRPr lang="en-US" dirty="0"/>
          </a:p>
        </p:txBody>
      </p:sp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B511DF-BA31-4E26-8543-2527320C4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F1F18B82-8305-4AE1-94DD-457000468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E8615E-ECC3-4987-9245-66C183B27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7290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45" name="ShockwaveFlash1" r:id="rId2" imgW="8712360" imgH="5308560"/>
        </mc:Choice>
        <mc:Fallback>
          <p:control name="ShockwaveFlash1" r:id="rId2" imgW="871236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7A92ECC9-0952-4BED-BBBE-D1A14BA1C6A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3200" y="8382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3"/>
          <p:cNvSpPr txBox="1">
            <a:spLocks noChangeArrowheads="1"/>
          </p:cNvSpPr>
          <p:nvPr/>
        </p:nvSpPr>
        <p:spPr bwMode="auto">
          <a:xfrm>
            <a:off x="1239838" y="625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4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Using a forcemeter</a:t>
            </a:r>
            <a:endParaRPr lang="en-US" dirty="0"/>
          </a:p>
        </p:txBody>
      </p:sp>
      <p:pic>
        <p:nvPicPr>
          <p:cNvPr id="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DC15013-4CF6-4CB7-8F5C-4A03E0122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59C46FEB-AF78-4254-9525-5F415585F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2069" name="ShockwaveFlash1" r:id="rId2" imgW="8712360" imgH="5308560"/>
        </mc:Choice>
        <mc:Fallback>
          <p:control name="ShockwaveFlash1" r:id="rId2" imgW="871236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DC23FC00-7EDC-4ACE-995E-69BAB184391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3200" y="838200"/>
                  <a:ext cx="87122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68313" y="5157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463550" y="1438275"/>
            <a:ext cx="82798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86DA6"/>
                </a:solidFill>
              </a:rPr>
              <a:t>Mass</a:t>
            </a:r>
            <a:r>
              <a:rPr lang="en-GB" sz="2400" dirty="0">
                <a:solidFill>
                  <a:srgbClr val="000066"/>
                </a:solidFill>
              </a:rPr>
              <a:t> measures the amount of material an object contains. </a:t>
            </a:r>
          </a:p>
          <a:p>
            <a:r>
              <a:rPr lang="en-GB" sz="2400" dirty="0">
                <a:solidFill>
                  <a:srgbClr val="000066"/>
                </a:solidFill>
              </a:rPr>
              <a:t>The mass of an object always stays the same.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63550" y="900113"/>
            <a:ext cx="843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000066"/>
                </a:solidFill>
              </a:rPr>
              <a:t>Weight is sometimes confused with mass.</a:t>
            </a:r>
            <a:r>
              <a:rPr lang="en-GB" sz="2400" dirty="0"/>
              <a:t> </a:t>
            </a:r>
          </a:p>
        </p:txBody>
      </p:sp>
      <p:pic>
        <p:nvPicPr>
          <p:cNvPr id="174085" name="Picture 5" descr="m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9738" y="4716463"/>
            <a:ext cx="10826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463550" y="2384425"/>
            <a:ext cx="842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286DA6"/>
                </a:solidFill>
              </a:rPr>
              <a:t>Weight</a:t>
            </a:r>
            <a:r>
              <a:rPr lang="en-GB" sz="2400" dirty="0">
                <a:solidFill>
                  <a:srgbClr val="000066"/>
                </a:solidFill>
              </a:rPr>
              <a:t> measures the pull of gravity</a:t>
            </a:r>
            <a:r>
              <a:rPr lang="en-GB" sz="2400" b="1" dirty="0">
                <a:solidFill>
                  <a:srgbClr val="FF6600"/>
                </a:solidFill>
              </a:rPr>
              <a:t> </a:t>
            </a:r>
            <a:r>
              <a:rPr lang="en-GB" sz="2400" dirty="0">
                <a:solidFill>
                  <a:srgbClr val="000066"/>
                </a:solidFill>
              </a:rPr>
              <a:t>on an object. </a:t>
            </a:r>
            <a:endParaRPr lang="en-GB" sz="2800" b="1" dirty="0">
              <a:solidFill>
                <a:srgbClr val="800080"/>
              </a:solidFill>
            </a:endParaRPr>
          </a:p>
        </p:txBody>
      </p:sp>
      <p:pic>
        <p:nvPicPr>
          <p:cNvPr id="174087" name="Picture 7" descr="elepha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6300" y="3879850"/>
            <a:ext cx="256222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463550" y="3001963"/>
            <a:ext cx="8480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000066"/>
                </a:solidFill>
              </a:rPr>
              <a:t>The bigger an object’s mass, the bigger the force due to gravity, and so the more it weighs!</a:t>
            </a:r>
            <a:r>
              <a:rPr lang="en-GB" sz="24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263525" y="4108450"/>
            <a:ext cx="2271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000066"/>
                </a:solidFill>
              </a:rPr>
              <a:t>BIG MASS  </a:t>
            </a:r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5780088" y="4124325"/>
            <a:ext cx="310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000066"/>
                </a:solidFill>
              </a:rPr>
              <a:t>SMALL MASS</a:t>
            </a:r>
            <a:endParaRPr lang="en-GB" sz="2400">
              <a:solidFill>
                <a:srgbClr val="000066"/>
              </a:solidFill>
            </a:endParaRP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Mass and weight</a:t>
            </a:r>
            <a:endParaRPr lang="en-US" dirty="0"/>
          </a:p>
        </p:txBody>
      </p:sp>
      <p:sp>
        <p:nvSpPr>
          <p:cNvPr id="174098" name="Rectangle 18"/>
          <p:cNvSpPr>
            <a:spLocks noChangeArrowheads="1"/>
          </p:cNvSpPr>
          <p:nvPr/>
        </p:nvSpPr>
        <p:spPr bwMode="auto">
          <a:xfrm>
            <a:off x="385763" y="5613400"/>
            <a:ext cx="202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000066"/>
                </a:solidFill>
              </a:rPr>
              <a:t>BIG WEIGHT</a:t>
            </a:r>
          </a:p>
        </p:txBody>
      </p:sp>
      <p:sp>
        <p:nvSpPr>
          <p:cNvPr id="174100" name="Rectangle 20"/>
          <p:cNvSpPr>
            <a:spLocks noChangeArrowheads="1"/>
          </p:cNvSpPr>
          <p:nvPr/>
        </p:nvSpPr>
        <p:spPr bwMode="auto">
          <a:xfrm>
            <a:off x="6067425" y="5613400"/>
            <a:ext cx="253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000066"/>
                </a:solidFill>
              </a:rPr>
              <a:t>SMALL WEIGHT</a:t>
            </a:r>
          </a:p>
        </p:txBody>
      </p:sp>
      <p:pic>
        <p:nvPicPr>
          <p:cNvPr id="174101" name="Picture 21" descr="bigarrowdown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286DA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09650" y="4529138"/>
            <a:ext cx="779463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2" name="Picture 22" descr="smallarrowdown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286DA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35813" y="4556125"/>
            <a:ext cx="39687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351243-2465-403F-B124-83B4C8F41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/>
      <p:bldP spid="174086" grpId="0"/>
      <p:bldP spid="174088" grpId="0"/>
      <p:bldP spid="174089" grpId="0"/>
      <p:bldP spid="174090" grpId="0"/>
      <p:bldP spid="174098" grpId="0"/>
      <p:bldP spid="174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21643</TotalTime>
  <Words>793</Words>
  <Application>Microsoft Office PowerPoint</Application>
  <PresentationFormat>On-screen Show (4:3)</PresentationFormat>
  <Paragraphs>99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Wingdings</vt:lpstr>
      <vt:lpstr>Wingdings 2</vt:lpstr>
      <vt:lpstr>Default Design</vt:lpstr>
      <vt:lpstr>3_Default Design</vt:lpstr>
      <vt:lpstr>Gravity</vt:lpstr>
      <vt:lpstr>Information</vt:lpstr>
      <vt:lpstr>What is gravity?</vt:lpstr>
      <vt:lpstr>Gravitational force</vt:lpstr>
      <vt:lpstr>The Earth and the Moon</vt:lpstr>
      <vt:lpstr>What is a forcemeter?</vt:lpstr>
      <vt:lpstr>How does a forcemeter work?</vt:lpstr>
      <vt:lpstr>Using a forcemeter</vt:lpstr>
      <vt:lpstr>Mass and weight</vt:lpstr>
      <vt:lpstr>Mass and weight on the Moon</vt:lpstr>
      <vt:lpstr>Air resistance</vt:lpstr>
      <vt:lpstr>Investigating air resistance (1)</vt:lpstr>
      <vt:lpstr>Investigating air resistance (2)</vt:lpstr>
      <vt:lpstr>What can we conclude? (1)</vt:lpstr>
      <vt:lpstr>What can we conclude? (2)</vt:lpstr>
      <vt:lpstr>What happened during the investigation?</vt:lpstr>
      <vt:lpstr>What have you learned about gravity?</vt:lpstr>
    </vt:vector>
  </TitlesOfParts>
  <Manager/>
  <Company>Boardworks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Gravity</dc:title>
  <dc:subject>Boardworks Elementary School Physical Science</dc:subject>
  <dc:creator>Boardworks</dc:creator>
  <cp:lastModifiedBy>Tim Crilly</cp:lastModifiedBy>
  <cp:revision>510</cp:revision>
  <dcterms:created xsi:type="dcterms:W3CDTF">2005-07-04T16:47:03Z</dcterms:created>
  <dcterms:modified xsi:type="dcterms:W3CDTF">2018-12-04T11:04:28Z</dcterms:modified>
</cp:coreProperties>
</file>