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4"/>
  </p:notesMasterIdLst>
  <p:handoutMasterIdLst>
    <p:handoutMasterId r:id="rId15"/>
  </p:handoutMasterIdLst>
  <p:sldIdLst>
    <p:sldId id="266" r:id="rId3"/>
    <p:sldId id="527" r:id="rId4"/>
    <p:sldId id="290" r:id="rId5"/>
    <p:sldId id="269" r:id="rId6"/>
    <p:sldId id="270" r:id="rId7"/>
    <p:sldId id="271" r:id="rId8"/>
    <p:sldId id="272" r:id="rId9"/>
    <p:sldId id="288" r:id="rId10"/>
    <p:sldId id="289" r:id="rId11"/>
    <p:sldId id="291" r:id="rId12"/>
    <p:sldId id="287" r:id="rId13"/>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10BC45"/>
    <a:srgbClr val="FFFFCC"/>
    <a:srgbClr val="FFFF99"/>
    <a:srgbClr val="FF0066"/>
    <a:srgbClr val="00B400"/>
    <a:srgbClr val="003300"/>
    <a:srgbClr val="00CC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varScale="1">
        <p:scale>
          <a:sx n="85" d="100"/>
          <a:sy n="85" d="100"/>
        </p:scale>
        <p:origin x="540" y="78"/>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pPr>
              <a:defRPr/>
            </a:pPr>
            <a:fld id="{89159EBE-08CE-4B65-BECC-4B6300D9EF07}" type="slidenum">
              <a:rPr lang="en-GB" b="1"/>
              <a:pPr>
                <a:defRPr/>
              </a:pPr>
              <a:t>‹#›</a:t>
            </a:fld>
            <a:endParaRPr lang="en-GB" b="1"/>
          </a:p>
        </p:txBody>
      </p:sp>
      <p:sp>
        <p:nvSpPr>
          <p:cNvPr id="6" name="Rectangle 7">
            <a:extLst>
              <a:ext uri="{FF2B5EF4-FFF2-40B4-BE49-F238E27FC236}">
                <a16:creationId xmlns:a16="http://schemas.microsoft.com/office/drawing/2014/main" id="{BE029233-BE18-4153-9B24-3C48467CC76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7D5773D6-38F7-4483-BA0D-1D27131B454F}"/>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47"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lvl1pPr>
          </a:lstStyle>
          <a:p>
            <a:pPr>
              <a:defRPr/>
            </a:pPr>
            <a:fld id="{EDBF5BDF-7F91-497E-B56E-C72887E75B7E}" type="slidenum">
              <a:rPr lang="en-GB" smtClean="0"/>
              <a:pPr>
                <a:defRPr/>
              </a:pPr>
              <a:t>‹#›</a:t>
            </a:fld>
            <a:endParaRPr lang="en-GB"/>
          </a:p>
        </p:txBody>
      </p:sp>
      <p:sp>
        <p:nvSpPr>
          <p:cNvPr id="8" name="Rectangle 9">
            <a:extLst>
              <a:ext uri="{FF2B5EF4-FFF2-40B4-BE49-F238E27FC236}">
                <a16:creationId xmlns:a16="http://schemas.microsoft.com/office/drawing/2014/main" id="{C26661C5-540C-42F3-B283-72E7826319F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332D5368-5889-4CE9-B25C-3B23B71E650D}"/>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dirty="0"/>
          </a:p>
        </p:txBody>
      </p:sp>
      <p:sp>
        <p:nvSpPr>
          <p:cNvPr id="2" name="Slide Number Placeholder 1">
            <a:extLst>
              <a:ext uri="{FF2B5EF4-FFF2-40B4-BE49-F238E27FC236}">
                <a16:creationId xmlns:a16="http://schemas.microsoft.com/office/drawing/2014/main" id="{4830E00D-EF5F-40F2-8BB9-A97DE849A436}"/>
              </a:ext>
            </a:extLst>
          </p:cNvPr>
          <p:cNvSpPr>
            <a:spLocks noGrp="1"/>
          </p:cNvSpPr>
          <p:nvPr>
            <p:ph type="sldNum" sz="quarter" idx="10"/>
          </p:nvPr>
        </p:nvSpPr>
        <p:spPr/>
        <p:txBody>
          <a:bodyPr/>
          <a:lstStyle/>
          <a:p>
            <a:pPr>
              <a:defRPr/>
            </a:pPr>
            <a:fld id="{EDBF5BDF-7F91-497E-B56E-C72887E75B7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p>
          <a:p>
            <a:pPr marL="174056" indent="-174056" defTabSz="928299">
              <a:buFont typeface="Arial" panose="020B0604020202020204" pitchFamily="34" charset="0"/>
              <a:buChar char="•"/>
              <a:defRPr/>
            </a:pPr>
            <a:r>
              <a:rPr lang="en-GB" b="1" dirty="0"/>
              <a:t>Engaging in Argument from Evidence:</a:t>
            </a:r>
            <a:r>
              <a:rPr lang="en-GB" dirty="0"/>
              <a:t> Construct an argument with evidence to support a claim.</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10AE3F5-A8AB-48F4-91E5-28D0CA0C34CA}"/>
              </a:ext>
            </a:extLst>
          </p:cNvPr>
          <p:cNvSpPr>
            <a:spLocks noGrp="1"/>
          </p:cNvSpPr>
          <p:nvPr>
            <p:ph type="sldNum" sz="quarter" idx="10"/>
          </p:nvPr>
        </p:nvSpPr>
        <p:spPr/>
        <p:txBody>
          <a:bodyPr/>
          <a:lstStyle/>
          <a:p>
            <a:pPr>
              <a:defRPr/>
            </a:pPr>
            <a:fld id="{EDBF5BDF-7F91-497E-B56E-C72887E75B7E}"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Encourage children to jump and feel the force of gravity pulling them back to the ground. Ask them to describe what they have done using the words push, pull and force, e.g. </a:t>
            </a:r>
            <a:r>
              <a:rPr lang="en-GB" i="1" dirty="0"/>
              <a:t>“I pushed against the ground with my legs. The force of my push shot me up into the air. Then the force of gravity pulled me back down to the ground again.”</a:t>
            </a:r>
            <a:endParaRPr lang="en-US" i="1" dirty="0"/>
          </a:p>
        </p:txBody>
      </p:sp>
      <p:sp>
        <p:nvSpPr>
          <p:cNvPr id="2" name="Slide Number Placeholder 1">
            <a:extLst>
              <a:ext uri="{FF2B5EF4-FFF2-40B4-BE49-F238E27FC236}">
                <a16:creationId xmlns:a16="http://schemas.microsoft.com/office/drawing/2014/main" id="{A959F51D-2955-4E04-A4BF-7EEC9D4B5274}"/>
              </a:ext>
            </a:extLst>
          </p:cNvPr>
          <p:cNvSpPr>
            <a:spLocks noGrp="1"/>
          </p:cNvSpPr>
          <p:nvPr>
            <p:ph type="sldNum" sz="quarter" idx="10"/>
          </p:nvPr>
        </p:nvSpPr>
        <p:spPr/>
        <p:txBody>
          <a:bodyPr/>
          <a:lstStyle/>
          <a:p>
            <a:pPr>
              <a:defRPr/>
            </a:pPr>
            <a:fld id="{EDBF5BDF-7F91-497E-B56E-C72887E75B7E}" type="slidenum">
              <a:rPr lang="en-GB" smtClean="0"/>
              <a:pPr>
                <a:defRPr/>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5" name="Slide Number Placeholder 4">
            <a:extLst>
              <a:ext uri="{FF2B5EF4-FFF2-40B4-BE49-F238E27FC236}">
                <a16:creationId xmlns:a16="http://schemas.microsoft.com/office/drawing/2014/main" id="{1C7F0074-451C-4007-8F5D-F1C63DFCC67C}"/>
              </a:ext>
            </a:extLst>
          </p:cNvPr>
          <p:cNvSpPr>
            <a:spLocks noGrp="1"/>
          </p:cNvSpPr>
          <p:nvPr>
            <p:ph type="sldNum" sz="quarter" idx="10"/>
          </p:nvPr>
        </p:nvSpPr>
        <p:spPr/>
        <p:txBody>
          <a:bodyPr/>
          <a:lstStyle/>
          <a:p>
            <a:pPr>
              <a:defRPr/>
            </a:pPr>
            <a:fld id="{EDBF5BDF-7F91-497E-B56E-C72887E75B7E}" type="slidenum">
              <a:rPr lang="en-GB" smtClean="0"/>
              <a:pPr>
                <a:defRPr/>
              </a:pPr>
              <a:t>2</a:t>
            </a:fld>
            <a:endParaRPr lang="en-GB"/>
          </a:p>
        </p:txBody>
      </p:sp>
    </p:spTree>
    <p:extLst>
      <p:ext uri="{BB962C8B-B14F-4D97-AF65-F5344CB8AC3E}">
        <p14:creationId xmlns:p14="http://schemas.microsoft.com/office/powerpoint/2010/main" val="43900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Encourage students to describe how each of the animated objects moves. Ask them to identify the force that makes each object move, and whether it is a push or a pull. For example, the ball pushes off the ground as it bounces. Wind pushes the kite. The skateboarder pushes against his skateboard to jump. Gravity pulls the brick to the ground. </a:t>
            </a:r>
          </a:p>
          <a:p>
            <a:pPr eaLnBrk="1" hangingPunct="1"/>
            <a:r>
              <a:rPr lang="en-GB" dirty="0"/>
              <a:t>If students have difficulty with these answers (particularly the concept of gravity), go through the rest of the presentation with them and revisit this activity at the end.</a:t>
            </a:r>
            <a:endParaRPr lang="en-GB" i="1" dirty="0"/>
          </a:p>
          <a:p>
            <a:pPr eaLnBrk="1" hangingPunct="1"/>
            <a:r>
              <a:rPr lang="en-GB" dirty="0"/>
              <a:t>Students could make a table showing objects that are moved by a push or pull, e.g. a bike (a push on the pedals).</a:t>
            </a:r>
          </a:p>
          <a:p>
            <a:pPr eaLnBrk="1" hangingPunct="1"/>
            <a:endParaRPr lang="en-GB" dirty="0"/>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Developing and Using Models: </a:t>
            </a:r>
            <a:r>
              <a:rPr lang="en-GB" dirty="0"/>
              <a:t>Develop and/or use models to describe and/or predict phenomena.</a:t>
            </a:r>
            <a:endParaRPr lang="en-GB" b="1" dirty="0"/>
          </a:p>
          <a:p>
            <a:pPr marL="174056" indent="-174056" defTabSz="928299">
              <a:buFont typeface="Arial" panose="020B0604020202020204" pitchFamily="34" charset="0"/>
              <a:buChar char="•"/>
              <a:defRPr/>
            </a:pPr>
            <a:r>
              <a:rPr lang="en-GB" b="1" dirty="0"/>
              <a:t>Engaging in Argument from Evidence:</a:t>
            </a:r>
            <a:r>
              <a:rPr lang="en-GB" dirty="0"/>
              <a:t> Construct an argument with evidence to support a claim.</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C9C1B5C-DD24-4ECD-9624-BC371DE33F94}"/>
              </a:ext>
            </a:extLst>
          </p:cNvPr>
          <p:cNvSpPr>
            <a:spLocks noGrp="1"/>
          </p:cNvSpPr>
          <p:nvPr>
            <p:ph type="sldNum" sz="quarter" idx="10"/>
          </p:nvPr>
        </p:nvSpPr>
        <p:spPr/>
        <p:txBody>
          <a:bodyPr/>
          <a:lstStyle/>
          <a:p>
            <a:pPr>
              <a:defRPr/>
            </a:pPr>
            <a:fld id="{EDBF5BDF-7F91-497E-B56E-C72887E75B7E}"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Ask students to list other examples of a </a:t>
            </a:r>
            <a:r>
              <a:rPr lang="en-GB" b="1" dirty="0"/>
              <a:t>push</a:t>
            </a:r>
            <a:r>
              <a:rPr lang="en-GB" dirty="0"/>
              <a:t> changing the shape of an object. </a:t>
            </a:r>
            <a:endParaRPr lang="en-US" dirty="0"/>
          </a:p>
        </p:txBody>
      </p:sp>
      <p:sp>
        <p:nvSpPr>
          <p:cNvPr id="2" name="Slide Number Placeholder 1">
            <a:extLst>
              <a:ext uri="{FF2B5EF4-FFF2-40B4-BE49-F238E27FC236}">
                <a16:creationId xmlns:a16="http://schemas.microsoft.com/office/drawing/2014/main" id="{E5C1F85E-611A-49B6-8E6F-C6EB49B5F7C0}"/>
              </a:ext>
            </a:extLst>
          </p:cNvPr>
          <p:cNvSpPr>
            <a:spLocks noGrp="1"/>
          </p:cNvSpPr>
          <p:nvPr>
            <p:ph type="sldNum" sz="quarter" idx="10"/>
          </p:nvPr>
        </p:nvSpPr>
        <p:spPr/>
        <p:txBody>
          <a:bodyPr/>
          <a:lstStyle/>
          <a:p>
            <a:pPr>
              <a:defRPr/>
            </a:pPr>
            <a:fld id="{EDBF5BDF-7F91-497E-B56E-C72887E75B7E}"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p>
          <a:p>
            <a:pPr marL="174056" indent="-174056" defTabSz="928299">
              <a:buFont typeface="Arial" panose="020B0604020202020204" pitchFamily="34" charset="0"/>
              <a:buChar char="•"/>
              <a:defRPr/>
            </a:pPr>
            <a:r>
              <a:rPr lang="en-GB" b="1" dirty="0"/>
              <a:t>Engaging in Argument from Evidence:</a:t>
            </a:r>
            <a:r>
              <a:rPr lang="en-GB" dirty="0"/>
              <a:t> Construct an argument with evidence to support a claim.</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7E6F26F-0E51-44DD-969D-10481D14DFE7}"/>
              </a:ext>
            </a:extLst>
          </p:cNvPr>
          <p:cNvSpPr>
            <a:spLocks noGrp="1"/>
          </p:cNvSpPr>
          <p:nvPr>
            <p:ph type="sldNum" sz="quarter" idx="10"/>
          </p:nvPr>
        </p:nvSpPr>
        <p:spPr/>
        <p:txBody>
          <a:bodyPr/>
          <a:lstStyle/>
          <a:p>
            <a:pPr>
              <a:defRPr/>
            </a:pPr>
            <a:fld id="{EDBF5BDF-7F91-497E-B56E-C72887E75B7E}"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p>
          <a:p>
            <a:pPr marL="174056" indent="-174056" defTabSz="928299">
              <a:buFont typeface="Arial" panose="020B0604020202020204" pitchFamily="34" charset="0"/>
              <a:buChar char="•"/>
              <a:defRPr/>
            </a:pPr>
            <a:r>
              <a:rPr lang="en-GB" b="1" dirty="0"/>
              <a:t>Engaging in Argument from Evidence:</a:t>
            </a:r>
            <a:r>
              <a:rPr lang="en-GB" dirty="0"/>
              <a:t> Construct an argument with evidence to support a claim.</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5DEBA2-E707-4C43-8A8E-5FE964DD48C6}"/>
              </a:ext>
            </a:extLst>
          </p:cNvPr>
          <p:cNvSpPr>
            <a:spLocks noGrp="1"/>
          </p:cNvSpPr>
          <p:nvPr>
            <p:ph type="sldNum" sz="quarter" idx="10"/>
          </p:nvPr>
        </p:nvSpPr>
        <p:spPr/>
        <p:txBody>
          <a:bodyPr/>
          <a:lstStyle/>
          <a:p>
            <a:pPr>
              <a:defRPr/>
            </a:pPr>
            <a:fld id="{EDBF5BDF-7F91-497E-B56E-C72887E75B7E}"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p>
          <a:p>
            <a:pPr marL="174056" indent="-174056" defTabSz="928299">
              <a:buFont typeface="Arial" panose="020B0604020202020204" pitchFamily="34" charset="0"/>
              <a:buChar char="•"/>
              <a:defRPr/>
            </a:pPr>
            <a:r>
              <a:rPr lang="en-GB" b="1" dirty="0"/>
              <a:t>Engaging in Argument from Evidence:</a:t>
            </a:r>
            <a:r>
              <a:rPr lang="en-GB" dirty="0"/>
              <a:t> Construct an argument with evidence to support a claim.</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8BE9138-1E53-45F9-8163-E5A72656A1F1}"/>
              </a:ext>
            </a:extLst>
          </p:cNvPr>
          <p:cNvSpPr>
            <a:spLocks noGrp="1"/>
          </p:cNvSpPr>
          <p:nvPr>
            <p:ph type="sldNum" sz="quarter" idx="10"/>
          </p:nvPr>
        </p:nvSpPr>
        <p:spPr/>
        <p:txBody>
          <a:bodyPr/>
          <a:lstStyle/>
          <a:p>
            <a:pPr>
              <a:defRPr/>
            </a:pPr>
            <a:fld id="{EDBF5BDF-7F91-497E-B56E-C72887E75B7E}"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p>
          <a:p>
            <a:pPr marL="174056" indent="-174056" defTabSz="928299">
              <a:buFont typeface="Arial" panose="020B0604020202020204" pitchFamily="34" charset="0"/>
              <a:buChar char="•"/>
              <a:defRPr/>
            </a:pPr>
            <a:r>
              <a:rPr lang="en-GB" b="1" dirty="0"/>
              <a:t>Engaging in Argument from Evidence:</a:t>
            </a:r>
            <a:r>
              <a:rPr lang="en-GB" dirty="0"/>
              <a:t> Construct an argument with evidence to support a claim.</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796C4C9-F6E8-4B4E-988C-4AD342D8226B}"/>
              </a:ext>
            </a:extLst>
          </p:cNvPr>
          <p:cNvSpPr>
            <a:spLocks noGrp="1"/>
          </p:cNvSpPr>
          <p:nvPr>
            <p:ph type="sldNum" sz="quarter" idx="10"/>
          </p:nvPr>
        </p:nvSpPr>
        <p:spPr/>
        <p:txBody>
          <a:bodyPr/>
          <a:lstStyle/>
          <a:p>
            <a:pPr>
              <a:defRPr/>
            </a:pPr>
            <a:fld id="{EDBF5BDF-7F91-497E-B56E-C72887E75B7E}"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a:p>
        </p:txBody>
      </p:sp>
      <p:sp>
        <p:nvSpPr>
          <p:cNvPr id="2" name="Slide Number Placeholder 1">
            <a:extLst>
              <a:ext uri="{FF2B5EF4-FFF2-40B4-BE49-F238E27FC236}">
                <a16:creationId xmlns:a16="http://schemas.microsoft.com/office/drawing/2014/main" id="{F8045338-9284-4BC5-9C67-48A77A71DA11}"/>
              </a:ext>
            </a:extLst>
          </p:cNvPr>
          <p:cNvSpPr>
            <a:spLocks noGrp="1"/>
          </p:cNvSpPr>
          <p:nvPr>
            <p:ph type="sldNum" sz="quarter" idx="10"/>
          </p:nvPr>
        </p:nvSpPr>
        <p:spPr/>
        <p:txBody>
          <a:bodyPr/>
          <a:lstStyle/>
          <a:p>
            <a:pPr>
              <a:defRPr/>
            </a:pPr>
            <a:fld id="{EDBF5BDF-7F91-497E-B56E-C72887E75B7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416478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091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129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4622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81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76567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3820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165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93991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7398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075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489595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2231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91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7969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3533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8922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125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06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724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1784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0933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083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5385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33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531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801199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35273611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3.xml"/><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130CF-5B39-457D-81E6-2F782211EBC9}"/>
              </a:ext>
            </a:extLst>
          </p:cNvPr>
          <p:cNvSpPr>
            <a:spLocks noGrp="1"/>
          </p:cNvSpPr>
          <p:nvPr>
            <p:ph type="title"/>
          </p:nvPr>
        </p:nvSpPr>
        <p:spPr/>
        <p:txBody>
          <a:bodyPr/>
          <a:lstStyle/>
          <a:p>
            <a:r>
              <a:rPr lang="en-GB" dirty="0"/>
              <a:t>Feel the Force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eel the force_hand.png"/>
          <p:cNvPicPr>
            <a:picLocks noChangeAspect="1"/>
          </p:cNvPicPr>
          <p:nvPr/>
        </p:nvPicPr>
        <p:blipFill>
          <a:blip r:embed="rId3"/>
          <a:stretch>
            <a:fillRect/>
          </a:stretch>
        </p:blipFill>
        <p:spPr>
          <a:xfrm>
            <a:off x="5719372" y="2781823"/>
            <a:ext cx="3157723" cy="1209675"/>
          </a:xfrm>
          <a:prstGeom prst="rect">
            <a:avLst/>
          </a:prstGeom>
        </p:spPr>
      </p:pic>
      <p:sp>
        <p:nvSpPr>
          <p:cNvPr id="7170" name="Text Box 2"/>
          <p:cNvSpPr txBox="1">
            <a:spLocks noChangeArrowheads="1"/>
          </p:cNvSpPr>
          <p:nvPr/>
        </p:nvSpPr>
        <p:spPr bwMode="auto">
          <a:xfrm>
            <a:off x="336300" y="776464"/>
            <a:ext cx="8172450" cy="461665"/>
          </a:xfrm>
          <a:prstGeom prst="rect">
            <a:avLst/>
          </a:prstGeom>
          <a:noFill/>
          <a:ln w="9525">
            <a:noFill/>
            <a:miter lim="800000"/>
            <a:headEnd/>
            <a:tailEnd/>
          </a:ln>
        </p:spPr>
        <p:txBody>
          <a:bodyPr>
            <a:spAutoFit/>
          </a:bodyPr>
          <a:lstStyle/>
          <a:p>
            <a:pPr>
              <a:spcBef>
                <a:spcPct val="50000"/>
              </a:spcBef>
            </a:pPr>
            <a:r>
              <a:rPr lang="en-GB" dirty="0">
                <a:solidFill>
                  <a:srgbClr val="000066"/>
                </a:solidFill>
              </a:rPr>
              <a:t>Pushes and pulls can make things </a:t>
            </a:r>
            <a:r>
              <a:rPr lang="en-GB" b="1" dirty="0">
                <a:solidFill>
                  <a:srgbClr val="286DA6"/>
                </a:solidFill>
              </a:rPr>
              <a:t>start</a:t>
            </a:r>
            <a:r>
              <a:rPr lang="en-GB" dirty="0">
                <a:solidFill>
                  <a:srgbClr val="000066"/>
                </a:solidFill>
              </a:rPr>
              <a:t> or </a:t>
            </a:r>
            <a:r>
              <a:rPr lang="en-GB" b="1" dirty="0">
                <a:solidFill>
                  <a:srgbClr val="286DA6"/>
                </a:solidFill>
              </a:rPr>
              <a:t>stop</a:t>
            </a:r>
            <a:r>
              <a:rPr lang="en-GB" dirty="0">
                <a:solidFill>
                  <a:srgbClr val="000066"/>
                </a:solidFill>
              </a:rPr>
              <a:t> moving. </a:t>
            </a:r>
            <a:endParaRPr lang="en-US" dirty="0">
              <a:solidFill>
                <a:srgbClr val="000066"/>
              </a:solidFill>
            </a:endParaRPr>
          </a:p>
        </p:txBody>
      </p:sp>
      <p:sp>
        <p:nvSpPr>
          <p:cNvPr id="350214" name="Text Box 6"/>
          <p:cNvSpPr txBox="1">
            <a:spLocks noChangeArrowheads="1"/>
          </p:cNvSpPr>
          <p:nvPr/>
        </p:nvSpPr>
        <p:spPr bwMode="auto">
          <a:xfrm>
            <a:off x="336300" y="4885235"/>
            <a:ext cx="7755468" cy="461665"/>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You could push it.</a:t>
            </a:r>
          </a:p>
        </p:txBody>
      </p:sp>
      <p:sp>
        <p:nvSpPr>
          <p:cNvPr id="7175" name="Rectangle 9"/>
          <p:cNvSpPr>
            <a:spLocks noGrp="1" noChangeArrowheads="1"/>
          </p:cNvSpPr>
          <p:nvPr>
            <p:ph type="title"/>
          </p:nvPr>
        </p:nvSpPr>
        <p:spPr/>
        <p:txBody>
          <a:bodyPr/>
          <a:lstStyle/>
          <a:p>
            <a:pPr eaLnBrk="1" hangingPunct="1"/>
            <a:r>
              <a:rPr lang="en-GB" dirty="0"/>
              <a:t>Movement</a:t>
            </a:r>
          </a:p>
        </p:txBody>
      </p:sp>
      <p:sp>
        <p:nvSpPr>
          <p:cNvPr id="9" name="Text Box 8"/>
          <p:cNvSpPr txBox="1">
            <a:spLocks noChangeArrowheads="1"/>
          </p:cNvSpPr>
          <p:nvPr/>
        </p:nvSpPr>
        <p:spPr bwMode="auto">
          <a:xfrm>
            <a:off x="336300" y="1460677"/>
            <a:ext cx="5626861" cy="461665"/>
          </a:xfrm>
          <a:prstGeom prst="rect">
            <a:avLst/>
          </a:prstGeom>
          <a:noFill/>
          <a:ln w="9525">
            <a:noFill/>
            <a:miter lim="800000"/>
            <a:headEnd/>
            <a:tailEnd/>
          </a:ln>
        </p:spPr>
        <p:txBody>
          <a:bodyPr wrap="none">
            <a:spAutoFit/>
          </a:bodyPr>
          <a:lstStyle/>
          <a:p>
            <a:r>
              <a:rPr lang="en-GB" dirty="0">
                <a:solidFill>
                  <a:srgbClr val="000066"/>
                </a:solidFill>
              </a:rPr>
              <a:t>How could you make this toy car move?</a:t>
            </a:r>
          </a:p>
        </p:txBody>
      </p:sp>
      <p:pic>
        <p:nvPicPr>
          <p:cNvPr id="10" name="Picture 9" descr="Feel the force_car.png"/>
          <p:cNvPicPr>
            <a:picLocks noChangeAspect="1"/>
          </p:cNvPicPr>
          <p:nvPr/>
        </p:nvPicPr>
        <p:blipFill>
          <a:blip r:embed="rId4"/>
          <a:stretch>
            <a:fillRect/>
          </a:stretch>
        </p:blipFill>
        <p:spPr>
          <a:xfrm>
            <a:off x="2368540" y="2865724"/>
            <a:ext cx="3676650" cy="1216796"/>
          </a:xfrm>
          <a:prstGeom prst="rect">
            <a:avLst/>
          </a:prstGeom>
        </p:spPr>
      </p:pic>
      <p:sp>
        <p:nvSpPr>
          <p:cNvPr id="12" name="Text Box 6"/>
          <p:cNvSpPr txBox="1">
            <a:spLocks noChangeArrowheads="1"/>
          </p:cNvSpPr>
          <p:nvPr/>
        </p:nvSpPr>
        <p:spPr bwMode="auto">
          <a:xfrm>
            <a:off x="336300" y="5511768"/>
            <a:ext cx="7755468" cy="461665"/>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Or, you could pull it.</a:t>
            </a:r>
          </a:p>
        </p:txBody>
      </p:sp>
      <p:pic>
        <p:nvPicPr>
          <p:cNvPr id="13" name="Picture 19">
            <a:hlinkClick r:id="" action="ppaction://hlinkshowjump?jump=nextslide"/>
            <a:extLst>
              <a:ext uri="{FF2B5EF4-FFF2-40B4-BE49-F238E27FC236}">
                <a16:creationId xmlns:a16="http://schemas.microsoft.com/office/drawing/2014/main" id="{7D69585B-9468-4973-B414-779E7415AB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A45459CC-0FF8-4FF5-B790-364736DE7C0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97461"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xit" presetSubtype="8" fill="hold" nodeType="afterEffect">
                                  <p:stCondLst>
                                    <p:cond delay="0"/>
                                  </p:stCondLst>
                                  <p:childTnLst>
                                    <p:anim calcmode="lin" valueType="num">
                                      <p:cBhvr additive="base">
                                        <p:cTn id="15" dur="2000"/>
                                        <p:tgtEl>
                                          <p:spTgt spid="10"/>
                                        </p:tgtEl>
                                        <p:attrNameLst>
                                          <p:attrName>ppt_x</p:attrName>
                                        </p:attrNameLst>
                                      </p:cBhvr>
                                      <p:tavLst>
                                        <p:tav tm="0">
                                          <p:val>
                                            <p:strVal val="ppt_x"/>
                                          </p:val>
                                        </p:tav>
                                        <p:tav tm="100000">
                                          <p:val>
                                            <p:strVal val="0-ppt_w/2"/>
                                          </p:val>
                                        </p:tav>
                                      </p:tavLst>
                                    </p:anim>
                                    <p:anim calcmode="lin" valueType="num">
                                      <p:cBhvr additive="base">
                                        <p:cTn id="16" dur="2000"/>
                                        <p:tgtEl>
                                          <p:spTgt spid="10"/>
                                        </p:tgtEl>
                                        <p:attrNameLst>
                                          <p:attrName>ppt_y</p:attrName>
                                        </p:attrNameLst>
                                      </p:cBhvr>
                                      <p:tavLst>
                                        <p:tav tm="0">
                                          <p:val>
                                            <p:strVal val="ppt_y"/>
                                          </p:val>
                                        </p:tav>
                                        <p:tav tm="100000">
                                          <p:val>
                                            <p:strVal val="ppt_y"/>
                                          </p:val>
                                        </p:tav>
                                      </p:tavLst>
                                    </p:anim>
                                    <p:set>
                                      <p:cBhvr>
                                        <p:cTn id="17" dur="1" fill="hold">
                                          <p:stCondLst>
                                            <p:cond delay="1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nodeType="clickEffect">
                                  <p:stCondLst>
                                    <p:cond delay="0"/>
                                  </p:stCondLst>
                                  <p:childTnLst>
                                    <p:anim calcmode="lin" valueType="num">
                                      <p:cBhvr additive="base">
                                        <p:cTn id="27" dur="1000"/>
                                        <p:tgtEl>
                                          <p:spTgt spid="11"/>
                                        </p:tgtEl>
                                        <p:attrNameLst>
                                          <p:attrName>ppt_x</p:attrName>
                                        </p:attrNameLst>
                                      </p:cBhvr>
                                      <p:tavLst>
                                        <p:tav tm="0">
                                          <p:val>
                                            <p:strVal val="ppt_x"/>
                                          </p:val>
                                        </p:tav>
                                        <p:tav tm="100000">
                                          <p:val>
                                            <p:strVal val="1+ppt_w/2"/>
                                          </p:val>
                                        </p:tav>
                                      </p:tavLst>
                                    </p:anim>
                                    <p:anim calcmode="lin" valueType="num">
                                      <p:cBhvr additive="base">
                                        <p:cTn id="28" dur="1000"/>
                                        <p:tgtEl>
                                          <p:spTgt spid="11"/>
                                        </p:tgtEl>
                                        <p:attrNameLst>
                                          <p:attrName>ppt_y</p:attrName>
                                        </p:attrNameLst>
                                      </p:cBhvr>
                                      <p:tavLst>
                                        <p:tav tm="0">
                                          <p:val>
                                            <p:strVal val="ppt_y"/>
                                          </p:val>
                                        </p:tav>
                                        <p:tav tm="100000">
                                          <p:val>
                                            <p:strVal val="ppt_y"/>
                                          </p:val>
                                        </p:tav>
                                      </p:tavLst>
                                    </p:anim>
                                    <p:set>
                                      <p:cBhvr>
                                        <p:cTn id="29" dur="1" fill="hold">
                                          <p:stCondLst>
                                            <p:cond delay="999"/>
                                          </p:stCondLst>
                                        </p:cTn>
                                        <p:tgtEl>
                                          <p:spTgt spid="11"/>
                                        </p:tgtEl>
                                        <p:attrNameLst>
                                          <p:attrName>style.visibility</p:attrName>
                                        </p:attrNameLst>
                                      </p:cBhvr>
                                      <p:to>
                                        <p:strVal val="hidden"/>
                                      </p:to>
                                    </p:set>
                                  </p:childTnLst>
                                </p:cTn>
                              </p:par>
                              <p:par>
                                <p:cTn id="30" presetID="2" presetClass="exit" presetSubtype="2" fill="hold" nodeType="withEffect">
                                  <p:stCondLst>
                                    <p:cond delay="0"/>
                                  </p:stCondLst>
                                  <p:childTnLst>
                                    <p:anim calcmode="lin" valueType="num">
                                      <p:cBhvr additive="base">
                                        <p:cTn id="31" dur="2000"/>
                                        <p:tgtEl>
                                          <p:spTgt spid="10"/>
                                        </p:tgtEl>
                                        <p:attrNameLst>
                                          <p:attrName>ppt_x</p:attrName>
                                        </p:attrNameLst>
                                      </p:cBhvr>
                                      <p:tavLst>
                                        <p:tav tm="0">
                                          <p:val>
                                            <p:strVal val="ppt_x"/>
                                          </p:val>
                                        </p:tav>
                                        <p:tav tm="100000">
                                          <p:val>
                                            <p:strVal val="1+ppt_w/2"/>
                                          </p:val>
                                        </p:tav>
                                      </p:tavLst>
                                    </p:anim>
                                    <p:anim calcmode="lin" valueType="num">
                                      <p:cBhvr additive="base">
                                        <p:cTn id="32" dur="2000"/>
                                        <p:tgtEl>
                                          <p:spTgt spid="10"/>
                                        </p:tgtEl>
                                        <p:attrNameLst>
                                          <p:attrName>ppt_y</p:attrName>
                                        </p:attrNameLst>
                                      </p:cBhvr>
                                      <p:tavLst>
                                        <p:tav tm="0">
                                          <p:val>
                                            <p:strVal val="ppt_y"/>
                                          </p:val>
                                        </p:tav>
                                        <p:tav tm="100000">
                                          <p:val>
                                            <p:strVal val="ppt_y"/>
                                          </p:val>
                                        </p:tav>
                                      </p:tavLst>
                                    </p:anim>
                                    <p:set>
                                      <p:cBhvr>
                                        <p:cTn id="33" dur="1" fill="hold">
                                          <p:stCondLst>
                                            <p:cond delay="1999"/>
                                          </p:stCondLst>
                                        </p:cTn>
                                        <p:tgtEl>
                                          <p:spTgt spid="10"/>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44047" y="776464"/>
            <a:ext cx="8432800" cy="1384995"/>
          </a:xfrm>
          <a:prstGeom prst="rect">
            <a:avLst/>
          </a:prstGeom>
          <a:noFill/>
          <a:ln w="9525">
            <a:noFill/>
            <a:miter lim="800000"/>
            <a:headEnd/>
            <a:tailEnd/>
          </a:ln>
        </p:spPr>
        <p:txBody>
          <a:bodyPr>
            <a:spAutoFit/>
          </a:bodyPr>
          <a:lstStyle/>
          <a:p>
            <a:pPr>
              <a:spcBef>
                <a:spcPct val="50000"/>
              </a:spcBef>
            </a:pPr>
            <a:r>
              <a:rPr lang="en-GB" b="1" dirty="0">
                <a:solidFill>
                  <a:srgbClr val="286DA6"/>
                </a:solidFill>
              </a:rPr>
              <a:t>Pushes</a:t>
            </a:r>
            <a:r>
              <a:rPr lang="en-GB" dirty="0">
                <a:solidFill>
                  <a:srgbClr val="000066"/>
                </a:solidFill>
              </a:rPr>
              <a:t> and </a:t>
            </a:r>
            <a:r>
              <a:rPr lang="en-GB" b="1" dirty="0">
                <a:solidFill>
                  <a:srgbClr val="286DA6"/>
                </a:solidFill>
              </a:rPr>
              <a:t>pulls</a:t>
            </a:r>
            <a:r>
              <a:rPr lang="en-GB" dirty="0">
                <a:solidFill>
                  <a:srgbClr val="000066"/>
                </a:solidFill>
              </a:rPr>
              <a:t> are both </a:t>
            </a:r>
            <a:r>
              <a:rPr lang="en-GB" b="1" dirty="0">
                <a:solidFill>
                  <a:srgbClr val="286DA6"/>
                </a:solidFill>
              </a:rPr>
              <a:t>forces</a:t>
            </a:r>
            <a:r>
              <a:rPr lang="en-GB" dirty="0">
                <a:solidFill>
                  <a:srgbClr val="000066"/>
                </a:solidFill>
              </a:rPr>
              <a:t>. </a:t>
            </a:r>
          </a:p>
          <a:p>
            <a:pPr>
              <a:spcBef>
                <a:spcPct val="50000"/>
              </a:spcBef>
            </a:pPr>
            <a:r>
              <a:rPr lang="en-GB" dirty="0">
                <a:solidFill>
                  <a:srgbClr val="000066"/>
                </a:solidFill>
              </a:rPr>
              <a:t>We see evidence of them acting when we see things change direction, change shape, or change speed.</a:t>
            </a:r>
            <a:endParaRPr lang="en-US" dirty="0">
              <a:solidFill>
                <a:srgbClr val="000066"/>
              </a:solidFill>
            </a:endParaRPr>
          </a:p>
        </p:txBody>
      </p:sp>
      <p:pic>
        <p:nvPicPr>
          <p:cNvPr id="385027" name="Picture 3" descr="push"/>
          <p:cNvPicPr>
            <a:picLocks noChangeAspect="1" noChangeArrowheads="1"/>
          </p:cNvPicPr>
          <p:nvPr/>
        </p:nvPicPr>
        <p:blipFill>
          <a:blip r:embed="rId3"/>
          <a:srcRect/>
          <a:stretch>
            <a:fillRect/>
          </a:stretch>
        </p:blipFill>
        <p:spPr bwMode="auto">
          <a:xfrm>
            <a:off x="577850" y="2636838"/>
            <a:ext cx="2487613" cy="2555875"/>
          </a:xfrm>
          <a:prstGeom prst="rect">
            <a:avLst/>
          </a:prstGeom>
          <a:noFill/>
          <a:ln w="9525">
            <a:noFill/>
            <a:miter lim="800000"/>
            <a:headEnd/>
            <a:tailEnd/>
          </a:ln>
        </p:spPr>
      </p:pic>
      <p:sp>
        <p:nvSpPr>
          <p:cNvPr id="385028" name="Text Box 4"/>
          <p:cNvSpPr txBox="1">
            <a:spLocks noChangeArrowheads="1"/>
          </p:cNvSpPr>
          <p:nvPr/>
        </p:nvSpPr>
        <p:spPr bwMode="auto">
          <a:xfrm>
            <a:off x="677863" y="5564188"/>
            <a:ext cx="2508250" cy="457200"/>
          </a:xfrm>
          <a:prstGeom prst="rect">
            <a:avLst/>
          </a:prstGeom>
          <a:noFill/>
          <a:ln w="9525">
            <a:noFill/>
            <a:miter lim="800000"/>
            <a:headEnd/>
            <a:tailEnd/>
          </a:ln>
        </p:spPr>
        <p:txBody>
          <a:bodyPr wrap="none">
            <a:spAutoFit/>
          </a:bodyPr>
          <a:lstStyle/>
          <a:p>
            <a:r>
              <a:rPr lang="en-GB">
                <a:solidFill>
                  <a:srgbClr val="000066"/>
                </a:solidFill>
              </a:rPr>
              <a:t>pushing a stroller</a:t>
            </a:r>
          </a:p>
        </p:txBody>
      </p:sp>
      <p:pic>
        <p:nvPicPr>
          <p:cNvPr id="385029" name="Picture 5" descr="pull"/>
          <p:cNvPicPr>
            <a:picLocks noChangeAspect="1" noChangeArrowheads="1"/>
          </p:cNvPicPr>
          <p:nvPr/>
        </p:nvPicPr>
        <p:blipFill>
          <a:blip r:embed="rId4"/>
          <a:srcRect/>
          <a:stretch>
            <a:fillRect/>
          </a:stretch>
        </p:blipFill>
        <p:spPr bwMode="auto">
          <a:xfrm>
            <a:off x="3602038" y="3094038"/>
            <a:ext cx="5054600" cy="2098675"/>
          </a:xfrm>
          <a:prstGeom prst="rect">
            <a:avLst/>
          </a:prstGeom>
          <a:noFill/>
          <a:ln w="9525">
            <a:noFill/>
            <a:miter lim="800000"/>
            <a:headEnd/>
            <a:tailEnd/>
          </a:ln>
        </p:spPr>
      </p:pic>
      <p:sp>
        <p:nvSpPr>
          <p:cNvPr id="385030" name="Text Box 6"/>
          <p:cNvSpPr txBox="1">
            <a:spLocks noChangeArrowheads="1"/>
          </p:cNvSpPr>
          <p:nvPr/>
        </p:nvSpPr>
        <p:spPr bwMode="auto">
          <a:xfrm>
            <a:off x="5087938" y="5564188"/>
            <a:ext cx="2084387" cy="457200"/>
          </a:xfrm>
          <a:prstGeom prst="rect">
            <a:avLst/>
          </a:prstGeom>
          <a:noFill/>
          <a:ln w="9525">
            <a:noFill/>
            <a:miter lim="800000"/>
            <a:headEnd/>
            <a:tailEnd/>
          </a:ln>
        </p:spPr>
        <p:txBody>
          <a:bodyPr wrap="none">
            <a:spAutoFit/>
          </a:bodyPr>
          <a:lstStyle/>
          <a:p>
            <a:r>
              <a:rPr lang="en-GB">
                <a:solidFill>
                  <a:srgbClr val="000066"/>
                </a:solidFill>
              </a:rPr>
              <a:t>pulling a crate</a:t>
            </a:r>
          </a:p>
        </p:txBody>
      </p:sp>
      <p:sp>
        <p:nvSpPr>
          <p:cNvPr id="12296" name="Rectangle 11"/>
          <p:cNvSpPr>
            <a:spLocks noGrp="1" noChangeArrowheads="1"/>
          </p:cNvSpPr>
          <p:nvPr>
            <p:ph type="title"/>
          </p:nvPr>
        </p:nvSpPr>
        <p:spPr/>
        <p:txBody>
          <a:bodyPr/>
          <a:lstStyle/>
          <a:p>
            <a:pPr eaLnBrk="1" hangingPunct="1"/>
            <a:r>
              <a:rPr lang="en-GB" dirty="0"/>
              <a:t>What are pushes and pulls?</a:t>
            </a:r>
          </a:p>
        </p:txBody>
      </p:sp>
      <p:pic>
        <p:nvPicPr>
          <p:cNvPr id="9" name="Picture 9" descr="notes_icon">
            <a:extLst>
              <a:ext uri="{FF2B5EF4-FFF2-40B4-BE49-F238E27FC236}">
                <a16:creationId xmlns:a16="http://schemas.microsoft.com/office/drawing/2014/main" id="{2242FDDF-E705-4539-8DFC-F028491F921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5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p:bldP spid="3850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Developing and Using Models</a:t>
            </a:r>
          </a:p>
          <a:p>
            <a:pPr>
              <a:buSzPct val="100000"/>
            </a:pPr>
            <a:r>
              <a:rPr lang="en-GB" sz="1600" dirty="0"/>
              <a:t>Planning and Carrying Out Investigations</a:t>
            </a:r>
          </a:p>
          <a:p>
            <a:pPr>
              <a:buSzPct val="100000"/>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5. Energy and Matter</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0"/>
          <p:cNvSpPr>
            <a:spLocks noGrp="1" noChangeArrowheads="1"/>
          </p:cNvSpPr>
          <p:nvPr>
            <p:ph type="title"/>
          </p:nvPr>
        </p:nvSpPr>
        <p:spPr/>
        <p:txBody>
          <a:bodyPr/>
          <a:lstStyle/>
          <a:p>
            <a:pPr eaLnBrk="1" hangingPunct="1"/>
            <a:r>
              <a:rPr lang="en-GB" dirty="0"/>
              <a:t>What are forces? (1)</a:t>
            </a:r>
          </a:p>
        </p:txBody>
      </p:sp>
      <p:pic>
        <p:nvPicPr>
          <p:cNvPr id="7" name="Picture 19">
            <a:hlinkClick r:id="" action="ppaction://hlinkshowjump?jump=nextslide"/>
            <a:extLst>
              <a:ext uri="{FF2B5EF4-FFF2-40B4-BE49-F238E27FC236}">
                <a16:creationId xmlns:a16="http://schemas.microsoft.com/office/drawing/2014/main" id="{C64D5019-8B71-4F03-ADB9-43DFDD2A0B1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684FB4E-610D-4401-98F8-C30C37BC9E5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A6C144B7-DB59-4C1A-852B-CD9D654943B3}"/>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456242B-255E-4A5A-9F43-00EE67EBBB3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4569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40"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716427EC-4F4E-4970-987A-4A2E5B44DA6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0"/>
          <p:cNvSpPr>
            <a:spLocks noGrp="1" noChangeArrowheads="1"/>
          </p:cNvSpPr>
          <p:nvPr>
            <p:ph type="title"/>
          </p:nvPr>
        </p:nvSpPr>
        <p:spPr/>
        <p:txBody>
          <a:bodyPr/>
          <a:lstStyle/>
          <a:p>
            <a:pPr eaLnBrk="1" hangingPunct="1"/>
            <a:r>
              <a:rPr lang="en-GB" dirty="0"/>
              <a:t>What are forces? (2)</a:t>
            </a:r>
          </a:p>
        </p:txBody>
      </p:sp>
      <p:pic>
        <p:nvPicPr>
          <p:cNvPr id="7" name="Picture 19">
            <a:hlinkClick r:id="" action="ppaction://hlinkshowjump?jump=nextslide"/>
            <a:extLst>
              <a:ext uri="{FF2B5EF4-FFF2-40B4-BE49-F238E27FC236}">
                <a16:creationId xmlns:a16="http://schemas.microsoft.com/office/drawing/2014/main" id="{D137352D-F231-4D63-861E-C3C4FD1E63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4038B1F-27F9-490C-BF32-8C900DAFBAF7}"/>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C8766BF-14FC-400C-98FC-E2FDB12A6DE8}"/>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64"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AFAAA2C5-6CC3-4848-BE7A-D5E3F634FA0C}"/>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36300" y="780521"/>
            <a:ext cx="8172450" cy="457200"/>
          </a:xfrm>
          <a:prstGeom prst="rect">
            <a:avLst/>
          </a:prstGeom>
          <a:noFill/>
          <a:ln w="9525">
            <a:noFill/>
            <a:miter lim="800000"/>
            <a:headEnd/>
            <a:tailEnd/>
          </a:ln>
        </p:spPr>
        <p:txBody>
          <a:bodyPr>
            <a:spAutoFit/>
          </a:bodyPr>
          <a:lstStyle/>
          <a:p>
            <a:pPr>
              <a:spcBef>
                <a:spcPct val="50000"/>
              </a:spcBef>
            </a:pPr>
            <a:r>
              <a:rPr lang="en-GB" b="1" dirty="0">
                <a:solidFill>
                  <a:srgbClr val="286DA6"/>
                </a:solidFill>
              </a:rPr>
              <a:t>Pulls</a:t>
            </a:r>
            <a:r>
              <a:rPr lang="en-GB" dirty="0">
                <a:solidFill>
                  <a:srgbClr val="000066"/>
                </a:solidFill>
              </a:rPr>
              <a:t> can make things </a:t>
            </a:r>
            <a:r>
              <a:rPr lang="en-GB" b="1" dirty="0">
                <a:solidFill>
                  <a:srgbClr val="286DA6"/>
                </a:solidFill>
              </a:rPr>
              <a:t>change direction</a:t>
            </a:r>
            <a:r>
              <a:rPr lang="en-GB" dirty="0">
                <a:solidFill>
                  <a:srgbClr val="286DA6"/>
                </a:solidFill>
              </a:rPr>
              <a:t> </a:t>
            </a:r>
            <a:r>
              <a:rPr lang="en-GB" dirty="0">
                <a:solidFill>
                  <a:srgbClr val="000066"/>
                </a:solidFill>
              </a:rPr>
              <a:t>and </a:t>
            </a:r>
            <a:r>
              <a:rPr lang="en-GB" b="1" dirty="0">
                <a:solidFill>
                  <a:srgbClr val="286DA6"/>
                </a:solidFill>
              </a:rPr>
              <a:t>shape</a:t>
            </a:r>
            <a:r>
              <a:rPr lang="en-GB" dirty="0">
                <a:solidFill>
                  <a:srgbClr val="000066"/>
                </a:solidFill>
              </a:rPr>
              <a:t> too:</a:t>
            </a:r>
            <a:endParaRPr lang="en-US" dirty="0">
              <a:solidFill>
                <a:srgbClr val="000066"/>
              </a:solidFill>
            </a:endParaRPr>
          </a:p>
        </p:txBody>
      </p:sp>
      <p:sp>
        <p:nvSpPr>
          <p:cNvPr id="350212" name="AutoShape 4"/>
          <p:cNvSpPr>
            <a:spLocks noChangeArrowheads="1"/>
          </p:cNvSpPr>
          <p:nvPr/>
        </p:nvSpPr>
        <p:spPr bwMode="auto">
          <a:xfrm>
            <a:off x="920750" y="1624013"/>
            <a:ext cx="7302500" cy="1549400"/>
          </a:xfrm>
          <a:prstGeom prst="downArrowCallout">
            <a:avLst>
              <a:gd name="adj1" fmla="val 37487"/>
              <a:gd name="adj2" fmla="val 47328"/>
              <a:gd name="adj3" fmla="val 21208"/>
              <a:gd name="adj4" fmla="val 66667"/>
            </a:avLst>
          </a:prstGeom>
          <a:solidFill>
            <a:srgbClr val="FFFFCC"/>
          </a:solidFill>
          <a:ln w="25400">
            <a:solidFill>
              <a:srgbClr val="10BC45"/>
            </a:solidFill>
            <a:miter lim="800000"/>
            <a:headEnd/>
            <a:tailEnd/>
          </a:ln>
        </p:spPr>
        <p:txBody>
          <a:bodyPr wrap="none" anchor="ctr"/>
          <a:lstStyle/>
          <a:p>
            <a:pPr algn="ctr"/>
            <a:endParaRPr lang="en-US">
              <a:solidFill>
                <a:srgbClr val="000066"/>
              </a:solidFill>
            </a:endParaRPr>
          </a:p>
        </p:txBody>
      </p:sp>
      <p:pic>
        <p:nvPicPr>
          <p:cNvPr id="350213" name="Picture 5" descr="cat &amp; dog"/>
          <p:cNvPicPr>
            <a:picLocks noChangeAspect="1" noChangeArrowheads="1"/>
          </p:cNvPicPr>
          <p:nvPr/>
        </p:nvPicPr>
        <p:blipFill>
          <a:blip r:embed="rId3"/>
          <a:srcRect/>
          <a:stretch>
            <a:fillRect/>
          </a:stretch>
        </p:blipFill>
        <p:spPr bwMode="auto">
          <a:xfrm>
            <a:off x="1503363" y="3270250"/>
            <a:ext cx="6137275" cy="1928813"/>
          </a:xfrm>
          <a:prstGeom prst="rect">
            <a:avLst/>
          </a:prstGeom>
          <a:noFill/>
          <a:ln w="9525">
            <a:noFill/>
            <a:miter lim="800000"/>
            <a:headEnd/>
            <a:tailEnd/>
          </a:ln>
        </p:spPr>
      </p:pic>
      <p:sp>
        <p:nvSpPr>
          <p:cNvPr id="350214" name="Text Box 6"/>
          <p:cNvSpPr txBox="1">
            <a:spLocks noChangeArrowheads="1"/>
          </p:cNvSpPr>
          <p:nvPr/>
        </p:nvSpPr>
        <p:spPr bwMode="auto">
          <a:xfrm>
            <a:off x="232569" y="5535788"/>
            <a:ext cx="8678862" cy="1004888"/>
          </a:xfrm>
          <a:prstGeom prst="rect">
            <a:avLst/>
          </a:prstGeom>
          <a:noFill/>
          <a:ln w="9525">
            <a:noFill/>
            <a:miter lim="800000"/>
            <a:headEnd/>
            <a:tailEnd/>
          </a:ln>
        </p:spPr>
        <p:txBody>
          <a:bodyPr>
            <a:spAutoFit/>
          </a:bodyPr>
          <a:lstStyle/>
          <a:p>
            <a:pPr algn="ctr">
              <a:spcBef>
                <a:spcPct val="50000"/>
              </a:spcBef>
            </a:pPr>
            <a:r>
              <a:rPr lang="en-GB" dirty="0">
                <a:solidFill>
                  <a:srgbClr val="000066"/>
                </a:solidFill>
              </a:rPr>
              <a:t>The string of sausages will get longer and longer until it snaps!</a:t>
            </a:r>
          </a:p>
          <a:p>
            <a:pPr algn="ctr">
              <a:spcBef>
                <a:spcPct val="50000"/>
              </a:spcBef>
            </a:pPr>
            <a:r>
              <a:rPr lang="en-GB" dirty="0">
                <a:solidFill>
                  <a:srgbClr val="000066"/>
                </a:solidFill>
              </a:rPr>
              <a:t>What will happen to the cat and dog?</a:t>
            </a:r>
          </a:p>
        </p:txBody>
      </p:sp>
      <p:sp>
        <p:nvSpPr>
          <p:cNvPr id="7175" name="Rectangle 9"/>
          <p:cNvSpPr>
            <a:spLocks noGrp="1" noChangeArrowheads="1"/>
          </p:cNvSpPr>
          <p:nvPr>
            <p:ph type="title"/>
          </p:nvPr>
        </p:nvSpPr>
        <p:spPr/>
        <p:txBody>
          <a:bodyPr/>
          <a:lstStyle/>
          <a:p>
            <a:pPr eaLnBrk="1" hangingPunct="1"/>
            <a:r>
              <a:rPr lang="en-GB" dirty="0"/>
              <a:t>What happens when something is pulled?</a:t>
            </a:r>
          </a:p>
        </p:txBody>
      </p:sp>
      <p:sp>
        <p:nvSpPr>
          <p:cNvPr id="350218" name="Text Box 10"/>
          <p:cNvSpPr txBox="1">
            <a:spLocks noChangeArrowheads="1"/>
          </p:cNvSpPr>
          <p:nvPr/>
        </p:nvSpPr>
        <p:spPr bwMode="auto">
          <a:xfrm>
            <a:off x="1597025" y="1906588"/>
            <a:ext cx="6472238" cy="457200"/>
          </a:xfrm>
          <a:prstGeom prst="rect">
            <a:avLst/>
          </a:prstGeom>
          <a:noFill/>
          <a:ln w="9525">
            <a:noFill/>
            <a:miter lim="800000"/>
            <a:headEnd/>
            <a:tailEnd/>
          </a:ln>
        </p:spPr>
        <p:txBody>
          <a:bodyPr>
            <a:spAutoFit/>
          </a:bodyPr>
          <a:lstStyle/>
          <a:p>
            <a:r>
              <a:rPr lang="en-GB" dirty="0">
                <a:solidFill>
                  <a:srgbClr val="000066"/>
                </a:solidFill>
              </a:rPr>
              <a:t>A cat and a dog </a:t>
            </a:r>
            <a:r>
              <a:rPr lang="en-GB" b="1" dirty="0">
                <a:solidFill>
                  <a:srgbClr val="286DA6"/>
                </a:solidFill>
              </a:rPr>
              <a:t>pull</a:t>
            </a:r>
            <a:r>
              <a:rPr lang="en-GB" dirty="0">
                <a:solidFill>
                  <a:srgbClr val="000066"/>
                </a:solidFill>
              </a:rPr>
              <a:t> in different directions.</a:t>
            </a:r>
          </a:p>
        </p:txBody>
      </p:sp>
      <p:pic>
        <p:nvPicPr>
          <p:cNvPr id="9" name="Picture 19">
            <a:hlinkClick r:id="" action="ppaction://hlinkshowjump?jump=nextslide"/>
            <a:extLst>
              <a:ext uri="{FF2B5EF4-FFF2-40B4-BE49-F238E27FC236}">
                <a16:creationId xmlns:a16="http://schemas.microsoft.com/office/drawing/2014/main" id="{81F1F31C-1681-452D-9481-49E175211E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B4D86F3A-3F47-47ED-AA55-D927F1CE230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97461"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0212"/>
                                        </p:tgtEl>
                                        <p:attrNameLst>
                                          <p:attrName>style.visibility</p:attrName>
                                        </p:attrNameLst>
                                      </p:cBhvr>
                                      <p:to>
                                        <p:strVal val="visible"/>
                                      </p:to>
                                    </p:set>
                                    <p:animEffect transition="in" filter="wipe(up)">
                                      <p:cBhvr>
                                        <p:cTn id="7" dur="500"/>
                                        <p:tgtEl>
                                          <p:spTgt spid="3502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5021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502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02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P spid="350214" grpId="0"/>
      <p:bldP spid="350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uzz (skateboard push)"/>
          <p:cNvPicPr>
            <a:picLocks noChangeAspect="1" noChangeArrowheads="1"/>
          </p:cNvPicPr>
          <p:nvPr/>
        </p:nvPicPr>
        <p:blipFill>
          <a:blip r:embed="rId3"/>
          <a:srcRect/>
          <a:stretch>
            <a:fillRect/>
          </a:stretch>
        </p:blipFill>
        <p:spPr bwMode="auto">
          <a:xfrm>
            <a:off x="5638800" y="2493963"/>
            <a:ext cx="1924050" cy="1901825"/>
          </a:xfrm>
          <a:prstGeom prst="rect">
            <a:avLst/>
          </a:prstGeom>
          <a:noFill/>
          <a:ln w="9525">
            <a:noFill/>
            <a:miter lim="800000"/>
            <a:headEnd/>
            <a:tailEnd/>
          </a:ln>
        </p:spPr>
      </p:pic>
      <p:sp>
        <p:nvSpPr>
          <p:cNvPr id="8195" name="Text Box 4"/>
          <p:cNvSpPr txBox="1">
            <a:spLocks noChangeArrowheads="1"/>
          </p:cNvSpPr>
          <p:nvPr/>
        </p:nvSpPr>
        <p:spPr bwMode="auto">
          <a:xfrm>
            <a:off x="340396" y="774812"/>
            <a:ext cx="6832600" cy="457200"/>
          </a:xfrm>
          <a:prstGeom prst="rect">
            <a:avLst/>
          </a:prstGeom>
          <a:noFill/>
          <a:ln w="9525">
            <a:noFill/>
            <a:miter lim="800000"/>
            <a:headEnd/>
            <a:tailEnd/>
          </a:ln>
        </p:spPr>
        <p:txBody>
          <a:bodyPr>
            <a:spAutoFit/>
          </a:bodyPr>
          <a:lstStyle/>
          <a:p>
            <a:pPr>
              <a:spcBef>
                <a:spcPct val="50000"/>
              </a:spcBef>
            </a:pPr>
            <a:r>
              <a:rPr lang="en-GB" b="1" dirty="0">
                <a:solidFill>
                  <a:srgbClr val="286DA6"/>
                </a:solidFill>
              </a:rPr>
              <a:t>Speed up</a:t>
            </a:r>
            <a:r>
              <a:rPr lang="en-GB" dirty="0">
                <a:solidFill>
                  <a:srgbClr val="000066"/>
                </a:solidFill>
              </a:rPr>
              <a:t>, </a:t>
            </a:r>
            <a:r>
              <a:rPr lang="en-GB" b="1" dirty="0">
                <a:solidFill>
                  <a:srgbClr val="286DA6"/>
                </a:solidFill>
              </a:rPr>
              <a:t>slow down</a:t>
            </a:r>
            <a:r>
              <a:rPr lang="en-GB" dirty="0">
                <a:solidFill>
                  <a:srgbClr val="000066"/>
                </a:solidFill>
              </a:rPr>
              <a:t>, or </a:t>
            </a:r>
            <a:r>
              <a:rPr lang="en-GB" b="1" dirty="0">
                <a:solidFill>
                  <a:srgbClr val="286DA6"/>
                </a:solidFill>
              </a:rPr>
              <a:t>change direction</a:t>
            </a:r>
            <a:r>
              <a:rPr lang="en-GB" dirty="0">
                <a:solidFill>
                  <a:srgbClr val="000066"/>
                </a:solidFill>
              </a:rPr>
              <a:t>…</a:t>
            </a:r>
            <a:endParaRPr lang="en-US" dirty="0">
              <a:solidFill>
                <a:srgbClr val="000066"/>
              </a:solidFill>
            </a:endParaRPr>
          </a:p>
        </p:txBody>
      </p:sp>
      <p:sp>
        <p:nvSpPr>
          <p:cNvPr id="8196" name="Text Box 8"/>
          <p:cNvSpPr txBox="1">
            <a:spLocks noChangeArrowheads="1"/>
          </p:cNvSpPr>
          <p:nvPr/>
        </p:nvSpPr>
        <p:spPr bwMode="auto">
          <a:xfrm>
            <a:off x="340396" y="1459025"/>
            <a:ext cx="4624387" cy="457200"/>
          </a:xfrm>
          <a:prstGeom prst="rect">
            <a:avLst/>
          </a:prstGeom>
          <a:noFill/>
          <a:ln w="9525">
            <a:noFill/>
            <a:miter lim="800000"/>
            <a:headEnd/>
            <a:tailEnd/>
          </a:ln>
        </p:spPr>
        <p:txBody>
          <a:bodyPr wrap="none">
            <a:spAutoFit/>
          </a:bodyPr>
          <a:lstStyle/>
          <a:p>
            <a:r>
              <a:rPr lang="en-GB" dirty="0">
                <a:solidFill>
                  <a:srgbClr val="000066"/>
                </a:solidFill>
              </a:rPr>
              <a:t>What happens if you push Fuzz?</a:t>
            </a:r>
          </a:p>
        </p:txBody>
      </p:sp>
      <p:sp>
        <p:nvSpPr>
          <p:cNvPr id="8198" name="Rectangle 10"/>
          <p:cNvSpPr>
            <a:spLocks noGrp="1" noChangeArrowheads="1"/>
          </p:cNvSpPr>
          <p:nvPr>
            <p:ph type="title"/>
          </p:nvPr>
        </p:nvSpPr>
        <p:spPr/>
        <p:txBody>
          <a:bodyPr/>
          <a:lstStyle/>
          <a:p>
            <a:pPr eaLnBrk="1" hangingPunct="1"/>
            <a:r>
              <a:rPr lang="en-GB" dirty="0"/>
              <a:t>Pushing and pulling (1)</a:t>
            </a:r>
          </a:p>
        </p:txBody>
      </p:sp>
      <p:pic>
        <p:nvPicPr>
          <p:cNvPr id="352267" name="Picture 11" descr="FFarrow1"/>
          <p:cNvPicPr>
            <a:picLocks noChangeAspect="1" noChangeArrowheads="1"/>
          </p:cNvPicPr>
          <p:nvPr/>
        </p:nvPicPr>
        <p:blipFill>
          <a:blip r:embed="rId4"/>
          <a:srcRect/>
          <a:stretch>
            <a:fillRect/>
          </a:stretch>
        </p:blipFill>
        <p:spPr bwMode="auto">
          <a:xfrm rot="6718589">
            <a:off x="7108032" y="1778794"/>
            <a:ext cx="1481137" cy="835025"/>
          </a:xfrm>
          <a:prstGeom prst="rect">
            <a:avLst/>
          </a:prstGeom>
          <a:noFill/>
          <a:ln w="9525">
            <a:noFill/>
            <a:miter lim="800000"/>
            <a:headEnd/>
            <a:tailEnd/>
          </a:ln>
        </p:spPr>
      </p:pic>
      <p:pic>
        <p:nvPicPr>
          <p:cNvPr id="352269" name="Picture 13" descr="fuzz"/>
          <p:cNvPicPr>
            <a:picLocks noChangeAspect="1" noChangeArrowheads="1"/>
          </p:cNvPicPr>
          <p:nvPr/>
        </p:nvPicPr>
        <p:blipFill>
          <a:blip r:embed="rId5"/>
          <a:srcRect/>
          <a:stretch>
            <a:fillRect/>
          </a:stretch>
        </p:blipFill>
        <p:spPr bwMode="auto">
          <a:xfrm>
            <a:off x="1550988" y="4294188"/>
            <a:ext cx="1925637" cy="1901825"/>
          </a:xfrm>
          <a:prstGeom prst="rect">
            <a:avLst/>
          </a:prstGeom>
          <a:noFill/>
          <a:ln w="9525">
            <a:noFill/>
            <a:miter lim="800000"/>
            <a:headEnd/>
            <a:tailEnd/>
          </a:ln>
        </p:spPr>
      </p:pic>
      <p:sp>
        <p:nvSpPr>
          <p:cNvPr id="352272" name="Rectangle 16"/>
          <p:cNvSpPr>
            <a:spLocks noChangeArrowheads="1"/>
          </p:cNvSpPr>
          <p:nvPr/>
        </p:nvSpPr>
        <p:spPr bwMode="auto">
          <a:xfrm>
            <a:off x="5308600" y="1473200"/>
            <a:ext cx="3581400" cy="3784600"/>
          </a:xfrm>
          <a:prstGeom prst="rect">
            <a:avLst/>
          </a:prstGeom>
          <a:solidFill>
            <a:schemeClr val="bg1"/>
          </a:solidFill>
          <a:ln w="9525">
            <a:noFill/>
            <a:miter lim="800000"/>
            <a:headEnd/>
            <a:tailEnd/>
          </a:ln>
        </p:spPr>
        <p:txBody>
          <a:bodyPr wrap="none" anchor="ctr"/>
          <a:lstStyle/>
          <a:p>
            <a:endParaRPr lang="en-US"/>
          </a:p>
        </p:txBody>
      </p:sp>
      <p:pic>
        <p:nvPicPr>
          <p:cNvPr id="10" name="Picture 19">
            <a:hlinkClick r:id="" action="ppaction://hlinkshowjump?jump=nextslide"/>
            <a:extLst>
              <a:ext uri="{FF2B5EF4-FFF2-40B4-BE49-F238E27FC236}">
                <a16:creationId xmlns:a16="http://schemas.microsoft.com/office/drawing/2014/main" id="{724D8775-5884-494D-AAC9-AE900ECFACA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6A1C93F0-C740-45F1-9C70-BF9F28066A6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97461"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2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22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42000" y="773729"/>
            <a:ext cx="6832600" cy="457200"/>
          </a:xfrm>
          <a:prstGeom prst="rect">
            <a:avLst/>
          </a:prstGeom>
          <a:noFill/>
          <a:ln w="9525">
            <a:noFill/>
            <a:miter lim="800000"/>
            <a:headEnd/>
            <a:tailEnd/>
          </a:ln>
        </p:spPr>
        <p:txBody>
          <a:bodyPr>
            <a:spAutoFit/>
          </a:bodyPr>
          <a:lstStyle/>
          <a:p>
            <a:pPr>
              <a:spcBef>
                <a:spcPct val="50000"/>
              </a:spcBef>
            </a:pPr>
            <a:r>
              <a:rPr lang="en-GB" b="1" dirty="0">
                <a:solidFill>
                  <a:srgbClr val="286DA6"/>
                </a:solidFill>
              </a:rPr>
              <a:t>Speed up</a:t>
            </a:r>
            <a:r>
              <a:rPr lang="en-GB" dirty="0">
                <a:solidFill>
                  <a:srgbClr val="000066"/>
                </a:solidFill>
              </a:rPr>
              <a:t>, </a:t>
            </a:r>
            <a:r>
              <a:rPr lang="en-GB" b="1" dirty="0">
                <a:solidFill>
                  <a:srgbClr val="286DA6"/>
                </a:solidFill>
              </a:rPr>
              <a:t>slow down</a:t>
            </a:r>
            <a:r>
              <a:rPr lang="en-GB" dirty="0">
                <a:solidFill>
                  <a:srgbClr val="000066"/>
                </a:solidFill>
              </a:rPr>
              <a:t>, or </a:t>
            </a:r>
            <a:r>
              <a:rPr lang="en-GB" b="1" dirty="0">
                <a:solidFill>
                  <a:srgbClr val="286DA6"/>
                </a:solidFill>
              </a:rPr>
              <a:t>change direction</a:t>
            </a:r>
            <a:r>
              <a:rPr lang="en-GB" dirty="0">
                <a:solidFill>
                  <a:srgbClr val="000066"/>
                </a:solidFill>
              </a:rPr>
              <a:t>…</a:t>
            </a:r>
            <a:endParaRPr lang="en-US" dirty="0">
              <a:solidFill>
                <a:srgbClr val="000066"/>
              </a:solidFill>
            </a:endParaRPr>
          </a:p>
        </p:txBody>
      </p:sp>
      <p:pic>
        <p:nvPicPr>
          <p:cNvPr id="9219" name="Picture 6" descr="fuzz (skateboard)"/>
          <p:cNvPicPr>
            <a:picLocks noChangeAspect="1" noChangeArrowheads="1"/>
          </p:cNvPicPr>
          <p:nvPr/>
        </p:nvPicPr>
        <p:blipFill>
          <a:blip r:embed="rId3"/>
          <a:srcRect/>
          <a:stretch>
            <a:fillRect/>
          </a:stretch>
        </p:blipFill>
        <p:spPr bwMode="auto">
          <a:xfrm>
            <a:off x="693738" y="2571750"/>
            <a:ext cx="4822825" cy="2068513"/>
          </a:xfrm>
          <a:prstGeom prst="rect">
            <a:avLst/>
          </a:prstGeom>
          <a:noFill/>
          <a:ln w="9525">
            <a:noFill/>
            <a:miter lim="800000"/>
            <a:headEnd/>
            <a:tailEnd/>
          </a:ln>
        </p:spPr>
      </p:pic>
      <p:sp>
        <p:nvSpPr>
          <p:cNvPr id="9220" name="Text Box 8"/>
          <p:cNvSpPr txBox="1">
            <a:spLocks noChangeArrowheads="1"/>
          </p:cNvSpPr>
          <p:nvPr/>
        </p:nvSpPr>
        <p:spPr bwMode="auto">
          <a:xfrm>
            <a:off x="342000" y="1457942"/>
            <a:ext cx="4438650" cy="457200"/>
          </a:xfrm>
          <a:prstGeom prst="rect">
            <a:avLst/>
          </a:prstGeom>
          <a:noFill/>
          <a:ln w="9525">
            <a:noFill/>
            <a:miter lim="800000"/>
            <a:headEnd/>
            <a:tailEnd/>
          </a:ln>
        </p:spPr>
        <p:txBody>
          <a:bodyPr wrap="none">
            <a:spAutoFit/>
          </a:bodyPr>
          <a:lstStyle/>
          <a:p>
            <a:r>
              <a:rPr lang="en-GB" dirty="0">
                <a:solidFill>
                  <a:srgbClr val="000066"/>
                </a:solidFill>
              </a:rPr>
              <a:t>What happens if you pull Fuzz?</a:t>
            </a:r>
          </a:p>
        </p:txBody>
      </p:sp>
      <p:sp>
        <p:nvSpPr>
          <p:cNvPr id="9222" name="Rectangle 10"/>
          <p:cNvSpPr>
            <a:spLocks noGrp="1" noChangeArrowheads="1"/>
          </p:cNvSpPr>
          <p:nvPr>
            <p:ph type="title"/>
          </p:nvPr>
        </p:nvSpPr>
        <p:spPr/>
        <p:txBody>
          <a:bodyPr/>
          <a:lstStyle/>
          <a:p>
            <a:pPr eaLnBrk="1" hangingPunct="1"/>
            <a:r>
              <a:rPr lang="en-GB" dirty="0"/>
              <a:t>Pushing and pulling (2)</a:t>
            </a:r>
          </a:p>
        </p:txBody>
      </p:sp>
      <p:pic>
        <p:nvPicPr>
          <p:cNvPr id="354318" name="Picture 14" descr="FFarrow1"/>
          <p:cNvPicPr>
            <a:picLocks noChangeAspect="1" noChangeArrowheads="1"/>
          </p:cNvPicPr>
          <p:nvPr/>
        </p:nvPicPr>
        <p:blipFill>
          <a:blip r:embed="rId4"/>
          <a:srcRect/>
          <a:stretch>
            <a:fillRect/>
          </a:stretch>
        </p:blipFill>
        <p:spPr bwMode="auto">
          <a:xfrm>
            <a:off x="465138" y="4179888"/>
            <a:ext cx="1481137" cy="835025"/>
          </a:xfrm>
          <a:prstGeom prst="rect">
            <a:avLst/>
          </a:prstGeom>
          <a:noFill/>
          <a:ln w="9525">
            <a:noFill/>
            <a:miter lim="800000"/>
            <a:headEnd/>
            <a:tailEnd/>
          </a:ln>
        </p:spPr>
      </p:pic>
      <p:sp>
        <p:nvSpPr>
          <p:cNvPr id="354316" name="Rectangle 12"/>
          <p:cNvSpPr>
            <a:spLocks noChangeArrowheads="1"/>
          </p:cNvSpPr>
          <p:nvPr/>
        </p:nvSpPr>
        <p:spPr bwMode="auto">
          <a:xfrm>
            <a:off x="465138" y="2108200"/>
            <a:ext cx="6202362" cy="3543300"/>
          </a:xfrm>
          <a:prstGeom prst="rect">
            <a:avLst/>
          </a:prstGeom>
          <a:solidFill>
            <a:schemeClr val="bg1"/>
          </a:solidFill>
          <a:ln w="9525">
            <a:noFill/>
            <a:miter lim="800000"/>
            <a:headEnd/>
            <a:tailEnd/>
          </a:ln>
        </p:spPr>
        <p:txBody>
          <a:bodyPr wrap="none" anchor="ctr"/>
          <a:lstStyle/>
          <a:p>
            <a:endParaRPr lang="en-US"/>
          </a:p>
        </p:txBody>
      </p:sp>
      <p:pic>
        <p:nvPicPr>
          <p:cNvPr id="354317" name="Picture 13" descr="skateboardfuzz"/>
          <p:cNvPicPr>
            <a:picLocks noChangeAspect="1" noChangeArrowheads="1"/>
          </p:cNvPicPr>
          <p:nvPr/>
        </p:nvPicPr>
        <p:blipFill>
          <a:blip r:embed="rId5"/>
          <a:srcRect/>
          <a:stretch>
            <a:fillRect/>
          </a:stretch>
        </p:blipFill>
        <p:spPr bwMode="auto">
          <a:xfrm>
            <a:off x="3468688" y="3881438"/>
            <a:ext cx="4821237" cy="2066925"/>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C38A2BC4-59AB-4F49-8EDB-F8051D5220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4A4F1590-EB98-4B59-A707-AD40B5DB335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97461"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43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43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og toy"/>
          <p:cNvPicPr>
            <a:picLocks noChangeAspect="1" noChangeArrowheads="1"/>
          </p:cNvPicPr>
          <p:nvPr/>
        </p:nvPicPr>
        <p:blipFill>
          <a:blip r:embed="rId3"/>
          <a:srcRect/>
          <a:stretch>
            <a:fillRect/>
          </a:stretch>
        </p:blipFill>
        <p:spPr bwMode="auto">
          <a:xfrm>
            <a:off x="711200" y="1944688"/>
            <a:ext cx="4311650" cy="3214687"/>
          </a:xfrm>
          <a:prstGeom prst="rect">
            <a:avLst/>
          </a:prstGeom>
          <a:noFill/>
          <a:ln w="9525">
            <a:noFill/>
            <a:miter lim="800000"/>
            <a:headEnd/>
            <a:tailEnd/>
          </a:ln>
        </p:spPr>
      </p:pic>
      <p:sp>
        <p:nvSpPr>
          <p:cNvPr id="387075" name="AutoShape 3"/>
          <p:cNvSpPr>
            <a:spLocks noChangeArrowheads="1"/>
          </p:cNvSpPr>
          <p:nvPr/>
        </p:nvSpPr>
        <p:spPr bwMode="auto">
          <a:xfrm>
            <a:off x="5826125" y="1674813"/>
            <a:ext cx="2232025" cy="3095625"/>
          </a:xfrm>
          <a:prstGeom prst="downArrowCallout">
            <a:avLst>
              <a:gd name="adj1" fmla="val 25000"/>
              <a:gd name="adj2" fmla="val 25000"/>
              <a:gd name="adj3" fmla="val 23115"/>
              <a:gd name="adj4" fmla="val 66667"/>
            </a:avLst>
          </a:prstGeom>
          <a:solidFill>
            <a:srgbClr val="FFFFCC"/>
          </a:solidFill>
          <a:ln w="25400">
            <a:solidFill>
              <a:srgbClr val="10BC45"/>
            </a:solidFill>
            <a:miter lim="800000"/>
            <a:headEnd/>
            <a:tailEnd/>
          </a:ln>
        </p:spPr>
        <p:txBody>
          <a:bodyPr wrap="none" anchor="ctr"/>
          <a:lstStyle/>
          <a:p>
            <a:pPr algn="ctr"/>
            <a:endParaRPr lang="en-US" sz="3200">
              <a:solidFill>
                <a:srgbClr val="000066"/>
              </a:solidFill>
            </a:endParaRPr>
          </a:p>
        </p:txBody>
      </p:sp>
      <p:sp>
        <p:nvSpPr>
          <p:cNvPr id="10244" name="Text Box 6"/>
          <p:cNvSpPr txBox="1">
            <a:spLocks noChangeArrowheads="1"/>
          </p:cNvSpPr>
          <p:nvPr/>
        </p:nvSpPr>
        <p:spPr bwMode="auto">
          <a:xfrm>
            <a:off x="342106" y="781314"/>
            <a:ext cx="6611938" cy="457200"/>
          </a:xfrm>
          <a:prstGeom prst="rect">
            <a:avLst/>
          </a:prstGeom>
          <a:noFill/>
          <a:ln w="9525">
            <a:noFill/>
            <a:miter lim="800000"/>
            <a:headEnd/>
            <a:tailEnd/>
          </a:ln>
        </p:spPr>
        <p:txBody>
          <a:bodyPr>
            <a:spAutoFit/>
          </a:bodyPr>
          <a:lstStyle/>
          <a:p>
            <a:pPr>
              <a:spcBef>
                <a:spcPct val="50000"/>
              </a:spcBef>
            </a:pPr>
            <a:r>
              <a:rPr lang="en-GB" dirty="0">
                <a:solidFill>
                  <a:srgbClr val="000066"/>
                </a:solidFill>
              </a:rPr>
              <a:t>What happens when you </a:t>
            </a:r>
            <a:r>
              <a:rPr lang="en-GB" b="1" dirty="0">
                <a:solidFill>
                  <a:srgbClr val="286DA6"/>
                </a:solidFill>
              </a:rPr>
              <a:t>push</a:t>
            </a:r>
            <a:r>
              <a:rPr lang="en-GB" dirty="0">
                <a:solidFill>
                  <a:srgbClr val="000066"/>
                </a:solidFill>
              </a:rPr>
              <a:t> the frog down?</a:t>
            </a:r>
            <a:endParaRPr lang="en-US" dirty="0">
              <a:solidFill>
                <a:srgbClr val="000066"/>
              </a:solidFill>
            </a:endParaRPr>
          </a:p>
        </p:txBody>
      </p:sp>
      <p:sp>
        <p:nvSpPr>
          <p:cNvPr id="10246" name="Rectangle 10"/>
          <p:cNvSpPr>
            <a:spLocks noGrp="1" noChangeArrowheads="1"/>
          </p:cNvSpPr>
          <p:nvPr>
            <p:ph type="title"/>
          </p:nvPr>
        </p:nvSpPr>
        <p:spPr/>
        <p:txBody>
          <a:bodyPr/>
          <a:lstStyle/>
          <a:p>
            <a:pPr eaLnBrk="1" hangingPunct="1"/>
            <a:r>
              <a:rPr lang="en-GB" dirty="0"/>
              <a:t>What happens when you push? (1)</a:t>
            </a:r>
          </a:p>
        </p:txBody>
      </p:sp>
      <p:pic>
        <p:nvPicPr>
          <p:cNvPr id="10250" name="Picture 10" descr="frogdown"/>
          <p:cNvPicPr>
            <a:picLocks noChangeAspect="1" noChangeArrowheads="1"/>
          </p:cNvPicPr>
          <p:nvPr/>
        </p:nvPicPr>
        <p:blipFill>
          <a:blip r:embed="rId4"/>
          <a:srcRect/>
          <a:stretch>
            <a:fillRect/>
          </a:stretch>
        </p:blipFill>
        <p:spPr bwMode="auto">
          <a:xfrm>
            <a:off x="692150" y="1941513"/>
            <a:ext cx="4330700" cy="3227387"/>
          </a:xfrm>
          <a:prstGeom prst="rect">
            <a:avLst/>
          </a:prstGeom>
          <a:noFill/>
        </p:spPr>
      </p:pic>
      <p:sp>
        <p:nvSpPr>
          <p:cNvPr id="10253" name="Text Box 6"/>
          <p:cNvSpPr txBox="1">
            <a:spLocks noChangeArrowheads="1"/>
          </p:cNvSpPr>
          <p:nvPr/>
        </p:nvSpPr>
        <p:spPr bwMode="auto">
          <a:xfrm>
            <a:off x="6048375" y="2116138"/>
            <a:ext cx="1811338" cy="1066800"/>
          </a:xfrm>
          <a:prstGeom prst="rect">
            <a:avLst/>
          </a:prstGeom>
          <a:noFill/>
          <a:ln w="9525">
            <a:noFill/>
            <a:miter lim="800000"/>
            <a:headEnd/>
            <a:tailEnd/>
          </a:ln>
        </p:spPr>
        <p:txBody>
          <a:bodyPr>
            <a:spAutoFit/>
          </a:bodyPr>
          <a:lstStyle/>
          <a:p>
            <a:pPr algn="ctr">
              <a:spcBef>
                <a:spcPct val="50000"/>
              </a:spcBef>
            </a:pPr>
            <a:r>
              <a:rPr lang="en-GB" sz="3200" b="1" dirty="0">
                <a:solidFill>
                  <a:srgbClr val="286DA6"/>
                </a:solidFill>
              </a:rPr>
              <a:t>small</a:t>
            </a:r>
            <a:r>
              <a:rPr lang="en-GB" sz="3200" dirty="0">
                <a:solidFill>
                  <a:srgbClr val="000066"/>
                </a:solidFill>
              </a:rPr>
              <a:t> push</a:t>
            </a:r>
            <a:endParaRPr lang="en-US" sz="3200" dirty="0">
              <a:solidFill>
                <a:srgbClr val="000066"/>
              </a:solidFill>
            </a:endParaRPr>
          </a:p>
        </p:txBody>
      </p:sp>
      <p:pic>
        <p:nvPicPr>
          <p:cNvPr id="9" name="Picture 19">
            <a:hlinkClick r:id="" action="ppaction://hlinkshowjump?jump=nextslide"/>
            <a:extLst>
              <a:ext uri="{FF2B5EF4-FFF2-40B4-BE49-F238E27FC236}">
                <a16:creationId xmlns:a16="http://schemas.microsoft.com/office/drawing/2014/main" id="{AB207B37-32E9-4194-9A11-AAD80EB810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ED8B4FD4-AF07-4835-84F9-38306D3C75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97461"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animBg="1"/>
      <p:bldP spid="102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frog toy (compressed)"/>
          <p:cNvPicPr>
            <a:picLocks noChangeAspect="1" noChangeArrowheads="1"/>
          </p:cNvPicPr>
          <p:nvPr/>
        </p:nvPicPr>
        <p:blipFill>
          <a:blip r:embed="rId3"/>
          <a:srcRect/>
          <a:stretch>
            <a:fillRect/>
          </a:stretch>
        </p:blipFill>
        <p:spPr bwMode="auto">
          <a:xfrm>
            <a:off x="465138" y="2462213"/>
            <a:ext cx="4311650" cy="3214687"/>
          </a:xfrm>
          <a:prstGeom prst="rect">
            <a:avLst/>
          </a:prstGeom>
          <a:solidFill>
            <a:schemeClr val="bg1"/>
          </a:solidFill>
          <a:ln w="9525">
            <a:noFill/>
            <a:miter lim="800000"/>
            <a:headEnd/>
            <a:tailEnd/>
          </a:ln>
        </p:spPr>
      </p:pic>
      <p:sp>
        <p:nvSpPr>
          <p:cNvPr id="11267" name="Text Box 4"/>
          <p:cNvSpPr txBox="1">
            <a:spLocks noChangeArrowheads="1"/>
          </p:cNvSpPr>
          <p:nvPr/>
        </p:nvSpPr>
        <p:spPr bwMode="auto">
          <a:xfrm>
            <a:off x="333904" y="776111"/>
            <a:ext cx="5659438" cy="457200"/>
          </a:xfrm>
          <a:prstGeom prst="rect">
            <a:avLst/>
          </a:prstGeom>
          <a:noFill/>
          <a:ln w="9525">
            <a:noFill/>
            <a:miter lim="800000"/>
            <a:headEnd/>
            <a:tailEnd/>
          </a:ln>
        </p:spPr>
        <p:txBody>
          <a:bodyPr>
            <a:spAutoFit/>
          </a:bodyPr>
          <a:lstStyle/>
          <a:p>
            <a:pPr>
              <a:spcBef>
                <a:spcPct val="50000"/>
              </a:spcBef>
            </a:pPr>
            <a:r>
              <a:rPr lang="en-GB" dirty="0">
                <a:solidFill>
                  <a:srgbClr val="000066"/>
                </a:solidFill>
              </a:rPr>
              <a:t>It springs back up again!</a:t>
            </a:r>
            <a:endParaRPr lang="en-US" dirty="0">
              <a:solidFill>
                <a:srgbClr val="000066"/>
              </a:solidFill>
            </a:endParaRPr>
          </a:p>
        </p:txBody>
      </p:sp>
      <p:sp>
        <p:nvSpPr>
          <p:cNvPr id="11288" name="AutoShape 9"/>
          <p:cNvSpPr>
            <a:spLocks noChangeArrowheads="1"/>
          </p:cNvSpPr>
          <p:nvPr/>
        </p:nvSpPr>
        <p:spPr bwMode="auto">
          <a:xfrm>
            <a:off x="6057900" y="1674813"/>
            <a:ext cx="2232025" cy="3097212"/>
          </a:xfrm>
          <a:prstGeom prst="upArrowCallout">
            <a:avLst>
              <a:gd name="adj1" fmla="val 25000"/>
              <a:gd name="adj2" fmla="val 25000"/>
              <a:gd name="adj3" fmla="val 23127"/>
              <a:gd name="adj4" fmla="val 66667"/>
            </a:avLst>
          </a:prstGeom>
          <a:solidFill>
            <a:srgbClr val="FFFFCC"/>
          </a:solidFill>
          <a:ln w="25400">
            <a:solidFill>
              <a:srgbClr val="10BC45"/>
            </a:solidFill>
            <a:miter lim="800000"/>
            <a:headEnd/>
            <a:tailEnd/>
          </a:ln>
        </p:spPr>
        <p:txBody>
          <a:bodyPr wrap="none" anchor="ctr"/>
          <a:lstStyle/>
          <a:p>
            <a:pPr algn="ctr"/>
            <a:endParaRPr lang="en-US" sz="3200">
              <a:solidFill>
                <a:srgbClr val="000066"/>
              </a:solidFill>
            </a:endParaRPr>
          </a:p>
        </p:txBody>
      </p:sp>
      <p:sp>
        <p:nvSpPr>
          <p:cNvPr id="389132" name="Text Box 12"/>
          <p:cNvSpPr txBox="1">
            <a:spLocks noChangeArrowheads="1"/>
          </p:cNvSpPr>
          <p:nvPr/>
        </p:nvSpPr>
        <p:spPr bwMode="auto">
          <a:xfrm>
            <a:off x="334964" y="5670374"/>
            <a:ext cx="7832725" cy="457200"/>
          </a:xfrm>
          <a:prstGeom prst="rect">
            <a:avLst/>
          </a:prstGeom>
          <a:noFill/>
          <a:ln w="9525">
            <a:noFill/>
            <a:miter lim="800000"/>
            <a:headEnd/>
            <a:tailEnd/>
          </a:ln>
        </p:spPr>
        <p:txBody>
          <a:bodyPr wrap="none">
            <a:spAutoFit/>
          </a:bodyPr>
          <a:lstStyle/>
          <a:p>
            <a:r>
              <a:rPr lang="en-GB" dirty="0">
                <a:solidFill>
                  <a:srgbClr val="000066"/>
                </a:solidFill>
              </a:rPr>
              <a:t>A bigger push down would cause a bigger push back up.</a:t>
            </a:r>
          </a:p>
        </p:txBody>
      </p:sp>
      <p:sp>
        <p:nvSpPr>
          <p:cNvPr id="11271" name="Rectangle 14"/>
          <p:cNvSpPr>
            <a:spLocks noGrp="1" noChangeArrowheads="1"/>
          </p:cNvSpPr>
          <p:nvPr>
            <p:ph type="title"/>
          </p:nvPr>
        </p:nvSpPr>
        <p:spPr/>
        <p:txBody>
          <a:bodyPr/>
          <a:lstStyle/>
          <a:p>
            <a:pPr eaLnBrk="1" hangingPunct="1"/>
            <a:r>
              <a:rPr lang="en-GB" dirty="0"/>
              <a:t>What happens when you push? (2)</a:t>
            </a:r>
          </a:p>
        </p:txBody>
      </p:sp>
      <p:pic>
        <p:nvPicPr>
          <p:cNvPr id="31" name="Picture 30" descr="Rectangle5.png"/>
          <p:cNvPicPr>
            <a:picLocks noChangeAspect="1"/>
          </p:cNvPicPr>
          <p:nvPr/>
        </p:nvPicPr>
        <p:blipFill>
          <a:blip r:embed="rId4"/>
          <a:srcRect/>
          <a:stretch>
            <a:fillRect/>
          </a:stretch>
        </p:blipFill>
        <p:spPr bwMode="auto">
          <a:xfrm>
            <a:off x="371475" y="1662113"/>
            <a:ext cx="4999038" cy="3876675"/>
          </a:xfrm>
          <a:prstGeom prst="rect">
            <a:avLst/>
          </a:prstGeom>
          <a:noFill/>
          <a:ln w="9525">
            <a:noFill/>
            <a:miter lim="800000"/>
            <a:headEnd/>
            <a:tailEnd/>
          </a:ln>
        </p:spPr>
      </p:pic>
      <p:pic>
        <p:nvPicPr>
          <p:cNvPr id="32" name="Picture 31" descr="Arrow1.png"/>
          <p:cNvPicPr>
            <a:picLocks noChangeAspect="1"/>
          </p:cNvPicPr>
          <p:nvPr/>
        </p:nvPicPr>
        <p:blipFill>
          <a:blip r:embed="rId5"/>
          <a:srcRect/>
          <a:stretch>
            <a:fillRect/>
          </a:stretch>
        </p:blipFill>
        <p:spPr bwMode="auto">
          <a:xfrm>
            <a:off x="1984375" y="4294188"/>
            <a:ext cx="358775" cy="987425"/>
          </a:xfrm>
          <a:prstGeom prst="rect">
            <a:avLst/>
          </a:prstGeom>
          <a:noFill/>
          <a:ln w="9525">
            <a:noFill/>
            <a:miter lim="800000"/>
            <a:headEnd/>
            <a:tailEnd/>
          </a:ln>
        </p:spPr>
      </p:pic>
      <p:pic>
        <p:nvPicPr>
          <p:cNvPr id="389131" name="Picture 1" descr="frog toy"/>
          <p:cNvPicPr>
            <a:picLocks noChangeAspect="1" noChangeArrowheads="1"/>
          </p:cNvPicPr>
          <p:nvPr/>
        </p:nvPicPr>
        <p:blipFill>
          <a:blip r:embed="rId6"/>
          <a:srcRect/>
          <a:stretch>
            <a:fillRect/>
          </a:stretch>
        </p:blipFill>
        <p:spPr bwMode="auto">
          <a:xfrm>
            <a:off x="488950" y="1579563"/>
            <a:ext cx="4311650" cy="3214687"/>
          </a:xfrm>
          <a:prstGeom prst="rect">
            <a:avLst/>
          </a:prstGeom>
          <a:noFill/>
          <a:ln w="9525">
            <a:noFill/>
            <a:miter lim="800000"/>
            <a:headEnd/>
            <a:tailEnd/>
          </a:ln>
        </p:spPr>
      </p:pic>
      <p:pic>
        <p:nvPicPr>
          <p:cNvPr id="30" name="Picture 29" descr="Rectangle4.png"/>
          <p:cNvPicPr>
            <a:picLocks noChangeAspect="1"/>
          </p:cNvPicPr>
          <p:nvPr/>
        </p:nvPicPr>
        <p:blipFill>
          <a:blip r:embed="rId7"/>
          <a:srcRect/>
          <a:stretch>
            <a:fillRect/>
          </a:stretch>
        </p:blipFill>
        <p:spPr bwMode="auto">
          <a:xfrm>
            <a:off x="401638" y="1395413"/>
            <a:ext cx="4999037" cy="4295775"/>
          </a:xfrm>
          <a:prstGeom prst="rect">
            <a:avLst/>
          </a:prstGeom>
          <a:noFill/>
          <a:ln w="9525">
            <a:noFill/>
            <a:miter lim="800000"/>
            <a:headEnd/>
            <a:tailEnd/>
          </a:ln>
        </p:spPr>
      </p:pic>
      <p:pic>
        <p:nvPicPr>
          <p:cNvPr id="33" name="Picture 32" descr="Arrow2.png"/>
          <p:cNvPicPr>
            <a:picLocks noChangeAspect="1"/>
          </p:cNvPicPr>
          <p:nvPr/>
        </p:nvPicPr>
        <p:blipFill>
          <a:blip r:embed="rId8"/>
          <a:srcRect/>
          <a:stretch>
            <a:fillRect/>
          </a:stretch>
        </p:blipFill>
        <p:spPr bwMode="auto">
          <a:xfrm>
            <a:off x="1984375" y="4867275"/>
            <a:ext cx="292100" cy="798513"/>
          </a:xfrm>
          <a:prstGeom prst="rect">
            <a:avLst/>
          </a:prstGeom>
          <a:noFill/>
          <a:ln w="9525">
            <a:noFill/>
            <a:miter lim="800000"/>
            <a:headEnd/>
            <a:tailEnd/>
          </a:ln>
        </p:spPr>
      </p:pic>
      <p:pic>
        <p:nvPicPr>
          <p:cNvPr id="389137" name="Picture 2" descr="frog toy"/>
          <p:cNvPicPr>
            <a:picLocks noChangeAspect="1" noChangeArrowheads="1"/>
          </p:cNvPicPr>
          <p:nvPr/>
        </p:nvPicPr>
        <p:blipFill>
          <a:blip r:embed="rId6"/>
          <a:srcRect/>
          <a:stretch>
            <a:fillRect/>
          </a:stretch>
        </p:blipFill>
        <p:spPr bwMode="auto">
          <a:xfrm>
            <a:off x="428625" y="2114550"/>
            <a:ext cx="4311650" cy="3214688"/>
          </a:xfrm>
          <a:prstGeom prst="rect">
            <a:avLst/>
          </a:prstGeom>
          <a:noFill/>
          <a:ln w="9525">
            <a:noFill/>
            <a:miter lim="800000"/>
            <a:headEnd/>
            <a:tailEnd/>
          </a:ln>
        </p:spPr>
      </p:pic>
      <p:pic>
        <p:nvPicPr>
          <p:cNvPr id="26" name="Picture 25" descr="Rectangle1.png"/>
          <p:cNvPicPr>
            <a:picLocks noChangeAspect="1"/>
          </p:cNvPicPr>
          <p:nvPr/>
        </p:nvPicPr>
        <p:blipFill>
          <a:blip r:embed="rId9"/>
          <a:srcRect/>
          <a:stretch>
            <a:fillRect/>
          </a:stretch>
        </p:blipFill>
        <p:spPr bwMode="auto">
          <a:xfrm>
            <a:off x="465138" y="1314450"/>
            <a:ext cx="4505325" cy="4443413"/>
          </a:xfrm>
          <a:prstGeom prst="rect">
            <a:avLst/>
          </a:prstGeom>
          <a:noFill/>
          <a:ln w="9525">
            <a:noFill/>
            <a:miter lim="800000"/>
            <a:headEnd/>
            <a:tailEnd/>
          </a:ln>
        </p:spPr>
      </p:pic>
      <p:pic>
        <p:nvPicPr>
          <p:cNvPr id="36" name="Picture 35" descr="Arrow5.png"/>
          <p:cNvPicPr>
            <a:picLocks noChangeAspect="1"/>
          </p:cNvPicPr>
          <p:nvPr/>
        </p:nvPicPr>
        <p:blipFill>
          <a:blip r:embed="rId10"/>
          <a:srcRect/>
          <a:stretch>
            <a:fillRect/>
          </a:stretch>
        </p:blipFill>
        <p:spPr bwMode="auto">
          <a:xfrm>
            <a:off x="4265613" y="3381375"/>
            <a:ext cx="384175" cy="2152650"/>
          </a:xfrm>
          <a:prstGeom prst="rect">
            <a:avLst/>
          </a:prstGeom>
          <a:noFill/>
          <a:ln w="9525">
            <a:noFill/>
            <a:miter lim="800000"/>
            <a:headEnd/>
            <a:tailEnd/>
          </a:ln>
        </p:spPr>
      </p:pic>
      <p:pic>
        <p:nvPicPr>
          <p:cNvPr id="24" name="Picture 5" descr="frog toy"/>
          <p:cNvPicPr>
            <a:picLocks noChangeAspect="1" noChangeArrowheads="1"/>
          </p:cNvPicPr>
          <p:nvPr/>
        </p:nvPicPr>
        <p:blipFill>
          <a:blip r:embed="rId6"/>
          <a:srcRect/>
          <a:stretch>
            <a:fillRect/>
          </a:stretch>
        </p:blipFill>
        <p:spPr bwMode="auto">
          <a:xfrm>
            <a:off x="465138" y="2371725"/>
            <a:ext cx="4311650" cy="3214688"/>
          </a:xfrm>
          <a:prstGeom prst="rect">
            <a:avLst/>
          </a:prstGeom>
          <a:noFill/>
          <a:ln w="9525">
            <a:noFill/>
            <a:miter lim="800000"/>
            <a:headEnd/>
            <a:tailEnd/>
          </a:ln>
        </p:spPr>
      </p:pic>
      <p:sp>
        <p:nvSpPr>
          <p:cNvPr id="11284" name="Text Box 6"/>
          <p:cNvSpPr txBox="1">
            <a:spLocks noChangeArrowheads="1"/>
          </p:cNvSpPr>
          <p:nvPr/>
        </p:nvSpPr>
        <p:spPr bwMode="auto">
          <a:xfrm>
            <a:off x="6245225" y="3094038"/>
            <a:ext cx="1811338" cy="1066800"/>
          </a:xfrm>
          <a:prstGeom prst="rect">
            <a:avLst/>
          </a:prstGeom>
          <a:noFill/>
          <a:ln w="9525">
            <a:noFill/>
            <a:miter lim="800000"/>
            <a:headEnd/>
            <a:tailEnd/>
          </a:ln>
        </p:spPr>
        <p:txBody>
          <a:bodyPr>
            <a:spAutoFit/>
          </a:bodyPr>
          <a:lstStyle/>
          <a:p>
            <a:pPr algn="ctr">
              <a:spcBef>
                <a:spcPct val="50000"/>
              </a:spcBef>
            </a:pPr>
            <a:r>
              <a:rPr lang="en-GB" sz="3200" b="1" dirty="0">
                <a:solidFill>
                  <a:srgbClr val="286DA6"/>
                </a:solidFill>
              </a:rPr>
              <a:t>small</a:t>
            </a:r>
            <a:r>
              <a:rPr lang="en-GB" sz="3200" dirty="0">
                <a:solidFill>
                  <a:srgbClr val="000066"/>
                </a:solidFill>
              </a:rPr>
              <a:t> push</a:t>
            </a:r>
            <a:endParaRPr lang="en-US" sz="3200" dirty="0">
              <a:solidFill>
                <a:srgbClr val="000066"/>
              </a:solidFill>
            </a:endParaRPr>
          </a:p>
        </p:txBody>
      </p:sp>
      <p:pic>
        <p:nvPicPr>
          <p:cNvPr id="18" name="Picture 19">
            <a:hlinkClick r:id="" action="ppaction://hlinkshowjump?jump=nextslide"/>
            <a:extLst>
              <a:ext uri="{FF2B5EF4-FFF2-40B4-BE49-F238E27FC236}">
                <a16:creationId xmlns:a16="http://schemas.microsoft.com/office/drawing/2014/main" id="{8CFBF433-78DD-42FB-A979-5338D57CFB9B}"/>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8" grpId="0" animBg="1"/>
      <p:bldP spid="389132" grpId="0"/>
      <p:bldP spid="1128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9120</TotalTime>
  <Words>746</Words>
  <Application>Microsoft Office PowerPoint</Application>
  <PresentationFormat>On-screen Show (4:3)</PresentationFormat>
  <Paragraphs>78</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Default Design</vt:lpstr>
      <vt:lpstr>3_Default Design</vt:lpstr>
      <vt:lpstr>Feel the Force</vt:lpstr>
      <vt:lpstr>Information</vt:lpstr>
      <vt:lpstr>What are forces? (1)</vt:lpstr>
      <vt:lpstr>What are forces? (2)</vt:lpstr>
      <vt:lpstr>What happens when something is pulled?</vt:lpstr>
      <vt:lpstr>Pushing and pulling (1)</vt:lpstr>
      <vt:lpstr>Pushing and pulling (2)</vt:lpstr>
      <vt:lpstr>What happens when you push? (1)</vt:lpstr>
      <vt:lpstr>What happens when you push? (2)</vt:lpstr>
      <vt:lpstr>Movement</vt:lpstr>
      <vt:lpstr>What are pushes and pulls?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Feel the Force</dc:title>
  <dc:subject>Boardworks Elementary School Physical Science</dc:subject>
  <dc:creator>Boardworks </dc:creator>
  <cp:lastModifiedBy>Tim Crilly</cp:lastModifiedBy>
  <cp:revision>396</cp:revision>
  <dcterms:created xsi:type="dcterms:W3CDTF">2003-11-17T16:26:04Z</dcterms:created>
  <dcterms:modified xsi:type="dcterms:W3CDTF">2018-12-04T11:04:01Z</dcterms:modified>
</cp:coreProperties>
</file>