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9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tags/tag12.xml" ContentType="application/vnd.openxmlformats-officedocument.presentationml.tags+xml"/>
  <Override PartName="/ppt/notesSlides/notesSlide2.xml" ContentType="application/vnd.openxmlformats-officedocument.presentationml.notesSlide+xml"/>
  <Override PartName="/ppt/tags/tag1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  <p:sldMasterId id="2147483863" r:id="rId2"/>
  </p:sldMasterIdLst>
  <p:notesMasterIdLst>
    <p:notesMasterId r:id="rId13"/>
  </p:notesMasterIdLst>
  <p:handoutMasterIdLst>
    <p:handoutMasterId r:id="rId14"/>
  </p:handoutMasterIdLst>
  <p:sldIdLst>
    <p:sldId id="430" r:id="rId3"/>
    <p:sldId id="527" r:id="rId4"/>
    <p:sldId id="520" r:id="rId5"/>
    <p:sldId id="528" r:id="rId6"/>
    <p:sldId id="529" r:id="rId7"/>
    <p:sldId id="530" r:id="rId8"/>
    <p:sldId id="532" r:id="rId9"/>
    <p:sldId id="533" r:id="rId10"/>
    <p:sldId id="534" r:id="rId11"/>
    <p:sldId id="535" r:id="rId12"/>
  </p:sldIdLst>
  <p:sldSz cx="9144000" cy="6858000" type="screen4x3"/>
  <p:notesSz cx="7010400" cy="9236075"/>
  <p:custDataLst>
    <p:tags r:id="rId1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66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66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04" userDrawn="1">
          <p15:clr>
            <a:srgbClr val="A4A3A4"/>
          </p15:clr>
        </p15:guide>
        <p15:guide id="2" pos="22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DA6"/>
    <a:srgbClr val="BEDAF0"/>
    <a:srgbClr val="FFFFFF"/>
    <a:srgbClr val="010066"/>
    <a:srgbClr val="333333"/>
    <a:srgbClr val="444444"/>
    <a:srgbClr val="FF6600"/>
    <a:srgbClr val="CC0099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917" autoAdjust="0"/>
    <p:restoredTop sz="81053" autoAdjust="0"/>
  </p:normalViewPr>
  <p:slideViewPr>
    <p:cSldViewPr snapToGrid="0" showGuides="1">
      <p:cViewPr>
        <p:scale>
          <a:sx n="85" d="100"/>
          <a:sy n="85" d="100"/>
        </p:scale>
        <p:origin x="2094" y="168"/>
      </p:cViewPr>
      <p:guideLst>
        <p:guide orient="horz" pos="504"/>
        <p:guide pos="2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3852" y="72"/>
      </p:cViewPr>
      <p:guideLst>
        <p:guide orient="horz" pos="2909"/>
        <p:guide pos="2208"/>
      </p:guideLst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10.xml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7" name="Rectangle 5">
            <a:extLst>
              <a:ext uri="{FF2B5EF4-FFF2-40B4-BE49-F238E27FC236}">
                <a16:creationId xmlns:a16="http://schemas.microsoft.com/office/drawing/2014/main" id="{DCB85A24-CC71-4EBD-9F9E-77C0BC1BCD7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772669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3376EFD9-74F3-4DA3-9F5E-4FDB1EB29D57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244" name="Rectangle 7"/>
          <p:cNvSpPr>
            <a:spLocks noChangeArrowheads="1"/>
          </p:cNvSpPr>
          <p:nvPr/>
        </p:nvSpPr>
        <p:spPr bwMode="auto">
          <a:xfrm>
            <a:off x="1966807" y="8774271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D6036FB7-67E5-47C8-AD4F-EE4EDDCD1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428" y="115451"/>
            <a:ext cx="5179548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Elementary School Physical Science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2822876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4E0C1D04-842E-4DDA-85DA-010BD4D80A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387136"/>
            <a:ext cx="514096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A1619A3B-AC77-4F8A-822E-5379320C8B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774271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45B40EEA-2BDC-4A1A-846A-91A8B24EC11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222" name="Rectangle 9"/>
          <p:cNvSpPr>
            <a:spLocks noChangeArrowheads="1"/>
          </p:cNvSpPr>
          <p:nvPr/>
        </p:nvSpPr>
        <p:spPr bwMode="auto">
          <a:xfrm>
            <a:off x="1966807" y="8774271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© Boardworks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424D1458-DAF3-4BDF-9087-958791BE2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5428" y="115451"/>
            <a:ext cx="5179548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Boardworks Elementary School Physical Science</a:t>
            </a:r>
          </a:p>
        </p:txBody>
      </p:sp>
    </p:spTree>
    <p:extLst>
      <p:ext uri="{BB962C8B-B14F-4D97-AF65-F5344CB8AC3E}">
        <p14:creationId xmlns:p14="http://schemas.microsoft.com/office/powerpoint/2010/main" val="19886845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41638925-E2DA-4A18-8829-673AAD6B0AD4}" type="slidenum">
              <a:rPr lang="en-US" altLang="en-US" smtClean="0"/>
              <a:pPr/>
              <a:t>1</a:t>
            </a:fld>
            <a:endParaRPr lang="en-US" altLang="en-US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5DC6F1C9-F0D6-4DF7-92B3-D1EECB781EB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Notes Placeholder 3">
            <a:extLst>
              <a:ext uri="{FF2B5EF4-FFF2-40B4-BE49-F238E27FC236}">
                <a16:creationId xmlns:a16="http://schemas.microsoft.com/office/drawing/2014/main" id="{23C50CA4-5BB0-48AE-A5E4-D378DFF27D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Teacher notes</a:t>
            </a:r>
          </a:p>
          <a:p>
            <a:r>
              <a:rPr lang="en-GB" dirty="0"/>
              <a:t>You might need to remind students that</a:t>
            </a:r>
            <a:r>
              <a:rPr lang="en-GB" baseline="0" dirty="0"/>
              <a:t> the table is read row by row from left to right. </a:t>
            </a:r>
          </a:p>
          <a:p>
            <a:endParaRPr lang="en-GB" baseline="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Practices: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Developing and Using Models: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Develop a model using an analogy, example, or abstract representation to describe a scientific principle or design solution.</a:t>
            </a:r>
            <a:endParaRPr lang="en-GB" sz="1200" b="1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Using Mathematics and Computational Thinking: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Organize simple data sets to reveal patterns that suggest relationships.</a:t>
            </a:r>
            <a:endParaRPr lang="en-GB" sz="1200" b="1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effectLst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4058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842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altLang="en-US" b="1" dirty="0"/>
              <a:t>Photo credit: </a:t>
            </a:r>
            <a:r>
              <a:rPr lang="en-US" altLang="en-US" dirty="0">
                <a:cs typeface="Times New Roman" panose="02020603050405020304" pitchFamily="18" charset="0"/>
              </a:rPr>
              <a:t>© Monkey Business Images, Shutterstock.com 2018</a:t>
            </a:r>
            <a:endParaRPr lang="en-GB" sz="12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15364" name="Rectangle 7"/>
          <p:cNvSpPr>
            <a:spLocks noChangeArrowheads="1"/>
          </p:cNvSpPr>
          <p:nvPr/>
        </p:nvSpPr>
        <p:spPr bwMode="auto">
          <a:xfrm>
            <a:off x="3972560" y="8774271"/>
            <a:ext cx="3037840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1CF494CC-E9DC-47E7-9283-A50ACC56B332}" type="slidenum">
              <a:rPr lang="en-US" altLang="en-US" sz="1200" b="1">
                <a:solidFill>
                  <a:schemeClr val="tx1"/>
                </a:solidFill>
              </a:rPr>
              <a:pPr algn="r"/>
              <a:t>3</a:t>
            </a:fld>
            <a:endParaRPr lang="en-US" altLang="en-US" sz="1200" b="1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4563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Teacher</a:t>
            </a:r>
            <a:r>
              <a:rPr lang="en-GB" b="1" baseline="0" dirty="0"/>
              <a:t> notes</a:t>
            </a:r>
          </a:p>
          <a:p>
            <a:r>
              <a:rPr lang="en-GB" baseline="0" dirty="0"/>
              <a:t>This shows the basics of what happens during a local call. A long distance call would involve more than one cell tower. It’s a common misconception that when you talk on a cell phone that sound waves travel through the air. Make sure students understand that a cell phone converts the sound wave into digital information to transmit it.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3243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4847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Photo credit: </a:t>
            </a:r>
            <a:r>
              <a:rPr lang="en-US" altLang="en-US" dirty="0">
                <a:cs typeface="Times New Roman" panose="02020603050405020304" pitchFamily="18" charset="0"/>
              </a:rPr>
              <a:t>© </a:t>
            </a:r>
            <a:r>
              <a:rPr lang="en-US" altLang="en-US" dirty="0" err="1">
                <a:cs typeface="Times New Roman" panose="02020603050405020304" pitchFamily="18" charset="0"/>
              </a:rPr>
              <a:t>villorejo</a:t>
            </a:r>
            <a:r>
              <a:rPr lang="en-US" altLang="en-US" dirty="0">
                <a:cs typeface="Times New Roman" panose="02020603050405020304" pitchFamily="18" charset="0"/>
              </a:rPr>
              <a:t>, Shutterstock.com 2018</a:t>
            </a:r>
            <a:endParaRPr lang="en-GB" sz="12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3355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Teacher notes</a:t>
            </a:r>
          </a:p>
          <a:p>
            <a:r>
              <a:rPr lang="en-GB" dirty="0"/>
              <a:t>Students</a:t>
            </a:r>
            <a:r>
              <a:rPr lang="en-GB" baseline="0" dirty="0"/>
              <a:t> could make up their own messages to communicate to each other using tapping or a by flashing a light. </a:t>
            </a:r>
          </a:p>
          <a:p>
            <a:endParaRPr lang="en-GB" baseline="0" dirty="0"/>
          </a:p>
          <a:p>
            <a:r>
              <a:rPr lang="en-GB" baseline="0" dirty="0"/>
              <a:t>The gap between letters is three time the duration of a dot and the gap between two words is seven times longer than a dot.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683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This slide covers the Science and Engineering Practices: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Developing and Using Models: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Develop a model using an analogy, example, or abstract representation to describe a scientific principle or design solution.</a:t>
            </a:r>
            <a:endParaRPr lang="en-GB" sz="1200" b="1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Using Mathematics and Computational Thinking: 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Organize simple data sets to reveal patterns that suggest relationships.</a:t>
            </a:r>
            <a:endParaRPr lang="en-GB" sz="1200" b="1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40EEA-2BDC-4A1A-846A-91A8B24EC11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6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21CC77EC-D8A8-4159-8546-3811CB4FD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0310" y="1187865"/>
            <a:ext cx="4990744" cy="3110670"/>
          </a:xfrm>
        </p:spPr>
        <p:txBody>
          <a:bodyPr/>
          <a:lstStyle>
            <a:lvl1pPr algn="ctr">
              <a:lnSpc>
                <a:spcPct val="100000"/>
              </a:lnSpc>
              <a:defRPr sz="4400">
                <a:solidFill>
                  <a:srgbClr val="286DA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57710E3-B803-4BC1-B28F-DAEAEF4CF70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FA866BAE-D38F-48BC-BE80-C8E5B8F67E3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4152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53975"/>
            <a:ext cx="8229600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7710E3-B803-4BC1-B28F-DAEAEF4CF70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8BEDEB8-A9C3-4367-BF40-FB60AF6FA13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148552" y="1300899"/>
            <a:ext cx="5712644" cy="2375555"/>
          </a:xfrm>
          <a:prstGeom prst="rect">
            <a:avLst/>
          </a:prstGeom>
        </p:spPr>
        <p:txBody>
          <a:bodyPr/>
          <a:lstStyle>
            <a:lvl1pPr marL="216000" indent="-216000">
              <a:buFont typeface="Wingdings 2" panose="05020102010507070707" pitchFamily="18" charset="2"/>
              <a:buChar char=""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9474967-5D5D-47B0-9641-1895A87640BC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3148552" y="4271390"/>
            <a:ext cx="5712644" cy="235916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444444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44EB760-B304-407E-93E6-2BC1C04C1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63" y="53975"/>
            <a:ext cx="7735887" cy="5492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F43ADC5B-499B-40DB-858C-27BBFD38862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00339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53975"/>
            <a:ext cx="2112962" cy="60721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3363" y="53975"/>
            <a:ext cx="6188075" cy="60721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3363" y="53975"/>
            <a:ext cx="8453437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custDataLst>
      <p:tags r:id="rId1"/>
    </p:custData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custDataLst>
      <p:tags r:id="rId1"/>
    </p:custData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custDataLst>
      <p:tags r:id="rId1"/>
    </p:custData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ags" Target="../tags/tag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04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369678" name="Text Box 14">
            <a:extLst>
              <a:ext uri="{FF2B5EF4-FFF2-40B4-BE49-F238E27FC236}">
                <a16:creationId xmlns:a16="http://schemas.microsoft.com/office/drawing/2014/main" id="{77275881-F467-4DD5-98E8-487738658B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10</a:t>
            </a:r>
          </a:p>
        </p:txBody>
      </p:sp>
      <p:pic>
        <p:nvPicPr>
          <p:cNvPr id="1030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2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E9E11B-3A97-4928-B183-7782102F5479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</p:spTree>
    <p:custDataLst>
      <p:tags r:id="rId16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6327" r:id="rId1"/>
    <p:sldLayoutId id="2147486326" r:id="rId2"/>
    <p:sldLayoutId id="2147486246" r:id="rId3"/>
    <p:sldLayoutId id="2147486247" r:id="rId4"/>
    <p:sldLayoutId id="2147486248" r:id="rId5"/>
    <p:sldLayoutId id="2147486249" r:id="rId6"/>
    <p:sldLayoutId id="2147486250" r:id="rId7"/>
    <p:sldLayoutId id="2147486251" r:id="rId8"/>
    <p:sldLayoutId id="2147486252" r:id="rId9"/>
    <p:sldLayoutId id="2147486253" r:id="rId10"/>
    <p:sldLayoutId id="2147486254" r:id="rId11"/>
    <p:sldLayoutId id="2147486255" r:id="rId12"/>
    <p:sldLayoutId id="2147486256" r:id="rId13"/>
    <p:sldLayoutId id="2147486257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0BC4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3">
            <a:extLst>
              <a:ext uri="{FF2B5EF4-FFF2-40B4-BE49-F238E27FC236}">
                <a16:creationId xmlns:a16="http://schemas.microsoft.com/office/drawing/2014/main" id="{02B6023A-B143-4E07-96F9-6AA6CF89D2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04" y="0"/>
            <a:ext cx="9139766" cy="685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828675" y="44450"/>
            <a:ext cx="6048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2800" b="1">
              <a:solidFill>
                <a:srgbClr val="5B0091"/>
              </a:solidFill>
              <a:cs typeface="Arial" charset="0"/>
            </a:endParaRPr>
          </a:p>
        </p:txBody>
      </p:sp>
      <p:sp>
        <p:nvSpPr>
          <p:cNvPr id="205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33363" y="53975"/>
            <a:ext cx="77358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pic>
        <p:nvPicPr>
          <p:cNvPr id="2054" name="Picture 16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950" y="6177471"/>
            <a:ext cx="630238" cy="554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E84297-AF36-4EF2-8699-8C45EA657B2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250" y="6633730"/>
            <a:ext cx="1339208" cy="221095"/>
          </a:xfrm>
          <a:prstGeom prst="rect">
            <a:avLst/>
          </a:prstGeom>
        </p:spPr>
      </p:pic>
      <p:sp>
        <p:nvSpPr>
          <p:cNvPr id="8" name="Text Box 14">
            <a:extLst>
              <a:ext uri="{FF2B5EF4-FFF2-40B4-BE49-F238E27FC236}">
                <a16:creationId xmlns:a16="http://schemas.microsoft.com/office/drawing/2014/main" id="{751B7692-ED58-4E5D-972C-227A346E82E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6139" y="6654800"/>
            <a:ext cx="6556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fld id="{40145087-C187-491B-93DB-48B963F291DF}" type="slidenum">
              <a:rPr lang="en-GB" altLang="en-US" sz="1000">
                <a:solidFill>
                  <a:srgbClr val="5B0091"/>
                </a:solidFill>
                <a:cs typeface="Arial" charset="0"/>
              </a:rPr>
              <a:pPr algn="ctr" eaLnBrk="1" hangingPunct="1">
                <a:spcBef>
                  <a:spcPct val="50000"/>
                </a:spcBef>
              </a:pPr>
              <a:t>‹#›</a:t>
            </a:fld>
            <a:r>
              <a:rPr lang="en-GB" altLang="en-US" sz="1000" dirty="0">
                <a:solidFill>
                  <a:srgbClr val="5B0091"/>
                </a:solidFill>
                <a:cs typeface="Arial" charset="0"/>
              </a:rPr>
              <a:t> of 10</a:t>
            </a:r>
          </a:p>
        </p:txBody>
      </p:sp>
    </p:spTree>
    <p:custDataLst>
      <p:tags r:id="rId1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6258" r:id="rId1"/>
    <p:sldLayoutId id="2147486259" r:id="rId2"/>
    <p:sldLayoutId id="2147486260" r:id="rId3"/>
    <p:sldLayoutId id="2147486261" r:id="rId4"/>
    <p:sldLayoutId id="2147486262" r:id="rId5"/>
    <p:sldLayoutId id="2147486263" r:id="rId6"/>
    <p:sldLayoutId id="2147486264" r:id="rId7"/>
    <p:sldLayoutId id="2147486265" r:id="rId8"/>
    <p:sldLayoutId id="2147486266" r:id="rId9"/>
    <p:sldLayoutId id="2147486267" r:id="rId10"/>
    <p:sldLayoutId id="2147486268" r:id="rId11"/>
    <p:sldLayoutId id="214748626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5" Type="http://schemas.openxmlformats.org/officeDocument/2006/relationships/image" Target="../media/image8.jp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6980AF1-06CA-4779-B8BB-66F9DF21F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/>
              <a:t>Digital Information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35AA3A6-5452-4788-9DD9-00BD5F23DC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817754"/>
              </p:ext>
            </p:extLst>
          </p:nvPr>
        </p:nvGraphicFramePr>
        <p:xfrm>
          <a:off x="1074420" y="3069483"/>
          <a:ext cx="6995160" cy="314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43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43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3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43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43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3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306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0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0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0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0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0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0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Binary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539190"/>
              </p:ext>
            </p:extLst>
          </p:nvPr>
        </p:nvGraphicFramePr>
        <p:xfrm>
          <a:off x="1074420" y="3069483"/>
          <a:ext cx="6995160" cy="314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43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43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43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3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43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43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3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9306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0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0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0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0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0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0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065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58775" y="800100"/>
            <a:ext cx="8068945" cy="830997"/>
          </a:xfrm>
          <a:prstGeom prst="rect">
            <a:avLst/>
          </a:prstGeom>
          <a:solidFill>
            <a:srgbClr val="BEDAF0"/>
          </a:solidFill>
        </p:spPr>
        <p:txBody>
          <a:bodyPr wrap="square">
            <a:spAutoFit/>
          </a:bodyPr>
          <a:lstStyle/>
          <a:p>
            <a:r>
              <a:rPr lang="en-GB" dirty="0"/>
              <a:t>Can you form the picture that would be made using the following code, in this grid below?</a:t>
            </a:r>
          </a:p>
        </p:txBody>
      </p:sp>
      <p:sp>
        <p:nvSpPr>
          <p:cNvPr id="5" name="Rectangle 4"/>
          <p:cNvSpPr/>
          <p:nvPr/>
        </p:nvSpPr>
        <p:spPr>
          <a:xfrm>
            <a:off x="358774" y="1907251"/>
            <a:ext cx="80689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0000000000100100000000000000000001000010001001000001100000000000</a:t>
            </a:r>
          </a:p>
        </p:txBody>
      </p:sp>
      <p:pic>
        <p:nvPicPr>
          <p:cNvPr id="7" name="Picture 9" descr="notes_icon">
            <a:extLst>
              <a:ext uri="{FF2B5EF4-FFF2-40B4-BE49-F238E27FC236}">
                <a16:creationId xmlns:a16="http://schemas.microsoft.com/office/drawing/2014/main" id="{2E2A50FA-3F32-4E0C-9E27-913A10220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>
            <a:extLst>
              <a:ext uri="{FF2B5EF4-FFF2-40B4-BE49-F238E27FC236}">
                <a16:creationId xmlns:a16="http://schemas.microsoft.com/office/drawing/2014/main" id="{77759477-8E2B-449B-A403-703A74A8A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57603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474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4ABE34-7415-49D3-BEDF-B4936BDCAE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SzPct val="100000"/>
            </a:pPr>
            <a:r>
              <a:rPr lang="en-GB" sz="1600" dirty="0"/>
              <a:t>Developing and Using Models</a:t>
            </a:r>
          </a:p>
          <a:p>
            <a:pPr>
              <a:buSzPct val="100000"/>
            </a:pPr>
            <a:r>
              <a:rPr lang="en-GB" sz="1600" dirty="0"/>
              <a:t>Using Mathematics and Computational Thinking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97178BF-770B-4F13-AFC6-5D12BD5713F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r>
              <a:rPr lang="en-GB" sz="1600" dirty="0"/>
              <a:t>1. Patterns </a:t>
            </a:r>
          </a:p>
          <a:p>
            <a:r>
              <a:rPr lang="en-GB" sz="1600" dirty="0"/>
              <a:t>4. Systems and System Models</a:t>
            </a:r>
          </a:p>
          <a:p>
            <a:r>
              <a:rPr lang="en-GB" sz="1600" dirty="0"/>
              <a:t>5. Energy and Matter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A3BB19F-D25B-4762-BF2E-7C46604C9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Information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5316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87779-CDAD-4396-9402-CCAEF4666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Digital information</a:t>
            </a:r>
          </a:p>
        </p:txBody>
      </p:sp>
      <p:pic>
        <p:nvPicPr>
          <p:cNvPr id="6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D293B27-2F94-49F8-B3E2-85EDF2CDC2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58774" y="800100"/>
            <a:ext cx="79859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Technology can help us send and receive information over long distances.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8775" y="2156367"/>
            <a:ext cx="7286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High-tech devices, such as computers and cell phones, can convert the information we give them into </a:t>
            </a:r>
            <a:r>
              <a:rPr lang="en-GB" b="1" dirty="0">
                <a:solidFill>
                  <a:srgbClr val="286DA6"/>
                </a:solidFill>
              </a:rPr>
              <a:t>digital information</a:t>
            </a:r>
            <a:r>
              <a:rPr lang="en-GB" dirty="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8774" y="3881966"/>
            <a:ext cx="33539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This information is then sent to a new location where it is decoded back into a form that we can understand.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16486C-C7D5-4495-84F6-512E3406EE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734" y="3287362"/>
            <a:ext cx="4286250" cy="285954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3C779DC-3B67-4287-8817-54A938E037DB}"/>
              </a:ext>
            </a:extLst>
          </p:cNvPr>
          <p:cNvGrpSpPr/>
          <p:nvPr/>
        </p:nvGrpSpPr>
        <p:grpSpPr>
          <a:xfrm>
            <a:off x="722489" y="3670667"/>
            <a:ext cx="7618293" cy="2950971"/>
            <a:chOff x="646882" y="3681956"/>
            <a:chExt cx="7816371" cy="295097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E40FB8B-A45F-4540-88B6-70351E35E4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6882" y="3681956"/>
              <a:ext cx="7816371" cy="2950971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B7C92B9-4D76-4319-8461-2EB854863153}"/>
                </a:ext>
              </a:extLst>
            </p:cNvPr>
            <p:cNvSpPr txBox="1"/>
            <p:nvPr/>
          </p:nvSpPr>
          <p:spPr>
            <a:xfrm>
              <a:off x="1693333" y="4481688"/>
              <a:ext cx="106952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r"/>
              <a:r>
                <a:rPr lang="en-GB" sz="1800" b="1" dirty="0">
                  <a:solidFill>
                    <a:srgbClr val="286DA6"/>
                  </a:solidFill>
                </a:rPr>
                <a:t>antenna</a:t>
              </a:r>
              <a:endParaRPr lang="en-US" b="1" dirty="0">
                <a:solidFill>
                  <a:srgbClr val="286DA6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Radio and television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8775" y="800100"/>
            <a:ext cx="8088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Signals for radio and television are transmitted using </a:t>
            </a:r>
            <a:r>
              <a:rPr lang="en-GB" b="1" dirty="0">
                <a:solidFill>
                  <a:srgbClr val="286DA6"/>
                </a:solidFill>
              </a:rPr>
              <a:t>radio waves</a:t>
            </a:r>
            <a:r>
              <a:rPr lang="en-GB" dirty="0">
                <a:solidFill>
                  <a:srgbClr val="010066"/>
                </a:solidFill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8775" y="1927315"/>
            <a:ext cx="37137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 a </a:t>
            </a:r>
            <a:r>
              <a:rPr lang="en-GB" b="1" dirty="0">
                <a:solidFill>
                  <a:srgbClr val="286DA6"/>
                </a:solidFill>
              </a:rPr>
              <a:t>transmitter</a:t>
            </a:r>
            <a:r>
              <a:rPr lang="en-GB" dirty="0"/>
              <a:t>, sound waves made by a person, are turned into electric current. This then produces radio waves in an </a:t>
            </a:r>
            <a:r>
              <a:rPr lang="en-GB" b="1" dirty="0" err="1">
                <a:solidFill>
                  <a:srgbClr val="286DA6"/>
                </a:solidFill>
              </a:rPr>
              <a:t>anntenna</a:t>
            </a:r>
            <a:r>
              <a:rPr lang="en-GB" dirty="0"/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09068" y="1927315"/>
            <a:ext cx="39761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Radio waves are picked up by a </a:t>
            </a:r>
            <a:r>
              <a:rPr lang="en-GB" b="1" dirty="0">
                <a:solidFill>
                  <a:srgbClr val="286DA6"/>
                </a:solidFill>
              </a:rPr>
              <a:t>receiver</a:t>
            </a:r>
            <a:r>
              <a:rPr lang="en-GB" dirty="0"/>
              <a:t>, which produces an electric current. The energy from this produces sound waves. </a:t>
            </a:r>
          </a:p>
        </p:txBody>
      </p:sp>
      <p:pic>
        <p:nvPicPr>
          <p:cNvPr id="8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A2A5AA8-47E8-49BB-85D6-6C87BB58C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8565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40AB72F-4562-4FE6-8758-DFE4489C75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487" y="3622908"/>
            <a:ext cx="5763797" cy="30202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Cell phones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8776" y="833966"/>
            <a:ext cx="8415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can transmit data over long distances using cell phones.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8776" y="1797473"/>
            <a:ext cx="40074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 cell phone converts sound waves into digital information in the form of a wave. These waves are transmitted to a cell tower.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31080" y="1797473"/>
            <a:ext cx="4312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waves are then transmitted to another cell phone, which converts the information back into sound waves again.  </a:t>
            </a:r>
          </a:p>
        </p:txBody>
      </p:sp>
      <p:pic>
        <p:nvPicPr>
          <p:cNvPr id="8" name="Picture 9" descr="notes_icon">
            <a:extLst>
              <a:ext uri="{FF2B5EF4-FFF2-40B4-BE49-F238E27FC236}">
                <a16:creationId xmlns:a16="http://schemas.microsoft.com/office/drawing/2014/main" id="{2E2A50FA-3F32-4E0C-9E27-913A10220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88C2303-3E0C-43DE-9CDA-0D9F6EBA9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5173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Fiber optics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8776" y="833966"/>
            <a:ext cx="8415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Internet data can be sent through </a:t>
            </a:r>
            <a:r>
              <a:rPr lang="en-GB" b="1" dirty="0">
                <a:solidFill>
                  <a:srgbClr val="286DA6"/>
                </a:solidFill>
              </a:rPr>
              <a:t>fiber optic </a:t>
            </a:r>
            <a:r>
              <a:rPr lang="en-GB" dirty="0"/>
              <a:t>cables.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8776" y="1621806"/>
            <a:ext cx="39930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information we give is converted into digital information by a computer.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8776" y="314831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This is sent down the optical fiber in the form of pulses of </a:t>
            </a:r>
            <a:r>
              <a:rPr lang="en-GB" b="1" dirty="0">
                <a:solidFill>
                  <a:srgbClr val="286DA6"/>
                </a:solidFill>
              </a:rPr>
              <a:t>visible light</a:t>
            </a:r>
            <a:r>
              <a:rPr lang="en-GB" dirty="0"/>
              <a:t>. </a:t>
            </a:r>
          </a:p>
        </p:txBody>
      </p:sp>
      <p:sp>
        <p:nvSpPr>
          <p:cNvPr id="6" name="Rectangle 5"/>
          <p:cNvSpPr/>
          <p:nvPr/>
        </p:nvSpPr>
        <p:spPr>
          <a:xfrm>
            <a:off x="358775" y="4674815"/>
            <a:ext cx="39930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This pattern is decoded at the receiver to reform the original data.</a:t>
            </a:r>
          </a:p>
        </p:txBody>
      </p:sp>
      <p:pic>
        <p:nvPicPr>
          <p:cNvPr id="8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F0B7F84-2501-47BF-B928-0F414AAFD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9" descr="reflect_opitcfibre">
            <a:extLst>
              <a:ext uri="{FF2B5EF4-FFF2-40B4-BE49-F238E27FC236}">
                <a16:creationId xmlns:a16="http://schemas.microsoft.com/office/drawing/2014/main" id="{7D8FA6D6-B06D-4079-9C93-FAB3C41837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750" y="2309054"/>
            <a:ext cx="4429601" cy="2878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3831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patterns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8776" y="833966"/>
            <a:ext cx="8434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Digital information is in the form of a pattern or code.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8775" y="1563403"/>
            <a:ext cx="7779385" cy="461665"/>
          </a:xfrm>
          <a:prstGeom prst="rect">
            <a:avLst/>
          </a:prstGeom>
          <a:solidFill>
            <a:srgbClr val="BEDAF0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How is it possible to communicate using just a pattern?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8775" y="2292840"/>
            <a:ext cx="34055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286DA6"/>
                </a:solidFill>
              </a:rPr>
              <a:t>Morse code </a:t>
            </a:r>
            <a:r>
              <a:rPr lang="en-GB" dirty="0"/>
              <a:t>is a good example of a way to share information using patterns.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8776" y="4130271"/>
            <a:ext cx="36036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It is made up of a series of short and long signals. Electric pulses were used to send these signals long distances.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E76F0C-DAB4-474C-A7D7-99B4D0DAB3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984" y="2964113"/>
            <a:ext cx="4286249" cy="2908526"/>
          </a:xfrm>
          <a:prstGeom prst="rect">
            <a:avLst/>
          </a:prstGeom>
        </p:spPr>
      </p:pic>
      <p:pic>
        <p:nvPicPr>
          <p:cNvPr id="10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405FA25-603B-40EC-B842-88C7935194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0371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Morse code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8774" y="800100"/>
            <a:ext cx="86169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In Morse code, each letter of the alphabet is represented by </a:t>
            </a:r>
            <a:br>
              <a:rPr lang="en-GB" dirty="0">
                <a:solidFill>
                  <a:srgbClr val="010066"/>
                </a:solidFill>
              </a:rPr>
            </a:br>
            <a:r>
              <a:rPr lang="en-GB" dirty="0">
                <a:solidFill>
                  <a:srgbClr val="010066"/>
                </a:solidFill>
              </a:rPr>
              <a:t>a different combination of long and short signals, shown as dots and dashes.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8775" y="2299465"/>
            <a:ext cx="34664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A dash is twice as </a:t>
            </a:r>
            <a:br>
              <a:rPr lang="en-GB" dirty="0">
                <a:solidFill>
                  <a:srgbClr val="010066"/>
                </a:solidFill>
              </a:rPr>
            </a:br>
            <a:r>
              <a:rPr lang="en-GB" dirty="0">
                <a:solidFill>
                  <a:srgbClr val="010066"/>
                </a:solidFill>
              </a:rPr>
              <a:t>long as a dot. </a:t>
            </a:r>
          </a:p>
        </p:txBody>
      </p:sp>
      <p:sp>
        <p:nvSpPr>
          <p:cNvPr id="8" name="Rectangle 7"/>
          <p:cNvSpPr/>
          <p:nvPr/>
        </p:nvSpPr>
        <p:spPr>
          <a:xfrm>
            <a:off x="358776" y="3429499"/>
            <a:ext cx="30784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This way we can communicate a complicated message using </a:t>
            </a:r>
            <a:br>
              <a:rPr lang="en-GB" dirty="0">
                <a:solidFill>
                  <a:srgbClr val="010066"/>
                </a:solidFill>
              </a:rPr>
            </a:br>
            <a:r>
              <a:rPr lang="en-GB" dirty="0">
                <a:solidFill>
                  <a:srgbClr val="010066"/>
                </a:solidFill>
              </a:rPr>
              <a:t>only electrical pulses, taps or flashes of light. </a:t>
            </a:r>
          </a:p>
        </p:txBody>
      </p:sp>
      <p:pic>
        <p:nvPicPr>
          <p:cNvPr id="9" name="Picture 9" descr="notes_icon">
            <a:extLst>
              <a:ext uri="{FF2B5EF4-FFF2-40B4-BE49-F238E27FC236}">
                <a16:creationId xmlns:a16="http://schemas.microsoft.com/office/drawing/2014/main" id="{2E2A50FA-3F32-4E0C-9E27-913A10220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2813" y="153987"/>
            <a:ext cx="442912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F828FC1-E68F-44DA-B8FF-E2850CDE9A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9B58990-12BB-444F-A163-1FBC993827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2685" y="2197279"/>
            <a:ext cx="4589714" cy="403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650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Binary</a:t>
            </a:r>
          </a:p>
        </p:txBody>
      </p:sp>
      <p:sp>
        <p:nvSpPr>
          <p:cNvPr id="7" name="Rectangle 6"/>
          <p:cNvSpPr/>
          <p:nvPr/>
        </p:nvSpPr>
        <p:spPr>
          <a:xfrm>
            <a:off x="358774" y="775425"/>
            <a:ext cx="87852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Computers use a code called </a:t>
            </a:r>
            <a:r>
              <a:rPr lang="en-GB" b="1" dirty="0">
                <a:solidFill>
                  <a:srgbClr val="286DA6"/>
                </a:solidFill>
              </a:rPr>
              <a:t>binary</a:t>
            </a:r>
            <a:r>
              <a:rPr lang="en-GB" dirty="0"/>
              <a:t> to send information and receive about a picture. Instead of using words, this language uses 1s and 0s. </a:t>
            </a:r>
          </a:p>
        </p:txBody>
      </p:sp>
      <p:sp>
        <p:nvSpPr>
          <p:cNvPr id="8" name="Rectangle 7"/>
          <p:cNvSpPr/>
          <p:nvPr/>
        </p:nvSpPr>
        <p:spPr>
          <a:xfrm>
            <a:off x="358773" y="2361294"/>
            <a:ext cx="8616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Imagine that a computer receives a set of numbers, for example </a:t>
            </a:r>
            <a:r>
              <a:rPr lang="en-GB" b="1" dirty="0"/>
              <a:t>100100110</a:t>
            </a:r>
            <a:r>
              <a:rPr lang="en-GB" dirty="0"/>
              <a:t>. It could place this on a grid, using </a:t>
            </a:r>
            <a:br>
              <a:rPr lang="en-GB" dirty="0"/>
            </a:br>
            <a:r>
              <a:rPr lang="en-GB" b="1" dirty="0"/>
              <a:t>white</a:t>
            </a:r>
            <a:r>
              <a:rPr lang="en-GB" dirty="0"/>
              <a:t> for 0 and </a:t>
            </a:r>
            <a:r>
              <a:rPr lang="en-GB" b="1" dirty="0"/>
              <a:t>black</a:t>
            </a:r>
            <a:r>
              <a:rPr lang="en-GB" dirty="0"/>
              <a:t> for 1. The image would look like this: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938735"/>
              </p:ext>
            </p:extLst>
          </p:nvPr>
        </p:nvGraphicFramePr>
        <p:xfrm>
          <a:off x="2101372" y="3947162"/>
          <a:ext cx="4583748" cy="1915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7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7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838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38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838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0" name="Picture 19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84CD74E-AC67-40F9-99B5-345D91097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47088" y="6177471"/>
            <a:ext cx="630237" cy="55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9">
            <a:extLst>
              <a:ext uri="{FF2B5EF4-FFF2-40B4-BE49-F238E27FC236}">
                <a16:creationId xmlns:a16="http://schemas.microsoft.com/office/drawing/2014/main" id="{EF35CFB3-D007-46F0-955B-E93FCBFDD5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537100" y="86520"/>
            <a:ext cx="442911" cy="51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747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DEFAULT DESIGN" val="P6NydC0b"/>
  <p:tag name="ARTICULATE_DESIGN_ID_3_DEFAULT DESIGN" val="HDJmmRhd"/>
  <p:tag name="ARTICULATE_DESIGN_ID_2_DEFAULT DESIGN" val="pEnH22Mp"/>
  <p:tag name="ARTICULATE_DESIGN_ID_4_DEFAULT DESIGN" val="hnZP7Lr4"/>
  <p:tag name="ARTICULATE_DESIGN_ID_5_DEFAULT DESIGN" val="YA6RjrbT"/>
  <p:tag name="ARTICULATE_DESIGN_ID_6_DEFAULT DESIGN" val="VxMJgrcp"/>
  <p:tag name="ARTICULATE_DESIGN_ID_7_DEFAULT DESIGN" val="AXS7V9ya"/>
  <p:tag name="ARTICULATE_SLIDE_COUNT" val="4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HD:Users:victoriablackburn:Desktop:master.ppt</Template>
  <TotalTime>16217</TotalTime>
  <Words>694</Words>
  <Application>Microsoft Office PowerPoint</Application>
  <PresentationFormat>On-screen Show (4:3)</PresentationFormat>
  <Paragraphs>67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Wingdings 2</vt:lpstr>
      <vt:lpstr>Default Design</vt:lpstr>
      <vt:lpstr>3_Default Design</vt:lpstr>
      <vt:lpstr>Digital Information</vt:lpstr>
      <vt:lpstr>Information</vt:lpstr>
      <vt:lpstr>Digital information</vt:lpstr>
      <vt:lpstr>Radio and television</vt:lpstr>
      <vt:lpstr>Cell phones</vt:lpstr>
      <vt:lpstr>Fiber optics</vt:lpstr>
      <vt:lpstr>Using patterns</vt:lpstr>
      <vt:lpstr>Morse code</vt:lpstr>
      <vt:lpstr>Binary</vt:lpstr>
      <vt:lpstr>Binary</vt:lpstr>
    </vt:vector>
  </TitlesOfParts>
  <Company>Boardworks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Information</dc:title>
  <dc:subject>Boardworks Elementary School Physical Science</dc:subject>
  <dc:creator>Boardworks</dc:creator>
  <cp:lastModifiedBy>Tim Crilly</cp:lastModifiedBy>
  <cp:revision>769</cp:revision>
  <dcterms:created xsi:type="dcterms:W3CDTF">2003-10-06T13:07:42Z</dcterms:created>
  <dcterms:modified xsi:type="dcterms:W3CDTF">2018-12-04T11:03:42Z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A40D212B-C43C-4791-97FB-528DF1828B42</vt:lpwstr>
  </property>
  <property fmtid="{D5CDD505-2E9C-101B-9397-08002B2CF9AE}" pid="3" name="ArticulatePath">
    <vt:lpwstr>Acceleration</vt:lpwstr>
  </property>
</Properties>
</file>