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1.xml" ContentType="application/vnd.ms-office.activeX+xml"/>
  <Override PartName="/ppt/notesSlides/notesSlide8.xml" ContentType="application/vnd.openxmlformats-officedocument.presentationml.notesSlide+xml"/>
  <Override PartName="/ppt/activeX/activeX2.xml" ContentType="application/vnd.ms-office.activeX+xml"/>
  <Override PartName="/ppt/notesSlides/notesSlide9.xml" ContentType="application/vnd.openxmlformats-officedocument.presentationml.notesSlide+xml"/>
  <Override PartName="/ppt/activeX/activeX3.xml" ContentType="application/vnd.ms-office.activeX+xml"/>
  <Override PartName="/ppt/notesSlides/notesSlide10.xml" ContentType="application/vnd.openxmlformats-officedocument.presentationml.notesSlide+xml"/>
  <Override PartName="/ppt/activeX/activeX4.xml" ContentType="application/vnd.ms-office.activeX+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5.xml" ContentType="application/vnd.ms-office.activeX+xml"/>
  <Override PartName="/ppt/notesSlides/notesSlide13.xml" ContentType="application/vnd.openxmlformats-officedocument.presentationml.notesSlide+xml"/>
  <Override PartName="/ppt/activeX/activeX6.xml" ContentType="application/vnd.ms-office.activeX+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ctiveX/activeX7.xml" ContentType="application/vnd.ms-office.activeX+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ctiveX/activeX8.xml" ContentType="application/vnd.ms-office.activeX+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6327" r:id="rId1"/>
    <p:sldMasterId id="2147486342" r:id="rId2"/>
  </p:sldMasterIdLst>
  <p:notesMasterIdLst>
    <p:notesMasterId r:id="rId23"/>
  </p:notesMasterIdLst>
  <p:handoutMasterIdLst>
    <p:handoutMasterId r:id="rId24"/>
  </p:handoutMasterIdLst>
  <p:sldIdLst>
    <p:sldId id="430" r:id="rId3"/>
    <p:sldId id="527" r:id="rId4"/>
    <p:sldId id="545" r:id="rId5"/>
    <p:sldId id="548" r:id="rId6"/>
    <p:sldId id="547" r:id="rId7"/>
    <p:sldId id="529" r:id="rId8"/>
    <p:sldId id="530" r:id="rId9"/>
    <p:sldId id="531" r:id="rId10"/>
    <p:sldId id="549" r:id="rId11"/>
    <p:sldId id="536" r:id="rId12"/>
    <p:sldId id="537" r:id="rId13"/>
    <p:sldId id="546" r:id="rId14"/>
    <p:sldId id="542" r:id="rId15"/>
    <p:sldId id="534" r:id="rId16"/>
    <p:sldId id="543" r:id="rId17"/>
    <p:sldId id="544" r:id="rId18"/>
    <p:sldId id="538" r:id="rId19"/>
    <p:sldId id="539" r:id="rId20"/>
    <p:sldId id="550" r:id="rId21"/>
    <p:sldId id="541" r:id="rId22"/>
  </p:sldIdLst>
  <p:sldSz cx="9144000" cy="6858000" type="screen4x3"/>
  <p:notesSz cx="6858000" cy="9296400"/>
  <p:custDataLst>
    <p:tags r:id="rId25"/>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226" userDrawn="1">
          <p15:clr>
            <a:srgbClr val="A4A3A4"/>
          </p15:clr>
        </p15:guide>
      </p15:sldGuideLst>
    </p:ext>
    <p:ext uri="{2D200454-40CA-4A62-9FC3-DE9A4176ACB9}">
      <p15:notesGuideLst xmlns:p15="http://schemas.microsoft.com/office/powerpoint/2012/main">
        <p15:guide id="1" orient="horz" pos="290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DA6"/>
    <a:srgbClr val="BEDAF0"/>
    <a:srgbClr val="990000"/>
    <a:srgbClr val="000066"/>
    <a:srgbClr val="B80303"/>
    <a:srgbClr val="010066"/>
    <a:srgbClr val="FF3300"/>
    <a:srgbClr val="333333"/>
    <a:srgbClr val="44444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showGuides="1">
      <p:cViewPr varScale="1">
        <p:scale>
          <a:sx n="85" d="100"/>
          <a:sy n="85" d="100"/>
        </p:scale>
        <p:origin x="540" y="78"/>
      </p:cViewPr>
      <p:guideLst>
        <p:guide orient="horz" pos="504"/>
        <p:guide pos="22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08"/>
        <p:guide pos="2160"/>
      </p:guideLst>
    </p:cSldViewPr>
  </p:notes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DCB85A24-CC71-4EBD-9F9E-77C0BC1BCD79}"/>
              </a:ext>
            </a:extLst>
          </p:cNvPr>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3376EFD9-74F3-4DA3-9F5E-4FDB1EB29D57}" type="slidenum">
              <a:rPr lang="en-GB" altLang="en-US"/>
              <a:pPr/>
              <a:t>‹#›</a:t>
            </a:fld>
            <a:endParaRPr lang="en-GB" altLang="en-US"/>
          </a:p>
        </p:txBody>
      </p:sp>
      <p:sp>
        <p:nvSpPr>
          <p:cNvPr id="10244" name="Rectangle 7"/>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D6036FB7-67E5-47C8-AD4F-EE4EDDCD1931}"/>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Physical Science</a:t>
            </a:r>
          </a:p>
        </p:txBody>
      </p:sp>
    </p:spTree>
    <p:custDataLst>
      <p:tags r:id="rId2"/>
    </p:custDataLst>
    <p:extLst>
      <p:ext uri="{BB962C8B-B14F-4D97-AF65-F5344CB8AC3E}">
        <p14:creationId xmlns:p14="http://schemas.microsoft.com/office/powerpoint/2010/main" val="52002151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a:extLst>
              <a:ext uri="{FF2B5EF4-FFF2-40B4-BE49-F238E27FC236}">
                <a16:creationId xmlns:a16="http://schemas.microsoft.com/office/drawing/2014/main" id="{4E0C1D04-842E-4DDA-85DA-010BD4D80A82}"/>
              </a:ext>
            </a:extLst>
          </p:cNvPr>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A1619A3B-AC77-4F8A-822E-5379320C8B28}"/>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45B40EEA-2BDC-4A1A-846A-91A8B24EC113}" type="slidenum">
              <a:rPr lang="en-US" altLang="en-US"/>
              <a:pPr/>
              <a:t>‹#›</a:t>
            </a:fld>
            <a:endParaRPr lang="en-US" altLang="en-US"/>
          </a:p>
        </p:txBody>
      </p:sp>
      <p:sp>
        <p:nvSpPr>
          <p:cNvPr id="9222" name="Rectangle 9"/>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424D1458-DAF3-4BDF-9087-958791BE2392}"/>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Physical Science</a:t>
            </a:r>
          </a:p>
        </p:txBody>
      </p:sp>
    </p:spTree>
    <p:extLst>
      <p:ext uri="{BB962C8B-B14F-4D97-AF65-F5344CB8AC3E}">
        <p14:creationId xmlns:p14="http://schemas.microsoft.com/office/powerpoint/2010/main" val="1630478909"/>
      </p:ext>
    </p:extLst>
  </p:cSld>
  <p:clrMap bg1="lt1" tx1="dk1" bg2="lt2" tx2="dk2" accent1="accent1" accent2="accent2" accent3="accent3" accent4="accent4" accent5="accent5" accent6="accent6" hlink="hlink" folHlink="folHlink"/>
  <p:hf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p>
            <a:fld id="{41638925-E2DA-4A18-8829-673AAD6B0AD4}" type="slidenum">
              <a:rPr lang="en-US" altLang="en-US" smtClean="0"/>
              <a:pPr/>
              <a:t>1</a:t>
            </a:fld>
            <a:endParaRPr lang="en-US" altLang="en-US"/>
          </a:p>
        </p:txBody>
      </p:sp>
      <p:sp>
        <p:nvSpPr>
          <p:cNvPr id="3" name="Slide Image Placeholder 2">
            <a:extLst>
              <a:ext uri="{FF2B5EF4-FFF2-40B4-BE49-F238E27FC236}">
                <a16:creationId xmlns:a16="http://schemas.microsoft.com/office/drawing/2014/main" id="{5DC6F1C9-F0D6-4DF7-92B3-D1EECB781EB2}"/>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23C50CA4-5BB0-48AE-A5E4-D378DFF27DC4}"/>
              </a:ext>
            </a:extLst>
          </p:cNvPr>
          <p:cNvSpPr>
            <a:spLocks noGrp="1"/>
          </p:cNvSpPr>
          <p:nvPr>
            <p:ph type="body" idx="1"/>
          </p:nvPr>
        </p:nvSpPr>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70C46CA-1BC0-4E95-B233-3F2B307E1396}" type="slidenum">
              <a:rPr lang="en-GB" altLang="en-US" sz="1200"/>
              <a:pPr eaLnBrk="1" hangingPunct="1"/>
              <a:t>10</a:t>
            </a:fld>
            <a:endParaRPr lang="en-GB" altLang="en-US"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ADCC400-5D57-4E06-B757-7ED61CB58758}" type="slidenum">
              <a:rPr lang="en-GB" altLang="en-US" sz="1200"/>
              <a:pPr eaLnBrk="1" hangingPunct="1"/>
              <a:t>11</a:t>
            </a:fld>
            <a:endParaRPr lang="en-GB" alt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a:t>
            </a:r>
            <a:r>
              <a:rPr lang="en-GB" b="1" baseline="0" dirty="0"/>
              <a:t> notes</a:t>
            </a:r>
          </a:p>
          <a:p>
            <a:r>
              <a:rPr lang="en-GB" baseline="0" dirty="0"/>
              <a:t>Encourage students to suggest ideas of how to test the clay and ice cubes. You could carry out a practical investigation with different materials, such as ice cubes, an uncooked egg, and a piece of butter. Students could heat and cool the ingredients to see how they change and whether the changes are reversible or irreversible. They can use the evidence from their investigation to construct an argument that some changes are caused by heating or cooling can be reversed and some cannot. If it’s not possible to carry out a practical investigation then the animations on the next two slides provide a good summary.</a:t>
            </a:r>
          </a:p>
          <a:p>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With guidance, plan and conduct an investigation in collaboration with peers.</a:t>
            </a:r>
            <a:endParaRPr lang="en-GB" sz="1200" b="0"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an argument with evidence to support a claim.</a:t>
            </a:r>
            <a:endParaRPr lang="en-GB" dirty="0">
              <a:effectLst/>
            </a:endParaRPr>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12</a:t>
            </a:fld>
            <a:endParaRPr lang="en-US" altLang="en-US"/>
          </a:p>
        </p:txBody>
      </p:sp>
    </p:spTree>
    <p:extLst>
      <p:ext uri="{BB962C8B-B14F-4D97-AF65-F5344CB8AC3E}">
        <p14:creationId xmlns:p14="http://schemas.microsoft.com/office/powerpoint/2010/main" val="3633283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30435F-F6E3-4B30-BA39-51A3C2975DA6}" type="slidenum">
              <a:rPr lang="en-GB" altLang="en-US"/>
              <a:pPr eaLnBrk="1" hangingPunct="1"/>
              <a:t>13</a:t>
            </a:fld>
            <a:endParaRPr lang="en-GB"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sz="2400">
                <a:solidFill>
                  <a:srgbClr val="000066"/>
                </a:solidFill>
                <a:latin typeface="Arial" charset="0"/>
              </a:defRPr>
            </a:lvl1pPr>
            <a:lvl2pPr marL="742950" indent="-285750" eaLnBrk="0" hangingPunct="0">
              <a:defRPr sz="2400">
                <a:solidFill>
                  <a:srgbClr val="000066"/>
                </a:solidFill>
                <a:latin typeface="Arial" charset="0"/>
              </a:defRPr>
            </a:lvl2pPr>
            <a:lvl3pPr marL="1143000" indent="-228600" eaLnBrk="0" hangingPunct="0">
              <a:defRPr sz="2400">
                <a:solidFill>
                  <a:srgbClr val="000066"/>
                </a:solidFill>
                <a:latin typeface="Arial" charset="0"/>
              </a:defRPr>
            </a:lvl3pPr>
            <a:lvl4pPr marL="1600200" indent="-228600" eaLnBrk="0" hangingPunct="0">
              <a:defRPr sz="2400">
                <a:solidFill>
                  <a:srgbClr val="000066"/>
                </a:solidFill>
                <a:latin typeface="Arial" charset="0"/>
              </a:defRPr>
            </a:lvl4pPr>
            <a:lvl5pPr marL="2057400" indent="-228600" eaLnBrk="0" hangingPunct="0">
              <a:defRPr sz="2400">
                <a:solidFill>
                  <a:srgbClr val="000066"/>
                </a:solidFill>
                <a:latin typeface="Arial" charset="0"/>
              </a:defRPr>
            </a:lvl5pPr>
            <a:lvl6pPr marL="2514600" indent="-228600" eaLnBrk="0" fontAlgn="base" hangingPunct="0">
              <a:spcBef>
                <a:spcPct val="0"/>
              </a:spcBef>
              <a:spcAft>
                <a:spcPct val="0"/>
              </a:spcAft>
              <a:defRPr sz="2400">
                <a:solidFill>
                  <a:srgbClr val="000066"/>
                </a:solidFill>
                <a:latin typeface="Arial" charset="0"/>
              </a:defRPr>
            </a:lvl6pPr>
            <a:lvl7pPr marL="2971800" indent="-228600" eaLnBrk="0" fontAlgn="base" hangingPunct="0">
              <a:spcBef>
                <a:spcPct val="0"/>
              </a:spcBef>
              <a:spcAft>
                <a:spcPct val="0"/>
              </a:spcAft>
              <a:defRPr sz="2400">
                <a:solidFill>
                  <a:srgbClr val="000066"/>
                </a:solidFill>
                <a:latin typeface="Arial" charset="0"/>
              </a:defRPr>
            </a:lvl7pPr>
            <a:lvl8pPr marL="3429000" indent="-228600" eaLnBrk="0" fontAlgn="base" hangingPunct="0">
              <a:spcBef>
                <a:spcPct val="0"/>
              </a:spcBef>
              <a:spcAft>
                <a:spcPct val="0"/>
              </a:spcAft>
              <a:defRPr sz="2400">
                <a:solidFill>
                  <a:srgbClr val="000066"/>
                </a:solidFill>
                <a:latin typeface="Arial" charset="0"/>
              </a:defRPr>
            </a:lvl8pPr>
            <a:lvl9pPr marL="3886200" indent="-228600" eaLnBrk="0" fontAlgn="base" hangingPunct="0">
              <a:spcBef>
                <a:spcPct val="0"/>
              </a:spcBef>
              <a:spcAft>
                <a:spcPct val="0"/>
              </a:spcAft>
              <a:defRPr sz="2400">
                <a:solidFill>
                  <a:srgbClr val="000066"/>
                </a:solidFill>
                <a:latin typeface="Arial" charset="0"/>
              </a:defRPr>
            </a:lvl9pPr>
          </a:lstStyle>
          <a:p>
            <a:pPr eaLnBrk="1" hangingPunct="1"/>
            <a:fld id="{756D46FC-F051-4DA9-A29E-A65D16EA3F1E}" type="slidenum">
              <a:rPr lang="en-GB" altLang="en-US" sz="1200">
                <a:solidFill>
                  <a:schemeClr val="tx1"/>
                </a:solidFill>
              </a:rPr>
              <a:pPr eaLnBrk="1" hangingPunct="1"/>
              <a:t>14</a:t>
            </a:fld>
            <a:endParaRPr lang="en-GB" altLang="en-US" sz="1200">
              <a:solidFill>
                <a:schemeClr val="tx1"/>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GB" altLang="en-US" b="1" dirty="0"/>
              <a:t>Teacher notes</a:t>
            </a:r>
          </a:p>
          <a:p>
            <a:pPr eaLnBrk="1" hangingPunct="1"/>
            <a:r>
              <a:rPr lang="en-GB" altLang="en-US" dirty="0"/>
              <a:t>At each stage of the animation, ask students what words they would use to describe what is happening. Appropriate words could include: </a:t>
            </a:r>
            <a:r>
              <a:rPr lang="en-GB" altLang="en-US" i="1" dirty="0"/>
              <a:t>solid, liquid, gas, melt, freeze, change, cool, warm, flow, change shape, volume, powder, </a:t>
            </a:r>
            <a:r>
              <a:rPr lang="en-GB" altLang="en-US" i="1" dirty="0" err="1"/>
              <a:t>vapor</a:t>
            </a:r>
            <a:r>
              <a:rPr lang="en-GB" altLang="en-US" i="1" dirty="0"/>
              <a:t>, condensation.</a:t>
            </a:r>
          </a:p>
          <a:p>
            <a:pPr eaLnBrk="1" hangingPunct="1"/>
            <a:endParaRPr lang="en-GB" altLang="en-US" dirty="0"/>
          </a:p>
          <a:p>
            <a:pPr eaLnBrk="1" hangingPunct="1"/>
            <a:r>
              <a:rPr lang="en-GB" altLang="en-US" dirty="0"/>
              <a:t>Explain the difference between degrees Celsius and degrees Fahrenheit. Celsius is the metric scale for temperature. Although most countries use Celsius for all temperature measurement, people in the United States usually only use Celsius in scientific contexts. Ask students to give examples of situations in which they might use Celsius or Fahrenheit (in a science classroom, when talking about the weather, etc.).</a:t>
            </a:r>
            <a:endParaRPr lang="en-GB" altLang="en-US" i="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D5BA60-826B-48D5-8FA7-784D4329B153}" type="slidenum">
              <a:rPr lang="en-GB" altLang="en-US"/>
              <a:pPr eaLnBrk="1" hangingPunct="1"/>
              <a:t>15</a:t>
            </a:fld>
            <a:endParaRPr lang="en-GB"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GB" altLang="en-US" b="1" dirty="0"/>
              <a:t>Teacher notes</a:t>
            </a:r>
          </a:p>
          <a:p>
            <a:pPr eaLnBrk="1" hangingPunct="1"/>
            <a:r>
              <a:rPr lang="en-GB" altLang="en-US" dirty="0"/>
              <a:t>It may be helpful to tell students that burning is a chemical reaction.</a:t>
            </a:r>
            <a:r>
              <a:rPr lang="en-GB" altLang="en-US" b="1" dirty="0"/>
              <a:t> </a:t>
            </a:r>
          </a:p>
          <a:p>
            <a:pPr eaLnBrk="1" hangingPunct="1"/>
            <a:endParaRPr lang="en-GB" altLang="en-US" b="1" dirty="0"/>
          </a:p>
          <a:p>
            <a:pPr eaLnBrk="1" hangingPunct="1"/>
            <a:r>
              <a:rPr lang="en-GB" altLang="en-US" b="1" dirty="0"/>
              <a:t>Photo credit: </a:t>
            </a:r>
            <a:r>
              <a:rPr lang="en-GB" altLang="en-US" dirty="0"/>
              <a:t>Courtesy of PDPhoto.org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16</a:t>
            </a:fld>
            <a:endParaRPr lang="en-US" altLang="en-US"/>
          </a:p>
        </p:txBody>
      </p:sp>
    </p:spTree>
    <p:extLst>
      <p:ext uri="{BB962C8B-B14F-4D97-AF65-F5344CB8AC3E}">
        <p14:creationId xmlns:p14="http://schemas.microsoft.com/office/powerpoint/2010/main" val="2104311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A70B831-F78E-4A4C-8620-DF86F7933ADF}" type="slidenum">
              <a:rPr lang="en-GB" altLang="en-US" sz="1200"/>
              <a:pPr eaLnBrk="1" hangingPunct="1"/>
              <a:t>17</a:t>
            </a:fld>
            <a:endParaRPr lang="en-GB" alt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GB" altLang="en-US" b="1" dirty="0"/>
              <a:t>Teacher notes</a:t>
            </a:r>
          </a:p>
          <a:p>
            <a:pPr eaLnBrk="1" hangingPunct="1"/>
            <a:r>
              <a:rPr lang="en-GB" altLang="en-US" dirty="0"/>
              <a:t>Allow the class time to discuss which set of ice cubes to use for the onscreen test. Ask: </a:t>
            </a:r>
            <a:r>
              <a:rPr lang="en-GB" altLang="en-US" i="1" dirty="0"/>
              <a:t>“Does it matter if the ice cubes are all different sizes?”</a:t>
            </a: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79E8FC8-7910-4256-A244-8BA8D4EBD9DF}" type="slidenum">
              <a:rPr lang="en-GB" altLang="en-US" sz="1200"/>
              <a:pPr eaLnBrk="1" hangingPunct="1"/>
              <a:t>18</a:t>
            </a:fld>
            <a:endParaRPr lang="en-GB" alt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GB" altLang="en-US" b="1" dirty="0"/>
              <a:t>Teacher notes</a:t>
            </a:r>
          </a:p>
          <a:p>
            <a:pPr eaLnBrk="1" hangingPunct="1"/>
            <a:r>
              <a:rPr lang="en-GB" altLang="en-US" dirty="0"/>
              <a:t>Ask students to predict which ice</a:t>
            </a:r>
            <a:r>
              <a:rPr lang="en-GB" altLang="en-US" baseline="0" dirty="0"/>
              <a:t> cube will melt first </a:t>
            </a:r>
            <a:r>
              <a:rPr lang="en-GB" altLang="en-US" dirty="0"/>
              <a:t>and to give their reasons.</a:t>
            </a:r>
            <a:endParaRPr lang="en-US" altLang="en-US" dirty="0"/>
          </a:p>
          <a:p>
            <a:pPr eaLnBrk="1" hangingPunct="1"/>
            <a:endParaRPr lang="en-GB" altLang="en-US" dirty="0"/>
          </a:p>
          <a:p>
            <a:pPr eaLnBrk="1" hangingPunct="1"/>
            <a:r>
              <a:rPr lang="en-GB" altLang="en-US" dirty="0"/>
              <a:t>As students watch the animation, ask: </a:t>
            </a:r>
            <a:r>
              <a:rPr lang="en-GB" altLang="en-US" i="1" dirty="0"/>
              <a:t>“Which ice cube is melting fastest? Is that what you expected?”</a:t>
            </a:r>
            <a:r>
              <a:rPr lang="en-GB" altLang="en-US" dirty="0"/>
              <a:t>  Students may have expected the outside of the fridge to be cold. Ask: </a:t>
            </a:r>
            <a:r>
              <a:rPr lang="en-GB" altLang="en-US" i="1" dirty="0"/>
              <a:t>“Is it cold outside of the fridge as well as inside of it?”</a:t>
            </a:r>
            <a:r>
              <a:rPr lang="en-GB" altLang="en-US" dirty="0"/>
              <a:t>  If possible, students should be taken to a fridge to find out.</a:t>
            </a: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3212FA0-4E8C-42AF-978F-6CB4F6DFB024}" type="slidenum">
              <a:rPr lang="en-GB" altLang="en-US" sz="1200"/>
              <a:pPr eaLnBrk="1" hangingPunct="1"/>
              <a:t>19</a:t>
            </a:fld>
            <a:endParaRPr lang="en-GB" alt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75753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2</a:t>
            </a:fld>
            <a:endParaRPr lang="en-US" altLang="en-US"/>
          </a:p>
        </p:txBody>
      </p:sp>
    </p:spTree>
    <p:extLst>
      <p:ext uri="{BB962C8B-B14F-4D97-AF65-F5344CB8AC3E}">
        <p14:creationId xmlns:p14="http://schemas.microsoft.com/office/powerpoint/2010/main" val="1520842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B40EEA-2BDC-4A1A-846A-91A8B24EC113}" type="slidenum">
              <a:rPr lang="en-US" altLang="en-US" smtClean="0"/>
              <a:pPr/>
              <a:t>20</a:t>
            </a:fld>
            <a:endParaRPr lang="en-US" altLang="en-US"/>
          </a:p>
        </p:txBody>
      </p:sp>
    </p:spTree>
    <p:extLst>
      <p:ext uri="{BB962C8B-B14F-4D97-AF65-F5344CB8AC3E}">
        <p14:creationId xmlns:p14="http://schemas.microsoft.com/office/powerpoint/2010/main" val="2862742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altLang="en-US" dirty="0"/>
              <a:t>Students could list materials that change when they are heated. They could do “before” and “after” drawings of these materials to display around the board.</a:t>
            </a:r>
          </a:p>
          <a:p>
            <a:endParaRPr lang="en-GB" dirty="0"/>
          </a:p>
          <a:p>
            <a:r>
              <a:rPr lang="en-GB" b="1" dirty="0"/>
              <a:t>Photo credits: </a:t>
            </a:r>
            <a:r>
              <a:rPr lang="en-GB" b="0" dirty="0"/>
              <a:t>solid </a:t>
            </a:r>
            <a:r>
              <a:rPr lang="en-GB" sz="1200" b="0" i="0" kern="1200" dirty="0">
                <a:solidFill>
                  <a:schemeClr val="tx1"/>
                </a:solidFill>
                <a:effectLst/>
                <a:latin typeface="Arial" charset="0"/>
                <a:ea typeface="+mn-ea"/>
                <a:cs typeface="+mn-cs"/>
              </a:rPr>
              <a:t>butter </a:t>
            </a:r>
            <a:r>
              <a:rPr lang="en-GB" altLang="en-US" dirty="0">
                <a:latin typeface="Arial" panose="020B0604020202020204" pitchFamily="34" charset="0"/>
              </a:rPr>
              <a:t>© Robyn Mackenzie; </a:t>
            </a:r>
            <a:r>
              <a:rPr lang="en-GB" sz="1200" b="0" i="0" kern="1200" dirty="0">
                <a:solidFill>
                  <a:schemeClr val="tx1"/>
                </a:solidFill>
                <a:effectLst/>
                <a:latin typeface="Arial" charset="0"/>
                <a:ea typeface="+mn-ea"/>
                <a:cs typeface="+mn-cs"/>
              </a:rPr>
              <a:t>melting butter </a:t>
            </a:r>
            <a:r>
              <a:rPr lang="en-GB" altLang="en-US" dirty="0">
                <a:latin typeface="Arial" panose="020B0604020202020204" pitchFamily="34" charset="0"/>
              </a:rPr>
              <a:t>© Africa Studio, both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3</a:t>
            </a:fld>
            <a:endParaRPr lang="en-US" altLang="en-US"/>
          </a:p>
        </p:txBody>
      </p:sp>
    </p:spTree>
    <p:extLst>
      <p:ext uri="{BB962C8B-B14F-4D97-AF65-F5344CB8AC3E}">
        <p14:creationId xmlns:p14="http://schemas.microsoft.com/office/powerpoint/2010/main" val="1938811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D5DF49CE-115E-4822-8912-A01016CD46D9}" type="slidenum">
              <a:rPr lang="en-GB" altLang="en-US" sz="1200"/>
              <a:pPr eaLnBrk="1" hangingPunct="1"/>
              <a:t>4</a:t>
            </a:fld>
            <a:endParaRPr lang="en-GB"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GB" altLang="en-US" b="1" dirty="0"/>
              <a:t>Teacher notes</a:t>
            </a:r>
          </a:p>
          <a:p>
            <a:pPr eaLnBrk="1" hangingPunct="1"/>
            <a:r>
              <a:rPr lang="en-GB" altLang="en-US" dirty="0"/>
              <a:t>Ask: </a:t>
            </a:r>
            <a:r>
              <a:rPr lang="en-GB" altLang="en-US" i="1" dirty="0"/>
              <a:t>“What do you think clay is?”  </a:t>
            </a:r>
            <a:r>
              <a:rPr lang="en-GB" altLang="en-US" dirty="0"/>
              <a:t>(A kind of soft, sticky earth dug from the ground).</a:t>
            </a:r>
          </a:p>
          <a:p>
            <a:pPr eaLnBrk="1" hangingPunct="1"/>
            <a:endParaRPr lang="en-GB" altLang="en-US" dirty="0"/>
          </a:p>
          <a:p>
            <a:pPr eaLnBrk="1" hangingPunct="1"/>
            <a:r>
              <a:rPr lang="en-GB" altLang="en-US" b="1" dirty="0"/>
              <a:t>Photo credit: </a:t>
            </a:r>
            <a:r>
              <a:rPr lang="en-GB" altLang="en-US" dirty="0">
                <a:latin typeface="Arial" panose="020B0604020202020204" pitchFamily="34" charset="0"/>
              </a:rPr>
              <a:t>© Kristina </a:t>
            </a:r>
            <a:r>
              <a:rPr lang="en-GB" altLang="en-US" dirty="0" err="1">
                <a:latin typeface="Arial" panose="020B0604020202020204" pitchFamily="34" charset="0"/>
              </a:rPr>
              <a:t>Bessolova</a:t>
            </a:r>
            <a:r>
              <a:rPr lang="en-GB" altLang="en-US" dirty="0">
                <a:latin typeface="Arial" panose="020B0604020202020204" pitchFamily="34" charset="0"/>
              </a:rPr>
              <a:t>, Shutterstock.com 2018</a:t>
            </a:r>
            <a:endParaRPr lang="en-GB" sz="1200" b="0" i="0" kern="1200" dirty="0">
              <a:solidFill>
                <a:schemeClr val="tx1"/>
              </a:solidFill>
              <a:effectLst/>
              <a:latin typeface="Arial"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r>
              <a:rPr lang="en-GB" dirty="0"/>
              <a:t>You</a:t>
            </a:r>
            <a:r>
              <a:rPr lang="en-GB" baseline="0" dirty="0"/>
              <a:t> could show students a wet pot and a baked pot and ask them to describe the differences that they see and feel. You could ask students to design their own investigation to test the pots (if you don’t mind them being broken!) </a:t>
            </a:r>
          </a:p>
          <a:p>
            <a:endParaRPr lang="en-GB" baseline="0"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and/or identify questions that can be answered by an investigation.</a:t>
            </a:r>
            <a:endParaRPr lang="en-GB" dirty="0">
              <a:effectLst/>
            </a:endParaRPr>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5</a:t>
            </a:fld>
            <a:endParaRPr lang="en-US" altLang="en-US"/>
          </a:p>
        </p:txBody>
      </p:sp>
    </p:spTree>
    <p:extLst>
      <p:ext uri="{BB962C8B-B14F-4D97-AF65-F5344CB8AC3E}">
        <p14:creationId xmlns:p14="http://schemas.microsoft.com/office/powerpoint/2010/main" val="2506775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5FC6D85-3885-471C-936E-994B6252AFA7}" type="slidenum">
              <a:rPr lang="en-GB" altLang="en-US" sz="1200"/>
              <a:pPr eaLnBrk="1" hangingPunct="1"/>
              <a:t>6</a:t>
            </a:fld>
            <a:endParaRPr lang="en-GB"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GB" altLang="en-US" b="1" dirty="0"/>
              <a:t>Teacher notes</a:t>
            </a:r>
          </a:p>
          <a:p>
            <a:pPr eaLnBrk="1" hangingPunct="1"/>
            <a:r>
              <a:rPr lang="en-GB" altLang="en-US" dirty="0"/>
              <a:t>Students could describe the changes they can see between the baked and unbaked clay pots shown onscreen.</a:t>
            </a: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EB3CBB6-AB6B-47F4-AB10-4D837AA33C16}" type="slidenum">
              <a:rPr lang="en-GB" altLang="en-US" sz="1200"/>
              <a:pPr eaLnBrk="1" hangingPunct="1"/>
              <a:t>7</a:t>
            </a:fld>
            <a:endParaRPr lang="en-GB" alt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GB" altLang="en-US" b="1" dirty="0"/>
              <a:t>Teacher notes</a:t>
            </a:r>
          </a:p>
          <a:p>
            <a:pPr eaLnBrk="1" hangingPunct="1"/>
            <a:r>
              <a:rPr lang="en-GB" altLang="en-US" dirty="0"/>
              <a:t>Students could describe the changes they can see between the baked and unbaked clay pots shown onscreen.</a:t>
            </a: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15B9FB4-19A4-445F-8D16-EECFAEE05E29}" type="slidenum">
              <a:rPr lang="en-GB" altLang="en-US" sz="1200"/>
              <a:pPr eaLnBrk="1" hangingPunct="1"/>
              <a:t>8</a:t>
            </a:fld>
            <a:endParaRPr lang="en-GB"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321E765-730E-4EC2-8FD8-209BECB2CACE}" type="slidenum">
              <a:rPr lang="en-GB" altLang="en-US" sz="1200"/>
              <a:pPr eaLnBrk="1" hangingPunct="1"/>
              <a:t>9</a:t>
            </a:fld>
            <a:endParaRPr lang="en-GB"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GB" altLang="en-US" b="1" dirty="0"/>
              <a:t>Teacher notes</a:t>
            </a:r>
          </a:p>
          <a:p>
            <a:pPr eaLnBrk="1" hangingPunct="1"/>
            <a:r>
              <a:rPr lang="en-GB" altLang="en-US" dirty="0"/>
              <a:t>Encourage students to describe the process of baking a cake. Can we get the eggs back out of the cake once it has been baked?</a:t>
            </a:r>
            <a:r>
              <a:rPr lang="en-GB" altLang="en-US" i="1" dirty="0"/>
              <a:t> </a:t>
            </a:r>
            <a:r>
              <a:rPr lang="en-GB" altLang="en-US" dirty="0"/>
              <a:t>Students could make a table describing the cake mix before and after it goes into the oven.</a:t>
            </a: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
    </p:custDataLst>
    <p:extLst>
      <p:ext uri="{BB962C8B-B14F-4D97-AF65-F5344CB8AC3E}">
        <p14:creationId xmlns:p14="http://schemas.microsoft.com/office/powerpoint/2010/main" val="116036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37749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4709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1642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1946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706037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596396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1342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11851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4626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032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
    </p:custDataLst>
    <p:extLst>
      <p:ext uri="{BB962C8B-B14F-4D97-AF65-F5344CB8AC3E}">
        <p14:creationId xmlns:p14="http://schemas.microsoft.com/office/powerpoint/2010/main" val="202647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09942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904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04886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96283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58273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6266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513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98342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976772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5834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7899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11717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01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097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3182211109"/>
      </p:ext>
    </p:extLst>
  </p:cSld>
  <p:clrMap bg1="lt1" tx1="dk1" bg2="lt2" tx2="dk2" accent1="accent1" accent2="accent2" accent3="accent3" accent4="accent4" accent5="accent5" accent6="accent6" hlink="hlink" folHlink="folHlink"/>
  <p:sldLayoutIdLst>
    <p:sldLayoutId id="2147486328" r:id="rId1"/>
    <p:sldLayoutId id="2147486329" r:id="rId2"/>
    <p:sldLayoutId id="2147486330" r:id="rId3"/>
    <p:sldLayoutId id="2147486331" r:id="rId4"/>
    <p:sldLayoutId id="2147486332" r:id="rId5"/>
    <p:sldLayoutId id="2147486333" r:id="rId6"/>
    <p:sldLayoutId id="2147486334" r:id="rId7"/>
    <p:sldLayoutId id="2147486335" r:id="rId8"/>
    <p:sldLayoutId id="2147486336" r:id="rId9"/>
    <p:sldLayoutId id="2147486337" r:id="rId10"/>
    <p:sldLayoutId id="2147486338" r:id="rId11"/>
    <p:sldLayoutId id="2147486339" r:id="rId12"/>
    <p:sldLayoutId id="2147486340" r:id="rId13"/>
    <p:sldLayoutId id="214748634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4"/>
    </p:custDataLst>
    <p:extLst>
      <p:ext uri="{BB962C8B-B14F-4D97-AF65-F5344CB8AC3E}">
        <p14:creationId xmlns:p14="http://schemas.microsoft.com/office/powerpoint/2010/main" val="926703702"/>
      </p:ext>
    </p:extLst>
  </p:cSld>
  <p:clrMap bg1="lt1" tx1="dk1" bg2="lt2" tx2="dk2" accent1="accent1" accent2="accent2" accent3="accent3" accent4="accent4" accent5="accent5" accent6="accent6" hlink="hlink" folHlink="folHlink"/>
  <p:sldLayoutIdLst>
    <p:sldLayoutId id="2147486343" r:id="rId1"/>
    <p:sldLayoutId id="2147486344" r:id="rId2"/>
    <p:sldLayoutId id="2147486345" r:id="rId3"/>
    <p:sldLayoutId id="2147486346" r:id="rId4"/>
    <p:sldLayoutId id="2147486347" r:id="rId5"/>
    <p:sldLayoutId id="2147486348" r:id="rId6"/>
    <p:sldLayoutId id="2147486349" r:id="rId7"/>
    <p:sldLayoutId id="2147486350" r:id="rId8"/>
    <p:sldLayoutId id="2147486351" r:id="rId9"/>
    <p:sldLayoutId id="2147486352" r:id="rId10"/>
    <p:sldLayoutId id="2147486353" r:id="rId11"/>
    <p:sldLayoutId id="214748635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5.wmf"/><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5.wmf"/><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5.wmf"/><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slideLayout" Target="../slideLayouts/slideLayout20.xml"/><Relationship Id="rId7" Type="http://schemas.openxmlformats.org/officeDocument/2006/relationships/image" Target="../media/image8.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3.wmf"/><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slideLayout" Target="../slideLayouts/slideLayout20.xml"/><Relationship Id="rId7" Type="http://schemas.openxmlformats.org/officeDocument/2006/relationships/image" Target="../media/image8.png"/><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3.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2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980AF1-06CA-4779-B8BB-66F9DF21F6C2}"/>
              </a:ext>
            </a:extLst>
          </p:cNvPr>
          <p:cNvSpPr>
            <a:spLocks noGrp="1"/>
          </p:cNvSpPr>
          <p:nvPr>
            <p:ph type="title"/>
          </p:nvPr>
        </p:nvSpPr>
        <p:spPr/>
        <p:txBody>
          <a:bodyPr/>
          <a:lstStyle/>
          <a:p>
            <a:r>
              <a:rPr lang="en-GB" sz="4000" dirty="0"/>
              <a:t>Changing Materials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0"/>
          <p:cNvSpPr>
            <a:spLocks noGrp="1" noChangeArrowheads="1"/>
          </p:cNvSpPr>
          <p:nvPr>
            <p:ph type="title"/>
          </p:nvPr>
        </p:nvSpPr>
        <p:spPr/>
        <p:txBody>
          <a:bodyPr/>
          <a:lstStyle/>
          <a:p>
            <a:pPr eaLnBrk="1" hangingPunct="1"/>
            <a:r>
              <a:rPr lang="en-GB" altLang="en-US" dirty="0"/>
              <a:t>How do ice cubes change?</a:t>
            </a:r>
          </a:p>
        </p:txBody>
      </p:sp>
      <p:pic>
        <p:nvPicPr>
          <p:cNvPr id="6" name="Picture 6" descr="flash_icon"/>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ED293B27-2F94-49F8-B3E2-85EDF2CDC2C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4163"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35012565-D2B1-43A5-B3B5-3B893D9692CE}"/>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96057922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11"/>
          <p:cNvSpPr>
            <a:spLocks noGrp="1" noChangeArrowheads="1"/>
          </p:cNvSpPr>
          <p:nvPr>
            <p:ph type="title"/>
          </p:nvPr>
        </p:nvSpPr>
        <p:spPr/>
        <p:txBody>
          <a:bodyPr/>
          <a:lstStyle/>
          <a:p>
            <a:pPr eaLnBrk="1" hangingPunct="1"/>
            <a:r>
              <a:rPr lang="en-GB" altLang="en-US" dirty="0"/>
              <a:t>Why do ice cubes change?</a:t>
            </a:r>
          </a:p>
        </p:txBody>
      </p:sp>
      <p:pic>
        <p:nvPicPr>
          <p:cNvPr id="7" name="Picture 19">
            <a:hlinkClick r:id="" action="ppaction://hlinkshowjump?jump=nextslide"/>
            <a:extLst>
              <a:ext uri="{FF2B5EF4-FFF2-40B4-BE49-F238E27FC236}">
                <a16:creationId xmlns:a16="http://schemas.microsoft.com/office/drawing/2014/main" id="{ED293B27-2F94-49F8-B3E2-85EDF2CDC2C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5186"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55EADA54-C016-40A1-9E0E-1A1702B7D0E3}"/>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21546068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Reversable changes</a:t>
            </a:r>
            <a:endParaRPr lang="en-GB" dirty="0"/>
          </a:p>
        </p:txBody>
      </p:sp>
      <p:sp>
        <p:nvSpPr>
          <p:cNvPr id="5" name="TextBox 4"/>
          <p:cNvSpPr txBox="1"/>
          <p:nvPr/>
        </p:nvSpPr>
        <p:spPr>
          <a:xfrm>
            <a:off x="358775" y="800100"/>
            <a:ext cx="8158692" cy="830997"/>
          </a:xfrm>
          <a:prstGeom prst="rect">
            <a:avLst/>
          </a:prstGeom>
          <a:noFill/>
        </p:spPr>
        <p:txBody>
          <a:bodyPr wrap="square" rtlCol="0">
            <a:spAutoFit/>
          </a:bodyPr>
          <a:lstStyle/>
          <a:p>
            <a:r>
              <a:rPr lang="en-GB" dirty="0"/>
              <a:t>Heating and cooling can change the properties of some materials.</a:t>
            </a:r>
          </a:p>
        </p:txBody>
      </p:sp>
      <p:sp>
        <p:nvSpPr>
          <p:cNvPr id="4" name="TextBox 3"/>
          <p:cNvSpPr txBox="1"/>
          <p:nvPr/>
        </p:nvSpPr>
        <p:spPr>
          <a:xfrm>
            <a:off x="378561" y="1802725"/>
            <a:ext cx="9106958" cy="461665"/>
          </a:xfrm>
          <a:prstGeom prst="rect">
            <a:avLst/>
          </a:prstGeom>
          <a:noFill/>
        </p:spPr>
        <p:txBody>
          <a:bodyPr wrap="square" rtlCol="0">
            <a:spAutoFit/>
          </a:bodyPr>
          <a:lstStyle/>
          <a:p>
            <a:r>
              <a:rPr lang="en-GB" dirty="0"/>
              <a:t>Some of these changes can be </a:t>
            </a:r>
            <a:r>
              <a:rPr lang="en-GB" b="1" dirty="0">
                <a:solidFill>
                  <a:srgbClr val="286DA6"/>
                </a:solidFill>
              </a:rPr>
              <a:t>reversed</a:t>
            </a:r>
            <a:r>
              <a:rPr lang="en-GB" dirty="0"/>
              <a:t>, and some cannot.</a:t>
            </a:r>
          </a:p>
        </p:txBody>
      </p:sp>
      <p:sp>
        <p:nvSpPr>
          <p:cNvPr id="6" name="TextBox 5"/>
          <p:cNvSpPr txBox="1"/>
          <p:nvPr/>
        </p:nvSpPr>
        <p:spPr>
          <a:xfrm>
            <a:off x="358774" y="2436018"/>
            <a:ext cx="5957359" cy="461665"/>
          </a:xfrm>
          <a:prstGeom prst="rect">
            <a:avLst/>
          </a:prstGeom>
          <a:noFill/>
        </p:spPr>
        <p:txBody>
          <a:bodyPr wrap="square" rtlCol="0">
            <a:spAutoFit/>
          </a:bodyPr>
          <a:lstStyle/>
          <a:p>
            <a:r>
              <a:rPr lang="en-GB" dirty="0"/>
              <a:t>Let’s think about the clay and ice cubes.</a:t>
            </a:r>
          </a:p>
        </p:txBody>
      </p:sp>
      <p:sp>
        <p:nvSpPr>
          <p:cNvPr id="7" name="TextBox 6"/>
          <p:cNvSpPr txBox="1"/>
          <p:nvPr/>
        </p:nvSpPr>
        <p:spPr>
          <a:xfrm>
            <a:off x="358775" y="5257563"/>
            <a:ext cx="4532715" cy="830997"/>
          </a:xfrm>
          <a:prstGeom prst="rect">
            <a:avLst/>
          </a:prstGeom>
          <a:solidFill>
            <a:srgbClr val="BEDAF0"/>
          </a:solidFill>
        </p:spPr>
        <p:txBody>
          <a:bodyPr wrap="square" rtlCol="0">
            <a:spAutoFit/>
          </a:bodyPr>
          <a:lstStyle/>
          <a:p>
            <a:r>
              <a:rPr lang="en-GB" dirty="0"/>
              <a:t>How can we collect evidence </a:t>
            </a:r>
            <a:br>
              <a:rPr lang="en-GB" dirty="0"/>
            </a:br>
            <a:r>
              <a:rPr lang="en-GB" dirty="0"/>
              <a:t>to prove this? </a:t>
            </a:r>
          </a:p>
        </p:txBody>
      </p:sp>
      <p:sp>
        <p:nvSpPr>
          <p:cNvPr id="8" name="TextBox 7"/>
          <p:cNvSpPr txBox="1"/>
          <p:nvPr/>
        </p:nvSpPr>
        <p:spPr>
          <a:xfrm>
            <a:off x="378562" y="3069310"/>
            <a:ext cx="4512927" cy="830997"/>
          </a:xfrm>
          <a:prstGeom prst="rect">
            <a:avLst/>
          </a:prstGeom>
          <a:solidFill>
            <a:srgbClr val="BEDAF0"/>
          </a:solidFill>
        </p:spPr>
        <p:txBody>
          <a:bodyPr wrap="square" rtlCol="0">
            <a:spAutoFit/>
          </a:bodyPr>
          <a:lstStyle/>
          <a:p>
            <a:r>
              <a:rPr lang="en-GB" dirty="0"/>
              <a:t>Can baked clay be returned to wet clay? </a:t>
            </a:r>
          </a:p>
        </p:txBody>
      </p:sp>
      <p:pic>
        <p:nvPicPr>
          <p:cNvPr id="9" name="Picture 9" descr="notes_icon">
            <a:extLst>
              <a:ext uri="{FF2B5EF4-FFF2-40B4-BE49-F238E27FC236}">
                <a16:creationId xmlns:a16="http://schemas.microsoft.com/office/drawing/2014/main" id="{2E2A50FA-3F32-4E0C-9E27-913A1022085A}"/>
              </a:ext>
            </a:extLst>
          </p:cNvPr>
          <p:cNvPicPr>
            <a:picLocks noChangeAspect="1" noChangeArrowheads="1"/>
          </p:cNvPicPr>
          <p:nvPr/>
        </p:nvPicPr>
        <p:blipFill>
          <a:blip r:embed="rId3" cstate="print"/>
          <a:srcRect/>
          <a:stretch>
            <a:fillRect/>
          </a:stretch>
        </p:blipFill>
        <p:spPr bwMode="auto">
          <a:xfrm>
            <a:off x="8532813" y="153987"/>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9EC303ED-2F63-48EF-AFFA-0A0DA3782FD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12321" y="86520"/>
            <a:ext cx="442911" cy="516730"/>
          </a:xfrm>
          <a:prstGeom prst="rect">
            <a:avLst/>
          </a:prstGeom>
          <a:noFill/>
          <a:ln w="9525">
            <a:noFill/>
            <a:miter lim="800000"/>
            <a:headEnd/>
            <a:tailEnd/>
          </a:ln>
        </p:spPr>
      </p:pic>
      <p:sp>
        <p:nvSpPr>
          <p:cNvPr id="3" name="Rectangle 2"/>
          <p:cNvSpPr/>
          <p:nvPr/>
        </p:nvSpPr>
        <p:spPr>
          <a:xfrm>
            <a:off x="368667" y="4163436"/>
            <a:ext cx="4512927" cy="830997"/>
          </a:xfrm>
          <a:prstGeom prst="rect">
            <a:avLst/>
          </a:prstGeom>
          <a:solidFill>
            <a:srgbClr val="BEDAF0"/>
          </a:solidFill>
        </p:spPr>
        <p:txBody>
          <a:bodyPr wrap="square">
            <a:spAutoFit/>
          </a:bodyPr>
          <a:lstStyle/>
          <a:p>
            <a:r>
              <a:rPr lang="en-GB" dirty="0"/>
              <a:t>Can melted ice cube be returned to a solid again?</a:t>
            </a:r>
          </a:p>
        </p:txBody>
      </p:sp>
      <p:pic>
        <p:nvPicPr>
          <p:cNvPr id="12" name="Picture 10" descr="clayclosedkil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1371" y="3362821"/>
            <a:ext cx="2583862" cy="266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a:hlinkClick r:id="" action="ppaction://hlinkshowjump?jump=nextslide"/>
            <a:extLst>
              <a:ext uri="{FF2B5EF4-FFF2-40B4-BE49-F238E27FC236}">
                <a16:creationId xmlns:a16="http://schemas.microsoft.com/office/drawing/2014/main" id="{9D451ABF-8B9E-4044-9234-90B2AB3A75E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59942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808038" y="61833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400"/>
          </a:p>
        </p:txBody>
      </p:sp>
      <p:sp>
        <p:nvSpPr>
          <p:cNvPr id="8196" name="Rectangle 4"/>
          <p:cNvSpPr>
            <a:spLocks noGrp="1" noChangeArrowheads="1"/>
          </p:cNvSpPr>
          <p:nvPr>
            <p:ph type="title"/>
          </p:nvPr>
        </p:nvSpPr>
        <p:spPr/>
        <p:txBody>
          <a:bodyPr/>
          <a:lstStyle/>
          <a:p>
            <a:pPr eaLnBrk="1" hangingPunct="1"/>
            <a:r>
              <a:rPr lang="en-GB" altLang="en-US" dirty="0"/>
              <a:t>Baking soft clay</a:t>
            </a:r>
            <a:endParaRPr lang="en-US" altLang="en-US" dirty="0"/>
          </a:p>
        </p:txBody>
      </p:sp>
      <p:pic>
        <p:nvPicPr>
          <p:cNvPr id="7" name="Picture 19">
            <a:hlinkClick r:id="" action="ppaction://hlinkshowjump?jump=nextslide"/>
            <a:extLst>
              <a:ext uri="{FF2B5EF4-FFF2-40B4-BE49-F238E27FC236}">
                <a16:creationId xmlns:a16="http://schemas.microsoft.com/office/drawing/2014/main" id="{ED293B27-2F94-49F8-B3E2-85EDF2CDC2C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7238"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D81E6A62-6639-48D1-8AA7-EBF0CB1A2765}"/>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10579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2"/>
          <p:cNvSpPr>
            <a:spLocks noGrp="1" noChangeArrowheads="1"/>
          </p:cNvSpPr>
          <p:nvPr>
            <p:ph type="title"/>
          </p:nvPr>
        </p:nvSpPr>
        <p:spPr>
          <a:noFill/>
        </p:spPr>
        <p:txBody>
          <a:bodyPr/>
          <a:lstStyle/>
          <a:p>
            <a:pPr eaLnBrk="1" hangingPunct="1"/>
            <a:r>
              <a:rPr lang="en-GB" altLang="en-US" dirty="0"/>
              <a:t>The changing state of water</a:t>
            </a:r>
          </a:p>
        </p:txBody>
      </p:sp>
      <p:pic>
        <p:nvPicPr>
          <p:cNvPr id="7" name="Picture 19">
            <a:hlinkClick r:id="" action="ppaction://hlinkshowjump?jump=nextslide"/>
            <a:extLst>
              <a:ext uri="{FF2B5EF4-FFF2-40B4-BE49-F238E27FC236}">
                <a16:creationId xmlns:a16="http://schemas.microsoft.com/office/drawing/2014/main" id="{ED293B27-2F94-49F8-B3E2-85EDF2CDC2C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3140"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C0935C10-9A6B-4F02-8096-4C6C74645032}"/>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465023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descr="solstice_12_bg_062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2434769"/>
            <a:ext cx="4630737"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358775" y="772584"/>
            <a:ext cx="87185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400" b="1" dirty="0">
                <a:solidFill>
                  <a:srgbClr val="286DA6"/>
                </a:solidFill>
              </a:rPr>
              <a:t>Burning </a:t>
            </a:r>
            <a:r>
              <a:rPr lang="en-GB" altLang="en-US" sz="2400" dirty="0">
                <a:solidFill>
                  <a:srgbClr val="000066"/>
                </a:solidFill>
              </a:rPr>
              <a:t>a material is very different from heating it. When </a:t>
            </a:r>
            <a:br>
              <a:rPr lang="en-GB" altLang="en-US" sz="2400" dirty="0">
                <a:solidFill>
                  <a:srgbClr val="000066"/>
                </a:solidFill>
              </a:rPr>
            </a:br>
            <a:r>
              <a:rPr lang="en-GB" altLang="en-US" sz="2400" dirty="0">
                <a:solidFill>
                  <a:srgbClr val="000066"/>
                </a:solidFill>
              </a:rPr>
              <a:t>most materials are burned, new materials are made and the change is </a:t>
            </a:r>
            <a:r>
              <a:rPr lang="en-GB" altLang="en-US" sz="2400" b="1" dirty="0">
                <a:solidFill>
                  <a:srgbClr val="286DA6"/>
                </a:solidFill>
              </a:rPr>
              <a:t>irreversible</a:t>
            </a:r>
            <a:r>
              <a:rPr lang="en-GB" altLang="en-US" sz="2400" dirty="0">
                <a:solidFill>
                  <a:srgbClr val="000066"/>
                </a:solidFill>
              </a:rPr>
              <a:t>.</a:t>
            </a:r>
          </a:p>
        </p:txBody>
      </p:sp>
      <p:sp>
        <p:nvSpPr>
          <p:cNvPr id="232452" name="Rectangle 4"/>
          <p:cNvSpPr>
            <a:spLocks noChangeArrowheads="1"/>
          </p:cNvSpPr>
          <p:nvPr/>
        </p:nvSpPr>
        <p:spPr bwMode="auto">
          <a:xfrm>
            <a:off x="5485606" y="2434769"/>
            <a:ext cx="3276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400" dirty="0">
                <a:solidFill>
                  <a:srgbClr val="000066"/>
                </a:solidFill>
              </a:rPr>
              <a:t>Burning usually produces </a:t>
            </a:r>
            <a:r>
              <a:rPr lang="en-GB" altLang="en-US" sz="2400" b="1" dirty="0">
                <a:solidFill>
                  <a:srgbClr val="000066"/>
                </a:solidFill>
              </a:rPr>
              <a:t>smoke </a:t>
            </a:r>
            <a:br>
              <a:rPr lang="en-GB" altLang="en-US" sz="2400" b="1" dirty="0">
                <a:solidFill>
                  <a:srgbClr val="000066"/>
                </a:solidFill>
              </a:rPr>
            </a:br>
            <a:r>
              <a:rPr lang="en-GB" altLang="en-US" sz="2400" dirty="0">
                <a:solidFill>
                  <a:srgbClr val="000066"/>
                </a:solidFill>
              </a:rPr>
              <a:t>and</a:t>
            </a:r>
            <a:r>
              <a:rPr lang="en-GB" altLang="en-US" sz="2400" b="1" dirty="0">
                <a:solidFill>
                  <a:srgbClr val="000066"/>
                </a:solidFill>
              </a:rPr>
              <a:t> ash</a:t>
            </a:r>
            <a:r>
              <a:rPr lang="en-GB" altLang="en-US" dirty="0">
                <a:solidFill>
                  <a:srgbClr val="000066"/>
                </a:solidFill>
              </a:rPr>
              <a:t>.</a:t>
            </a:r>
            <a:endParaRPr lang="en-GB" altLang="en-US" sz="2400" dirty="0">
              <a:solidFill>
                <a:srgbClr val="000066"/>
              </a:solidFill>
            </a:endParaRPr>
          </a:p>
        </p:txBody>
      </p:sp>
      <p:sp>
        <p:nvSpPr>
          <p:cNvPr id="15365" name="Rectangle 5"/>
          <p:cNvSpPr>
            <a:spLocks noGrp="1" noChangeArrowheads="1"/>
          </p:cNvSpPr>
          <p:nvPr>
            <p:ph type="title"/>
          </p:nvPr>
        </p:nvSpPr>
        <p:spPr/>
        <p:txBody>
          <a:bodyPr/>
          <a:lstStyle/>
          <a:p>
            <a:pPr eaLnBrk="1" hangingPunct="1"/>
            <a:r>
              <a:rPr lang="en-GB" altLang="en-US" dirty="0"/>
              <a:t>Burning</a:t>
            </a:r>
            <a:endParaRPr lang="en-US" altLang="en-US" dirty="0"/>
          </a:p>
        </p:txBody>
      </p:sp>
      <p:pic>
        <p:nvPicPr>
          <p:cNvPr id="7" name="Picture 19">
            <a:hlinkClick r:id="" action="ppaction://hlinkshowjump?jump=nextslide"/>
            <a:extLst>
              <a:ext uri="{FF2B5EF4-FFF2-40B4-BE49-F238E27FC236}">
                <a16:creationId xmlns:a16="http://schemas.microsoft.com/office/drawing/2014/main" id="{ED293B27-2F94-49F8-B3E2-85EDF2CDC2C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2E2A50FA-3F32-4E0C-9E27-913A1022085A}"/>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8" name="Rectangle 4">
            <a:extLst>
              <a:ext uri="{FF2B5EF4-FFF2-40B4-BE49-F238E27FC236}">
                <a16:creationId xmlns:a16="http://schemas.microsoft.com/office/drawing/2014/main" id="{C39675E4-4B6D-4D4F-8351-CE9F86B5BC09}"/>
              </a:ext>
            </a:extLst>
          </p:cNvPr>
          <p:cNvSpPr>
            <a:spLocks noChangeArrowheads="1"/>
          </p:cNvSpPr>
          <p:nvPr/>
        </p:nvSpPr>
        <p:spPr bwMode="auto">
          <a:xfrm>
            <a:off x="5477669" y="3866345"/>
            <a:ext cx="3276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dirty="0">
                <a:solidFill>
                  <a:srgbClr val="000066"/>
                </a:solidFill>
              </a:rPr>
              <a:t>Smoke contains lots </a:t>
            </a:r>
            <a:br>
              <a:rPr lang="en-GB" altLang="en-US" dirty="0">
                <a:solidFill>
                  <a:srgbClr val="000066"/>
                </a:solidFill>
              </a:rPr>
            </a:br>
            <a:r>
              <a:rPr lang="en-GB" altLang="en-US" dirty="0">
                <a:solidFill>
                  <a:srgbClr val="000066"/>
                </a:solidFill>
              </a:rPr>
              <a:t>of different things, including some things that we can’t see, </a:t>
            </a:r>
            <a:r>
              <a:rPr lang="en-GB" altLang="en-US" sz="2400" dirty="0">
                <a:solidFill>
                  <a:srgbClr val="000066"/>
                </a:solidFill>
              </a:rPr>
              <a:t>called </a:t>
            </a:r>
            <a:r>
              <a:rPr lang="en-GB" altLang="en-US" sz="2400" b="1" dirty="0">
                <a:solidFill>
                  <a:srgbClr val="000066"/>
                </a:solidFill>
              </a:rPr>
              <a:t>gases</a:t>
            </a:r>
            <a:r>
              <a:rPr lang="en-GB" altLang="en-US" dirty="0">
                <a:solidFill>
                  <a:srgbClr val="000066"/>
                </a:solidFill>
              </a:rPr>
              <a:t>.</a:t>
            </a:r>
            <a:endParaRPr lang="en-GB" altLang="en-US" sz="2400" dirty="0">
              <a:solidFill>
                <a:srgbClr val="000066"/>
              </a:solidFill>
            </a:endParaRPr>
          </a:p>
        </p:txBody>
      </p:sp>
    </p:spTree>
    <p:extLst>
      <p:ext uri="{BB962C8B-B14F-4D97-AF65-F5344CB8AC3E}">
        <p14:creationId xmlns:p14="http://schemas.microsoft.com/office/powerpoint/2010/main" val="93808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4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24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What changes are reversible?</a:t>
            </a:r>
            <a:endParaRPr lang="en-GB" dirty="0"/>
          </a:p>
        </p:txBody>
      </p:sp>
      <p:pic>
        <p:nvPicPr>
          <p:cNvPr id="7" name="Picture 19">
            <a:hlinkClick r:id="" action="ppaction://hlinkshowjump?jump=nextslide"/>
            <a:extLst>
              <a:ext uri="{FF2B5EF4-FFF2-40B4-BE49-F238E27FC236}">
                <a16:creationId xmlns:a16="http://schemas.microsoft.com/office/drawing/2014/main" id="{66598D91-4AD3-46C2-BAE6-15B22002DFA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descr="flash_icon">
            <a:extLst>
              <a:ext uri="{FF2B5EF4-FFF2-40B4-BE49-F238E27FC236}">
                <a16:creationId xmlns:a16="http://schemas.microsoft.com/office/drawing/2014/main" id="{69E485B5-3F98-41C9-8E88-7804453DE088}"/>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1292" name="ShockwaveFlash1" r:id="rId2" imgW="8712360" imgH="5308560"/>
        </mc:Choice>
        <mc:Fallback>
          <p:control name="ShockwaveFlash1" r:id="rId2" imgW="8712360" imgH="5308560">
            <p:pic>
              <p:nvPicPr>
                <p:cNvPr id="3" name="ShockwaveFlash1">
                  <a:extLst>
                    <a:ext uri="{FF2B5EF4-FFF2-40B4-BE49-F238E27FC236}">
                      <a16:creationId xmlns:a16="http://schemas.microsoft.com/office/drawing/2014/main" id="{53D62884-360E-4668-BF32-48614A9802EC}"/>
                    </a:ext>
                  </a:extLst>
                </p:cNvPr>
                <p:cNvPicPr>
                  <a:picLocks/>
                </p:cNvPicPr>
                <p:nvPr/>
              </p:nvPicPr>
              <p:blipFill>
                <a:blip r:embed="rId7"/>
                <a:stretch>
                  <a:fillRect/>
                </a:stretch>
              </p:blipFill>
              <p:spPr>
                <a:xfrm>
                  <a:off x="212725" y="800100"/>
                  <a:ext cx="8712200" cy="5308600"/>
                </a:xfrm>
                <a:prstGeom prst="rect">
                  <a:avLst/>
                </a:prstGeom>
              </p:spPr>
            </p:pic>
          </p:control>
        </mc:Fallback>
      </mc:AlternateContent>
    </p:controls>
    <p:extLst>
      <p:ext uri="{BB962C8B-B14F-4D97-AF65-F5344CB8AC3E}">
        <p14:creationId xmlns:p14="http://schemas.microsoft.com/office/powerpoint/2010/main" val="2475043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7" name="Text Box 7"/>
          <p:cNvSpPr txBox="1">
            <a:spLocks noChangeArrowheads="1"/>
          </p:cNvSpPr>
          <p:nvPr/>
        </p:nvSpPr>
        <p:spPr bwMode="auto">
          <a:xfrm>
            <a:off x="358774" y="5111478"/>
            <a:ext cx="80486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ltLang="en-US" dirty="0">
                <a:solidFill>
                  <a:srgbClr val="000066"/>
                </a:solidFill>
              </a:rPr>
              <a:t>All the cubes need to start out the same size, otherwise the small cubes will melt faster than the big ones.</a:t>
            </a:r>
          </a:p>
        </p:txBody>
      </p:sp>
      <p:pic>
        <p:nvPicPr>
          <p:cNvPr id="404488" name="Picture 8" descr="ice c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688" y="3243321"/>
            <a:ext cx="2822575"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489" name="Picture 9" descr="ice cub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3325" y="3490971"/>
            <a:ext cx="29495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4490" name="Text Box 10"/>
          <p:cNvSpPr txBox="1">
            <a:spLocks noChangeArrowheads="1"/>
          </p:cNvSpPr>
          <p:nvPr/>
        </p:nvSpPr>
        <p:spPr bwMode="auto">
          <a:xfrm>
            <a:off x="4281488" y="3783071"/>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a:solidFill>
                  <a:srgbClr val="000066"/>
                </a:solidFill>
              </a:rPr>
              <a:t>or</a:t>
            </a:r>
          </a:p>
        </p:txBody>
      </p:sp>
      <p:sp>
        <p:nvSpPr>
          <p:cNvPr id="9223" name="Text Box 13"/>
          <p:cNvSpPr txBox="1">
            <a:spLocks noChangeArrowheads="1"/>
          </p:cNvSpPr>
          <p:nvPr/>
        </p:nvSpPr>
        <p:spPr bwMode="auto">
          <a:xfrm>
            <a:off x="358774" y="804333"/>
            <a:ext cx="81883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ltLang="en-US" dirty="0">
                <a:solidFill>
                  <a:srgbClr val="000066"/>
                </a:solidFill>
              </a:rPr>
              <a:t>We can put ice cubes in different places and see which cube melts first. </a:t>
            </a:r>
          </a:p>
        </p:txBody>
      </p:sp>
      <p:sp>
        <p:nvSpPr>
          <p:cNvPr id="404494" name="Text Box 14"/>
          <p:cNvSpPr txBox="1">
            <a:spLocks noChangeArrowheads="1"/>
          </p:cNvSpPr>
          <p:nvPr/>
        </p:nvSpPr>
        <p:spPr bwMode="auto">
          <a:xfrm>
            <a:off x="358776" y="2033588"/>
            <a:ext cx="7904692" cy="457200"/>
          </a:xfrm>
          <a:prstGeom prst="rect">
            <a:avLst/>
          </a:prstGeom>
          <a:solidFill>
            <a:srgbClr val="BEDAF0"/>
          </a:solidFill>
          <a:ln>
            <a:noFill/>
          </a:ln>
          <a:effectLs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ltLang="en-US" dirty="0">
                <a:solidFill>
                  <a:srgbClr val="000066"/>
                </a:solidFill>
              </a:rPr>
              <a:t>Which ice cubes should we use to make our test</a:t>
            </a:r>
            <a:r>
              <a:rPr lang="en-GB" altLang="en-US" b="1" dirty="0">
                <a:solidFill>
                  <a:srgbClr val="286DA6"/>
                </a:solidFill>
              </a:rPr>
              <a:t> fair</a:t>
            </a:r>
            <a:r>
              <a:rPr lang="en-GB" altLang="en-US" dirty="0">
                <a:solidFill>
                  <a:srgbClr val="000066"/>
                </a:solidFill>
              </a:rPr>
              <a:t>?</a:t>
            </a:r>
            <a:endParaRPr lang="en-GB" altLang="en-US" dirty="0"/>
          </a:p>
        </p:txBody>
      </p:sp>
      <p:sp>
        <p:nvSpPr>
          <p:cNvPr id="9226" name="Rectangle 16"/>
          <p:cNvSpPr>
            <a:spLocks noGrp="1" noChangeArrowheads="1"/>
          </p:cNvSpPr>
          <p:nvPr>
            <p:ph type="title"/>
          </p:nvPr>
        </p:nvSpPr>
        <p:spPr/>
        <p:txBody>
          <a:bodyPr/>
          <a:lstStyle/>
          <a:p>
            <a:pPr eaLnBrk="1" hangingPunct="1"/>
            <a:r>
              <a:rPr lang="en-GB" altLang="en-US" dirty="0"/>
              <a:t>Melting</a:t>
            </a:r>
          </a:p>
        </p:txBody>
      </p:sp>
      <p:pic>
        <p:nvPicPr>
          <p:cNvPr id="11" name="Picture 19">
            <a:hlinkClick r:id="" action="ppaction://hlinkshowjump?jump=nextslide"/>
            <a:extLst>
              <a:ext uri="{FF2B5EF4-FFF2-40B4-BE49-F238E27FC236}">
                <a16:creationId xmlns:a16="http://schemas.microsoft.com/office/drawing/2014/main" id="{ED293B27-2F94-49F8-B3E2-85EDF2CDC2C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2E2A50FA-3F32-4E0C-9E27-913A1022085A}"/>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extLst>
      <p:ext uri="{BB962C8B-B14F-4D97-AF65-F5344CB8AC3E}">
        <p14:creationId xmlns:p14="http://schemas.microsoft.com/office/powerpoint/2010/main" val="338802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44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44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44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44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44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7" grpId="0"/>
      <p:bldP spid="404490" grpId="0"/>
      <p:bldP spid="40449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1"/>
          <p:cNvSpPr>
            <a:spLocks noGrp="1" noChangeArrowheads="1"/>
          </p:cNvSpPr>
          <p:nvPr>
            <p:ph type="title"/>
          </p:nvPr>
        </p:nvSpPr>
        <p:spPr/>
        <p:txBody>
          <a:bodyPr/>
          <a:lstStyle/>
          <a:p>
            <a:pPr eaLnBrk="1" hangingPunct="1"/>
            <a:r>
              <a:rPr lang="en-GB" altLang="en-US" dirty="0"/>
              <a:t>A melting investigation</a:t>
            </a:r>
          </a:p>
        </p:txBody>
      </p:sp>
      <p:pic>
        <p:nvPicPr>
          <p:cNvPr id="7" name="Picture 19">
            <a:hlinkClick r:id="" action="ppaction://hlinkshowjump?jump=nextslide"/>
            <a:extLst>
              <a:ext uri="{FF2B5EF4-FFF2-40B4-BE49-F238E27FC236}">
                <a16:creationId xmlns:a16="http://schemas.microsoft.com/office/drawing/2014/main" id="{ED293B27-2F94-49F8-B3E2-85EDF2CDC2C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6214"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39C41DFA-D142-4AF1-8A3A-2F4D2671C9D2}"/>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219835979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602" name="Text Box 26"/>
          <p:cNvSpPr txBox="1">
            <a:spLocks noChangeArrowheads="1"/>
          </p:cNvSpPr>
          <p:nvPr/>
        </p:nvSpPr>
        <p:spPr bwMode="auto">
          <a:xfrm>
            <a:off x="358775" y="5473700"/>
            <a:ext cx="8154987" cy="461665"/>
          </a:xfrm>
          <a:prstGeom prst="rect">
            <a:avLst/>
          </a:prstGeom>
          <a:solidFill>
            <a:srgbClr val="BEDAF0"/>
          </a:solidFill>
          <a:ln>
            <a:noFill/>
          </a:ln>
          <a:effectLs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altLang="en-US" dirty="0">
                <a:solidFill>
                  <a:srgbClr val="000066"/>
                </a:solidFill>
              </a:rPr>
              <a:t>Why did the ice cube on the stovetop melt the quickest?</a:t>
            </a:r>
          </a:p>
        </p:txBody>
      </p:sp>
      <p:sp>
        <p:nvSpPr>
          <p:cNvPr id="10256" name="Text Box 28"/>
          <p:cNvSpPr txBox="1">
            <a:spLocks noChangeArrowheads="1"/>
          </p:cNvSpPr>
          <p:nvPr/>
        </p:nvSpPr>
        <p:spPr bwMode="auto">
          <a:xfrm>
            <a:off x="358775" y="809977"/>
            <a:ext cx="8328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altLang="en-US" dirty="0">
                <a:solidFill>
                  <a:srgbClr val="000066"/>
                </a:solidFill>
              </a:rPr>
              <a:t>Here’s the information from the kitchen experiment.</a:t>
            </a:r>
            <a:endParaRPr lang="en-GB" altLang="en-US" dirty="0"/>
          </a:p>
        </p:txBody>
      </p:sp>
      <p:sp>
        <p:nvSpPr>
          <p:cNvPr id="10258" name="Rectangle 30"/>
          <p:cNvSpPr>
            <a:spLocks noGrp="1" noChangeArrowheads="1"/>
          </p:cNvSpPr>
          <p:nvPr>
            <p:ph type="title"/>
          </p:nvPr>
        </p:nvSpPr>
        <p:spPr/>
        <p:txBody>
          <a:bodyPr/>
          <a:lstStyle/>
          <a:p>
            <a:pPr eaLnBrk="1" hangingPunct="1"/>
            <a:r>
              <a:rPr lang="en-GB" altLang="en-US" dirty="0"/>
              <a:t>The investigation results</a:t>
            </a:r>
          </a:p>
        </p:txBody>
      </p:sp>
      <p:pic>
        <p:nvPicPr>
          <p:cNvPr id="20" name="Picture 19">
            <a:hlinkClick r:id="" action="ppaction://hlinkshowjump?jump=nextslide"/>
            <a:extLst>
              <a:ext uri="{FF2B5EF4-FFF2-40B4-BE49-F238E27FC236}">
                <a16:creationId xmlns:a16="http://schemas.microsoft.com/office/drawing/2014/main" id="{ED293B27-2F94-49F8-B3E2-85EDF2CDC2C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graphicFrame>
        <p:nvGraphicFramePr>
          <p:cNvPr id="2" name="Table 1">
            <a:extLst>
              <a:ext uri="{FF2B5EF4-FFF2-40B4-BE49-F238E27FC236}">
                <a16:creationId xmlns:a16="http://schemas.microsoft.com/office/drawing/2014/main" id="{D5E5BBD0-3C94-461B-8543-BF93C96E8205}"/>
              </a:ext>
            </a:extLst>
          </p:cNvPr>
          <p:cNvGraphicFramePr>
            <a:graphicFrameLocks noGrp="1"/>
          </p:cNvGraphicFramePr>
          <p:nvPr>
            <p:extLst>
              <p:ext uri="{D42A27DB-BD31-4B8C-83A1-F6EECF244321}">
                <p14:modId xmlns:p14="http://schemas.microsoft.com/office/powerpoint/2010/main" val="1847864852"/>
              </p:ext>
            </p:extLst>
          </p:nvPr>
        </p:nvGraphicFramePr>
        <p:xfrm>
          <a:off x="358774" y="1564216"/>
          <a:ext cx="8328026" cy="3424794"/>
        </p:xfrm>
        <a:graphic>
          <a:graphicData uri="http://schemas.openxmlformats.org/drawingml/2006/table">
            <a:tbl>
              <a:tblPr firstRow="1" bandRow="1">
                <a:tableStyleId>{5C22544A-7EE6-4342-B048-85BDC9FD1C3A}</a:tableStyleId>
              </a:tblPr>
              <a:tblGrid>
                <a:gridCol w="3287809">
                  <a:extLst>
                    <a:ext uri="{9D8B030D-6E8A-4147-A177-3AD203B41FA5}">
                      <a16:colId xmlns:a16="http://schemas.microsoft.com/office/drawing/2014/main" val="3761139739"/>
                    </a:ext>
                  </a:extLst>
                </a:gridCol>
                <a:gridCol w="5040217">
                  <a:extLst>
                    <a:ext uri="{9D8B030D-6E8A-4147-A177-3AD203B41FA5}">
                      <a16:colId xmlns:a16="http://schemas.microsoft.com/office/drawing/2014/main" val="3116705277"/>
                    </a:ext>
                  </a:extLst>
                </a:gridCol>
              </a:tblGrid>
              <a:tr h="5707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2400" b="1" dirty="0">
                          <a:solidFill>
                            <a:schemeClr val="bg1"/>
                          </a:solidFill>
                        </a:rPr>
                        <a:t>Place in the kitchen</a:t>
                      </a:r>
                    </a:p>
                  </a:txBody>
                  <a:tcPr anchor="ctr">
                    <a:lnL w="38100" cap="flat" cmpd="sng" algn="ctr">
                      <a:solidFill>
                        <a:srgbClr val="286DA6"/>
                      </a:solidFill>
                      <a:prstDash val="solid"/>
                      <a:round/>
                      <a:headEnd type="none" w="med" len="med"/>
                      <a:tailEnd type="none" w="med" len="med"/>
                    </a:lnL>
                    <a:lnR w="38100" cap="flat" cmpd="sng" algn="ctr">
                      <a:solidFill>
                        <a:srgbClr val="286DA6"/>
                      </a:solidFill>
                      <a:prstDash val="solid"/>
                      <a:round/>
                      <a:headEnd type="none" w="med" len="med"/>
                      <a:tailEnd type="none" w="med" len="med"/>
                    </a:lnR>
                    <a:lnT w="38100" cap="flat" cmpd="sng" algn="ctr">
                      <a:solidFill>
                        <a:srgbClr val="286DA6"/>
                      </a:solidFill>
                      <a:prstDash val="solid"/>
                      <a:round/>
                      <a:headEnd type="none" w="med" len="med"/>
                      <a:tailEnd type="none" w="med" len="med"/>
                    </a:lnT>
                    <a:lnB w="38100" cap="flat" cmpd="sng" algn="ctr">
                      <a:solidFill>
                        <a:srgbClr val="286DA6"/>
                      </a:solidFill>
                      <a:prstDash val="solid"/>
                      <a:round/>
                      <a:headEnd type="none" w="med" len="med"/>
                      <a:tailEnd type="none" w="med" len="med"/>
                    </a:lnB>
                    <a:solidFill>
                      <a:srgbClr val="286DA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2400" b="1" dirty="0">
                          <a:solidFill>
                            <a:schemeClr val="bg1"/>
                          </a:solidFill>
                        </a:rPr>
                        <a:t>How long ice cube took to melt</a:t>
                      </a:r>
                    </a:p>
                  </a:txBody>
                  <a:tcPr anchor="ctr">
                    <a:lnL w="38100" cap="flat" cmpd="sng" algn="ctr">
                      <a:solidFill>
                        <a:srgbClr val="286DA6"/>
                      </a:solidFill>
                      <a:prstDash val="solid"/>
                      <a:round/>
                      <a:headEnd type="none" w="med" len="med"/>
                      <a:tailEnd type="none" w="med" len="med"/>
                    </a:lnL>
                    <a:lnR w="38100" cap="flat" cmpd="sng" algn="ctr">
                      <a:solidFill>
                        <a:srgbClr val="286DA6"/>
                      </a:solidFill>
                      <a:prstDash val="solid"/>
                      <a:round/>
                      <a:headEnd type="none" w="med" len="med"/>
                      <a:tailEnd type="none" w="med" len="med"/>
                    </a:lnR>
                    <a:lnT w="38100" cap="flat" cmpd="sng" algn="ctr">
                      <a:solidFill>
                        <a:srgbClr val="286DA6"/>
                      </a:solidFill>
                      <a:prstDash val="solid"/>
                      <a:round/>
                      <a:headEnd type="none" w="med" len="med"/>
                      <a:tailEnd type="none" w="med" len="med"/>
                    </a:lnT>
                    <a:lnB w="38100" cap="flat" cmpd="sng" algn="ctr">
                      <a:solidFill>
                        <a:srgbClr val="286DA6"/>
                      </a:solidFill>
                      <a:prstDash val="solid"/>
                      <a:round/>
                      <a:headEnd type="none" w="med" len="med"/>
                      <a:tailEnd type="none" w="med" len="med"/>
                    </a:lnB>
                    <a:solidFill>
                      <a:srgbClr val="286DA6"/>
                    </a:solidFill>
                  </a:tcPr>
                </a:tc>
                <a:extLst>
                  <a:ext uri="{0D108BD9-81ED-4DB2-BD59-A6C34878D82A}">
                    <a16:rowId xmlns:a16="http://schemas.microsoft.com/office/drawing/2014/main" val="3658073333"/>
                  </a:ext>
                </a:extLst>
              </a:tr>
              <a:tr h="5707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2400" b="1" dirty="0">
                          <a:solidFill>
                            <a:srgbClr val="000066"/>
                          </a:solidFill>
                        </a:rPr>
                        <a:t>top of fridge</a:t>
                      </a:r>
                    </a:p>
                  </a:txBody>
                  <a:tcPr anchor="ctr">
                    <a:lnL w="38100" cap="flat" cmpd="sng" algn="ctr">
                      <a:solidFill>
                        <a:srgbClr val="286DA6"/>
                      </a:solidFill>
                      <a:prstDash val="solid"/>
                      <a:round/>
                      <a:headEnd type="none" w="med" len="med"/>
                      <a:tailEnd type="none" w="med" len="med"/>
                    </a:lnL>
                    <a:lnR w="38100" cap="flat" cmpd="sng" algn="ctr">
                      <a:solidFill>
                        <a:srgbClr val="286DA6"/>
                      </a:solidFill>
                      <a:prstDash val="solid"/>
                      <a:round/>
                      <a:headEnd type="none" w="med" len="med"/>
                      <a:tailEnd type="none" w="med" len="med"/>
                    </a:lnR>
                    <a:lnT w="38100" cap="flat" cmpd="sng" algn="ctr">
                      <a:solidFill>
                        <a:srgbClr val="286DA6"/>
                      </a:solidFill>
                      <a:prstDash val="solid"/>
                      <a:round/>
                      <a:headEnd type="none" w="med" len="med"/>
                      <a:tailEnd type="none" w="med" len="med"/>
                    </a:lnT>
                    <a:lnB w="38100" cap="flat" cmpd="sng" algn="ctr">
                      <a:solidFill>
                        <a:srgbClr val="286D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tLang="en-US" sz="2400" dirty="0">
                          <a:solidFill>
                            <a:srgbClr val="000066"/>
                          </a:solidFill>
                        </a:rPr>
                        <a:t>4 minutes</a:t>
                      </a:r>
                      <a:endParaRPr lang="en-GB" sz="2400" dirty="0"/>
                    </a:p>
                  </a:txBody>
                  <a:tcPr anchor="ctr">
                    <a:lnL w="38100" cap="flat" cmpd="sng" algn="ctr">
                      <a:solidFill>
                        <a:srgbClr val="286DA6"/>
                      </a:solidFill>
                      <a:prstDash val="solid"/>
                      <a:round/>
                      <a:headEnd type="none" w="med" len="med"/>
                      <a:tailEnd type="none" w="med" len="med"/>
                    </a:lnL>
                    <a:lnR w="38100" cap="flat" cmpd="sng" algn="ctr">
                      <a:solidFill>
                        <a:srgbClr val="286DA6"/>
                      </a:solidFill>
                      <a:prstDash val="solid"/>
                      <a:round/>
                      <a:headEnd type="none" w="med" len="med"/>
                      <a:tailEnd type="none" w="med" len="med"/>
                    </a:lnR>
                    <a:lnT w="38100" cap="flat" cmpd="sng" algn="ctr">
                      <a:solidFill>
                        <a:srgbClr val="286DA6"/>
                      </a:solidFill>
                      <a:prstDash val="solid"/>
                      <a:round/>
                      <a:headEnd type="none" w="med" len="med"/>
                      <a:tailEnd type="none" w="med" len="med"/>
                    </a:lnT>
                    <a:lnB w="38100" cap="flat" cmpd="sng" algn="ctr">
                      <a:solidFill>
                        <a:srgbClr val="286DA6"/>
                      </a:solidFill>
                      <a:prstDash val="solid"/>
                      <a:round/>
                      <a:headEnd type="none" w="med" len="med"/>
                      <a:tailEnd type="none" w="med" len="med"/>
                    </a:lnB>
                    <a:noFill/>
                  </a:tcPr>
                </a:tc>
                <a:extLst>
                  <a:ext uri="{0D108BD9-81ED-4DB2-BD59-A6C34878D82A}">
                    <a16:rowId xmlns:a16="http://schemas.microsoft.com/office/drawing/2014/main" val="841721876"/>
                  </a:ext>
                </a:extLst>
              </a:tr>
              <a:tr h="5707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2400" b="1" dirty="0">
                          <a:solidFill>
                            <a:srgbClr val="000066"/>
                          </a:solidFill>
                        </a:rPr>
                        <a:t>shelf</a:t>
                      </a:r>
                    </a:p>
                  </a:txBody>
                  <a:tcPr anchor="ctr">
                    <a:lnL w="38100" cap="flat" cmpd="sng" algn="ctr">
                      <a:solidFill>
                        <a:srgbClr val="286DA6"/>
                      </a:solidFill>
                      <a:prstDash val="solid"/>
                      <a:round/>
                      <a:headEnd type="none" w="med" len="med"/>
                      <a:tailEnd type="none" w="med" len="med"/>
                    </a:lnL>
                    <a:lnR w="38100" cap="flat" cmpd="sng" algn="ctr">
                      <a:solidFill>
                        <a:srgbClr val="286DA6"/>
                      </a:solidFill>
                      <a:prstDash val="solid"/>
                      <a:round/>
                      <a:headEnd type="none" w="med" len="med"/>
                      <a:tailEnd type="none" w="med" len="med"/>
                    </a:lnR>
                    <a:lnT w="38100" cap="flat" cmpd="sng" algn="ctr">
                      <a:solidFill>
                        <a:srgbClr val="286DA6"/>
                      </a:solidFill>
                      <a:prstDash val="solid"/>
                      <a:round/>
                      <a:headEnd type="none" w="med" len="med"/>
                      <a:tailEnd type="none" w="med" len="med"/>
                    </a:lnT>
                    <a:lnB w="38100" cap="flat" cmpd="sng" algn="ctr">
                      <a:solidFill>
                        <a:srgbClr val="286DA6"/>
                      </a:solidFill>
                      <a:prstDash val="solid"/>
                      <a:round/>
                      <a:headEnd type="none" w="med" len="med"/>
                      <a:tailEnd type="none" w="med" len="med"/>
                    </a:lnB>
                    <a:noFill/>
                  </a:tcPr>
                </a:tc>
                <a:tc>
                  <a:txBody>
                    <a:bodyPr/>
                    <a:lstStyle/>
                    <a:p>
                      <a:pPr algn="ctr"/>
                      <a:r>
                        <a:rPr lang="en-GB" altLang="en-US" sz="2400" dirty="0">
                          <a:solidFill>
                            <a:srgbClr val="000066"/>
                          </a:solidFill>
                        </a:rPr>
                        <a:t>6 minutes</a:t>
                      </a:r>
                      <a:endParaRPr lang="en-GB" sz="2400" dirty="0"/>
                    </a:p>
                  </a:txBody>
                  <a:tcPr anchor="ctr">
                    <a:lnL w="38100" cap="flat" cmpd="sng" algn="ctr">
                      <a:solidFill>
                        <a:srgbClr val="286DA6"/>
                      </a:solidFill>
                      <a:prstDash val="solid"/>
                      <a:round/>
                      <a:headEnd type="none" w="med" len="med"/>
                      <a:tailEnd type="none" w="med" len="med"/>
                    </a:lnL>
                    <a:lnR w="38100" cap="flat" cmpd="sng" algn="ctr">
                      <a:solidFill>
                        <a:srgbClr val="286DA6"/>
                      </a:solidFill>
                      <a:prstDash val="solid"/>
                      <a:round/>
                      <a:headEnd type="none" w="med" len="med"/>
                      <a:tailEnd type="none" w="med" len="med"/>
                    </a:lnR>
                    <a:lnT w="38100" cap="flat" cmpd="sng" algn="ctr">
                      <a:solidFill>
                        <a:srgbClr val="286DA6"/>
                      </a:solidFill>
                      <a:prstDash val="solid"/>
                      <a:round/>
                      <a:headEnd type="none" w="med" len="med"/>
                      <a:tailEnd type="none" w="med" len="med"/>
                    </a:lnT>
                    <a:lnB w="38100" cap="flat" cmpd="sng" algn="ctr">
                      <a:solidFill>
                        <a:srgbClr val="286DA6"/>
                      </a:solidFill>
                      <a:prstDash val="solid"/>
                      <a:round/>
                      <a:headEnd type="none" w="med" len="med"/>
                      <a:tailEnd type="none" w="med" len="med"/>
                    </a:lnB>
                    <a:noFill/>
                  </a:tcPr>
                </a:tc>
                <a:extLst>
                  <a:ext uri="{0D108BD9-81ED-4DB2-BD59-A6C34878D82A}">
                    <a16:rowId xmlns:a16="http://schemas.microsoft.com/office/drawing/2014/main" val="1714851418"/>
                  </a:ext>
                </a:extLst>
              </a:tr>
              <a:tr h="5707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2400" b="1" dirty="0">
                          <a:solidFill>
                            <a:srgbClr val="000066"/>
                          </a:solidFill>
                        </a:rPr>
                        <a:t>sink</a:t>
                      </a:r>
                    </a:p>
                  </a:txBody>
                  <a:tcPr anchor="ctr">
                    <a:lnL w="38100" cap="flat" cmpd="sng" algn="ctr">
                      <a:solidFill>
                        <a:srgbClr val="286DA6"/>
                      </a:solidFill>
                      <a:prstDash val="solid"/>
                      <a:round/>
                      <a:headEnd type="none" w="med" len="med"/>
                      <a:tailEnd type="none" w="med" len="med"/>
                    </a:lnL>
                    <a:lnR w="38100" cap="flat" cmpd="sng" algn="ctr">
                      <a:solidFill>
                        <a:srgbClr val="286DA6"/>
                      </a:solidFill>
                      <a:prstDash val="solid"/>
                      <a:round/>
                      <a:headEnd type="none" w="med" len="med"/>
                      <a:tailEnd type="none" w="med" len="med"/>
                    </a:lnR>
                    <a:lnT w="38100" cap="flat" cmpd="sng" algn="ctr">
                      <a:solidFill>
                        <a:srgbClr val="286DA6"/>
                      </a:solidFill>
                      <a:prstDash val="solid"/>
                      <a:round/>
                      <a:headEnd type="none" w="med" len="med"/>
                      <a:tailEnd type="none" w="med" len="med"/>
                    </a:lnT>
                    <a:lnB w="38100" cap="flat" cmpd="sng" algn="ctr">
                      <a:solidFill>
                        <a:srgbClr val="286DA6"/>
                      </a:solidFill>
                      <a:prstDash val="solid"/>
                      <a:round/>
                      <a:headEnd type="none" w="med" len="med"/>
                      <a:tailEnd type="none" w="med" len="med"/>
                    </a:lnB>
                    <a:noFill/>
                  </a:tcPr>
                </a:tc>
                <a:tc>
                  <a:txBody>
                    <a:bodyPr/>
                    <a:lstStyle/>
                    <a:p>
                      <a:pPr algn="ctr"/>
                      <a:r>
                        <a:rPr lang="en-GB" altLang="en-US" sz="2400" dirty="0">
                          <a:solidFill>
                            <a:srgbClr val="000066"/>
                          </a:solidFill>
                        </a:rPr>
                        <a:t>8 minutes</a:t>
                      </a:r>
                      <a:endParaRPr lang="en-GB" sz="2400" dirty="0"/>
                    </a:p>
                  </a:txBody>
                  <a:tcPr anchor="ctr">
                    <a:lnL w="38100" cap="flat" cmpd="sng" algn="ctr">
                      <a:solidFill>
                        <a:srgbClr val="286DA6"/>
                      </a:solidFill>
                      <a:prstDash val="solid"/>
                      <a:round/>
                      <a:headEnd type="none" w="med" len="med"/>
                      <a:tailEnd type="none" w="med" len="med"/>
                    </a:lnL>
                    <a:lnR w="38100" cap="flat" cmpd="sng" algn="ctr">
                      <a:solidFill>
                        <a:srgbClr val="286DA6"/>
                      </a:solidFill>
                      <a:prstDash val="solid"/>
                      <a:round/>
                      <a:headEnd type="none" w="med" len="med"/>
                      <a:tailEnd type="none" w="med" len="med"/>
                    </a:lnR>
                    <a:lnT w="38100" cap="flat" cmpd="sng" algn="ctr">
                      <a:solidFill>
                        <a:srgbClr val="286DA6"/>
                      </a:solidFill>
                      <a:prstDash val="solid"/>
                      <a:round/>
                      <a:headEnd type="none" w="med" len="med"/>
                      <a:tailEnd type="none" w="med" len="med"/>
                    </a:lnT>
                    <a:lnB w="38100" cap="flat" cmpd="sng" algn="ctr">
                      <a:solidFill>
                        <a:srgbClr val="286DA6"/>
                      </a:solidFill>
                      <a:prstDash val="solid"/>
                      <a:round/>
                      <a:headEnd type="none" w="med" len="med"/>
                      <a:tailEnd type="none" w="med" len="med"/>
                    </a:lnB>
                    <a:noFill/>
                  </a:tcPr>
                </a:tc>
                <a:extLst>
                  <a:ext uri="{0D108BD9-81ED-4DB2-BD59-A6C34878D82A}">
                    <a16:rowId xmlns:a16="http://schemas.microsoft.com/office/drawing/2014/main" val="3405592770"/>
                  </a:ext>
                </a:extLst>
              </a:tr>
              <a:tr h="570799">
                <a:tc>
                  <a:txBody>
                    <a:bodyPr/>
                    <a:lstStyle/>
                    <a:p>
                      <a:pPr algn="ctr"/>
                      <a:r>
                        <a:rPr lang="en-GB" altLang="en-US" sz="2400" b="1" dirty="0">
                          <a:solidFill>
                            <a:srgbClr val="000066"/>
                          </a:solidFill>
                        </a:rPr>
                        <a:t>counter</a:t>
                      </a:r>
                      <a:endParaRPr lang="en-GB" sz="2400" dirty="0"/>
                    </a:p>
                  </a:txBody>
                  <a:tcPr anchor="ctr">
                    <a:lnL w="38100" cap="flat" cmpd="sng" algn="ctr">
                      <a:solidFill>
                        <a:srgbClr val="286DA6"/>
                      </a:solidFill>
                      <a:prstDash val="solid"/>
                      <a:round/>
                      <a:headEnd type="none" w="med" len="med"/>
                      <a:tailEnd type="none" w="med" len="med"/>
                    </a:lnL>
                    <a:lnR w="38100" cap="flat" cmpd="sng" algn="ctr">
                      <a:solidFill>
                        <a:srgbClr val="286DA6"/>
                      </a:solidFill>
                      <a:prstDash val="solid"/>
                      <a:round/>
                      <a:headEnd type="none" w="med" len="med"/>
                      <a:tailEnd type="none" w="med" len="med"/>
                    </a:lnR>
                    <a:lnT w="38100" cap="flat" cmpd="sng" algn="ctr">
                      <a:solidFill>
                        <a:srgbClr val="286DA6"/>
                      </a:solidFill>
                      <a:prstDash val="solid"/>
                      <a:round/>
                      <a:headEnd type="none" w="med" len="med"/>
                      <a:tailEnd type="none" w="med" len="med"/>
                    </a:lnT>
                    <a:lnB w="38100" cap="flat" cmpd="sng" algn="ctr">
                      <a:solidFill>
                        <a:srgbClr val="286DA6"/>
                      </a:solidFill>
                      <a:prstDash val="solid"/>
                      <a:round/>
                      <a:headEnd type="none" w="med" len="med"/>
                      <a:tailEnd type="none" w="med" len="med"/>
                    </a:lnB>
                    <a:noFill/>
                  </a:tcPr>
                </a:tc>
                <a:tc>
                  <a:txBody>
                    <a:bodyPr/>
                    <a:lstStyle/>
                    <a:p>
                      <a:pPr algn="ctr"/>
                      <a:r>
                        <a:rPr lang="en-GB" altLang="en-US" sz="2400" dirty="0">
                          <a:solidFill>
                            <a:srgbClr val="000066"/>
                          </a:solidFill>
                        </a:rPr>
                        <a:t>10 minutes</a:t>
                      </a:r>
                      <a:endParaRPr lang="en-GB" sz="2400" dirty="0"/>
                    </a:p>
                  </a:txBody>
                  <a:tcPr anchor="ctr">
                    <a:lnL w="38100" cap="flat" cmpd="sng" algn="ctr">
                      <a:solidFill>
                        <a:srgbClr val="286DA6"/>
                      </a:solidFill>
                      <a:prstDash val="solid"/>
                      <a:round/>
                      <a:headEnd type="none" w="med" len="med"/>
                      <a:tailEnd type="none" w="med" len="med"/>
                    </a:lnL>
                    <a:lnR w="38100" cap="flat" cmpd="sng" algn="ctr">
                      <a:solidFill>
                        <a:srgbClr val="286DA6"/>
                      </a:solidFill>
                      <a:prstDash val="solid"/>
                      <a:round/>
                      <a:headEnd type="none" w="med" len="med"/>
                      <a:tailEnd type="none" w="med" len="med"/>
                    </a:lnR>
                    <a:lnT w="38100" cap="flat" cmpd="sng" algn="ctr">
                      <a:solidFill>
                        <a:srgbClr val="286DA6"/>
                      </a:solidFill>
                      <a:prstDash val="solid"/>
                      <a:round/>
                      <a:headEnd type="none" w="med" len="med"/>
                      <a:tailEnd type="none" w="med" len="med"/>
                    </a:lnT>
                    <a:lnB w="38100" cap="flat" cmpd="sng" algn="ctr">
                      <a:solidFill>
                        <a:srgbClr val="286DA6"/>
                      </a:solidFill>
                      <a:prstDash val="solid"/>
                      <a:round/>
                      <a:headEnd type="none" w="med" len="med"/>
                      <a:tailEnd type="none" w="med" len="med"/>
                    </a:lnB>
                    <a:noFill/>
                  </a:tcPr>
                </a:tc>
                <a:extLst>
                  <a:ext uri="{0D108BD9-81ED-4DB2-BD59-A6C34878D82A}">
                    <a16:rowId xmlns:a16="http://schemas.microsoft.com/office/drawing/2014/main" val="3311757470"/>
                  </a:ext>
                </a:extLst>
              </a:tr>
              <a:tr h="570799">
                <a:tc>
                  <a:txBody>
                    <a:bodyPr/>
                    <a:lstStyle/>
                    <a:p>
                      <a:pPr algn="ctr"/>
                      <a:r>
                        <a:rPr lang="en-GB" altLang="en-US" sz="2400" b="1" dirty="0">
                          <a:solidFill>
                            <a:srgbClr val="000066"/>
                          </a:solidFill>
                        </a:rPr>
                        <a:t>stovetop</a:t>
                      </a:r>
                      <a:endParaRPr lang="en-GB" sz="2400" dirty="0"/>
                    </a:p>
                  </a:txBody>
                  <a:tcPr anchor="ctr">
                    <a:lnL w="38100" cap="flat" cmpd="sng" algn="ctr">
                      <a:solidFill>
                        <a:srgbClr val="286DA6"/>
                      </a:solidFill>
                      <a:prstDash val="solid"/>
                      <a:round/>
                      <a:headEnd type="none" w="med" len="med"/>
                      <a:tailEnd type="none" w="med" len="med"/>
                    </a:lnL>
                    <a:lnR w="38100" cap="flat" cmpd="sng" algn="ctr">
                      <a:solidFill>
                        <a:srgbClr val="286DA6"/>
                      </a:solidFill>
                      <a:prstDash val="solid"/>
                      <a:round/>
                      <a:headEnd type="none" w="med" len="med"/>
                      <a:tailEnd type="none" w="med" len="med"/>
                    </a:lnR>
                    <a:lnT w="38100" cap="flat" cmpd="sng" algn="ctr">
                      <a:solidFill>
                        <a:srgbClr val="286DA6"/>
                      </a:solidFill>
                      <a:prstDash val="solid"/>
                      <a:round/>
                      <a:headEnd type="none" w="med" len="med"/>
                      <a:tailEnd type="none" w="med" len="med"/>
                    </a:lnT>
                    <a:lnB w="38100" cap="flat" cmpd="sng" algn="ctr">
                      <a:solidFill>
                        <a:srgbClr val="286DA6"/>
                      </a:solidFill>
                      <a:prstDash val="solid"/>
                      <a:round/>
                      <a:headEnd type="none" w="med" len="med"/>
                      <a:tailEnd type="none" w="med" len="med"/>
                    </a:lnB>
                    <a:noFill/>
                  </a:tcPr>
                </a:tc>
                <a:tc>
                  <a:txBody>
                    <a:bodyPr/>
                    <a:lstStyle/>
                    <a:p>
                      <a:pPr algn="ctr"/>
                      <a:r>
                        <a:rPr lang="en-GB" altLang="en-US" sz="2400" dirty="0">
                          <a:solidFill>
                            <a:srgbClr val="000066"/>
                          </a:solidFill>
                        </a:rPr>
                        <a:t>2 minutes</a:t>
                      </a:r>
                      <a:endParaRPr lang="en-GB" sz="2400" dirty="0"/>
                    </a:p>
                  </a:txBody>
                  <a:tcPr anchor="ctr">
                    <a:lnL w="38100" cap="flat" cmpd="sng" algn="ctr">
                      <a:solidFill>
                        <a:srgbClr val="286DA6"/>
                      </a:solidFill>
                      <a:prstDash val="solid"/>
                      <a:round/>
                      <a:headEnd type="none" w="med" len="med"/>
                      <a:tailEnd type="none" w="med" len="med"/>
                    </a:lnL>
                    <a:lnR w="38100" cap="flat" cmpd="sng" algn="ctr">
                      <a:solidFill>
                        <a:srgbClr val="286DA6"/>
                      </a:solidFill>
                      <a:prstDash val="solid"/>
                      <a:round/>
                      <a:headEnd type="none" w="med" len="med"/>
                      <a:tailEnd type="none" w="med" len="med"/>
                    </a:lnR>
                    <a:lnT w="38100" cap="flat" cmpd="sng" algn="ctr">
                      <a:solidFill>
                        <a:srgbClr val="286DA6"/>
                      </a:solidFill>
                      <a:prstDash val="solid"/>
                      <a:round/>
                      <a:headEnd type="none" w="med" len="med"/>
                      <a:tailEnd type="none" w="med" len="med"/>
                    </a:lnT>
                    <a:lnB w="38100" cap="flat" cmpd="sng" algn="ctr">
                      <a:solidFill>
                        <a:srgbClr val="286DA6"/>
                      </a:solidFill>
                      <a:prstDash val="solid"/>
                      <a:round/>
                      <a:headEnd type="none" w="med" len="med"/>
                      <a:tailEnd type="none" w="med" len="med"/>
                    </a:lnB>
                    <a:noFill/>
                  </a:tcPr>
                </a:tc>
                <a:extLst>
                  <a:ext uri="{0D108BD9-81ED-4DB2-BD59-A6C34878D82A}">
                    <a16:rowId xmlns:a16="http://schemas.microsoft.com/office/drawing/2014/main" val="4124200933"/>
                  </a:ext>
                </a:extLst>
              </a:tr>
            </a:tbl>
          </a:graphicData>
        </a:graphic>
      </p:graphicFrame>
    </p:spTree>
    <p:extLst>
      <p:ext uri="{BB962C8B-B14F-4D97-AF65-F5344CB8AC3E}">
        <p14:creationId xmlns:p14="http://schemas.microsoft.com/office/powerpoint/2010/main" val="19795351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86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60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Asking Questions and Defining Problems</a:t>
            </a:r>
          </a:p>
          <a:p>
            <a:pPr>
              <a:buSzPct val="100000"/>
            </a:pPr>
            <a:r>
              <a:rPr lang="en-GB" sz="1600" dirty="0"/>
              <a:t>Planning and Carrying Out Investigations</a:t>
            </a:r>
          </a:p>
          <a:p>
            <a:pPr>
              <a:buSzPct val="100000"/>
            </a:pPr>
            <a:r>
              <a:rPr lang="en-GB" sz="1600" dirty="0"/>
              <a:t>Engaging in Argument from Evidence</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58776" y="889000"/>
            <a:ext cx="7816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altLang="en-US" dirty="0">
                <a:solidFill>
                  <a:srgbClr val="000066"/>
                </a:solidFill>
              </a:rPr>
              <a:t>The </a:t>
            </a:r>
            <a:r>
              <a:rPr lang="en-GB" altLang="en-US" b="1" dirty="0">
                <a:solidFill>
                  <a:srgbClr val="286DA6"/>
                </a:solidFill>
              </a:rPr>
              <a:t>stovetop</a:t>
            </a:r>
            <a:r>
              <a:rPr lang="en-GB" altLang="en-US" dirty="0">
                <a:solidFill>
                  <a:srgbClr val="000066"/>
                </a:solidFill>
              </a:rPr>
              <a:t> was the </a:t>
            </a:r>
            <a:r>
              <a:rPr lang="en-GB" altLang="en-US" b="1" dirty="0">
                <a:solidFill>
                  <a:srgbClr val="286DA6"/>
                </a:solidFill>
              </a:rPr>
              <a:t>hottest</a:t>
            </a:r>
            <a:r>
              <a:rPr lang="en-GB" altLang="en-US" dirty="0">
                <a:solidFill>
                  <a:srgbClr val="000066"/>
                </a:solidFill>
              </a:rPr>
              <a:t> place in the kitchen!</a:t>
            </a:r>
            <a:endParaRPr lang="en-US" altLang="en-US" dirty="0">
              <a:solidFill>
                <a:srgbClr val="000066"/>
              </a:solidFill>
            </a:endParaRPr>
          </a:p>
        </p:txBody>
      </p:sp>
      <p:pic>
        <p:nvPicPr>
          <p:cNvPr id="11267" name="Picture 7" descr="final kitchen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1530350"/>
            <a:ext cx="80295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8"/>
          <p:cNvSpPr>
            <a:spLocks noGrp="1" noChangeArrowheads="1"/>
          </p:cNvSpPr>
          <p:nvPr>
            <p:ph type="title"/>
          </p:nvPr>
        </p:nvSpPr>
        <p:spPr/>
        <p:txBody>
          <a:bodyPr/>
          <a:lstStyle/>
          <a:p>
            <a:pPr eaLnBrk="1" hangingPunct="1"/>
            <a:r>
              <a:rPr lang="en-GB" altLang="en-US" dirty="0"/>
              <a:t>Where was the hottest place in the kitchen?</a:t>
            </a:r>
          </a:p>
        </p:txBody>
      </p:sp>
    </p:spTree>
    <p:extLst>
      <p:ext uri="{BB962C8B-B14F-4D97-AF65-F5344CB8AC3E}">
        <p14:creationId xmlns:p14="http://schemas.microsoft.com/office/powerpoint/2010/main" val="61266301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Heating and cooling</a:t>
            </a:r>
            <a:endParaRPr lang="en-GB" dirty="0"/>
          </a:p>
        </p:txBody>
      </p:sp>
      <p:sp>
        <p:nvSpPr>
          <p:cNvPr id="4" name="Text Box 18"/>
          <p:cNvSpPr txBox="1">
            <a:spLocks noChangeArrowheads="1"/>
          </p:cNvSpPr>
          <p:nvPr/>
        </p:nvSpPr>
        <p:spPr bwMode="auto">
          <a:xfrm>
            <a:off x="358775" y="776288"/>
            <a:ext cx="44672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ltLang="en-US" dirty="0">
                <a:solidFill>
                  <a:srgbClr val="000066"/>
                </a:solidFill>
              </a:rPr>
              <a:t>Heating or cooling a material can cause it to change. </a:t>
            </a:r>
          </a:p>
        </p:txBody>
      </p:sp>
      <p:sp>
        <p:nvSpPr>
          <p:cNvPr id="6" name="Text Box 18"/>
          <p:cNvSpPr txBox="1">
            <a:spLocks noChangeArrowheads="1"/>
          </p:cNvSpPr>
          <p:nvPr/>
        </p:nvSpPr>
        <p:spPr bwMode="auto">
          <a:xfrm>
            <a:off x="385590" y="2532385"/>
            <a:ext cx="3849330" cy="830997"/>
          </a:xfrm>
          <a:prstGeom prst="rect">
            <a:avLst/>
          </a:prstGeom>
          <a:solidFill>
            <a:srgbClr val="BEDAF0"/>
          </a:solidFill>
          <a:ln>
            <a:noFill/>
          </a:ln>
          <a:effec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ltLang="en-US" dirty="0">
                <a:solidFill>
                  <a:srgbClr val="000066"/>
                </a:solidFill>
              </a:rPr>
              <a:t>What changes do you see when butter is heated?</a:t>
            </a:r>
          </a:p>
        </p:txBody>
      </p:sp>
      <p:pic>
        <p:nvPicPr>
          <p:cNvPr id="12" name="Picture 19">
            <a:hlinkClick r:id="" action="ppaction://hlinkshowjump?jump=nextslide"/>
            <a:extLst>
              <a:ext uri="{FF2B5EF4-FFF2-40B4-BE49-F238E27FC236}">
                <a16:creationId xmlns:a16="http://schemas.microsoft.com/office/drawing/2014/main" id="{ED293B27-2F94-49F8-B3E2-85EDF2CDC2C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3" name="Text Box 18"/>
          <p:cNvSpPr txBox="1">
            <a:spLocks noChangeArrowheads="1"/>
          </p:cNvSpPr>
          <p:nvPr/>
        </p:nvSpPr>
        <p:spPr bwMode="auto">
          <a:xfrm>
            <a:off x="358775" y="4204742"/>
            <a:ext cx="43164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ltLang="en-US" dirty="0">
                <a:solidFill>
                  <a:srgbClr val="000066"/>
                </a:solidFill>
              </a:rPr>
              <a:t>It will start to melt, and will eventually turn to liquid.</a:t>
            </a:r>
          </a:p>
        </p:txBody>
      </p:sp>
      <p:pic>
        <p:nvPicPr>
          <p:cNvPr id="9" name="Picture 9" descr="notes_icon">
            <a:extLst>
              <a:ext uri="{FF2B5EF4-FFF2-40B4-BE49-F238E27FC236}">
                <a16:creationId xmlns:a16="http://schemas.microsoft.com/office/drawing/2014/main" id="{2E2A50FA-3F32-4E0C-9E27-913A1022085A}"/>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7" name="Picture 6">
            <a:extLst>
              <a:ext uri="{FF2B5EF4-FFF2-40B4-BE49-F238E27FC236}">
                <a16:creationId xmlns:a16="http://schemas.microsoft.com/office/drawing/2014/main" id="{10B05FA8-CC1D-4E13-B83C-34E1715129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1275" y="3549540"/>
            <a:ext cx="4087893" cy="2627931"/>
          </a:xfrm>
          <a:prstGeom prst="rect">
            <a:avLst/>
          </a:prstGeom>
        </p:spPr>
      </p:pic>
      <p:pic>
        <p:nvPicPr>
          <p:cNvPr id="10" name="Picture 9">
            <a:extLst>
              <a:ext uri="{FF2B5EF4-FFF2-40B4-BE49-F238E27FC236}">
                <a16:creationId xmlns:a16="http://schemas.microsoft.com/office/drawing/2014/main" id="{EAA0848A-B461-4227-ADFF-7452F22EE6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5187" y="800100"/>
            <a:ext cx="3960070" cy="2723659"/>
          </a:xfrm>
          <a:prstGeom prst="rect">
            <a:avLst/>
          </a:prstGeom>
        </p:spPr>
      </p:pic>
    </p:spTree>
    <p:extLst>
      <p:ext uri="{BB962C8B-B14F-4D97-AF65-F5344CB8AC3E}">
        <p14:creationId xmlns:p14="http://schemas.microsoft.com/office/powerpoint/2010/main" val="422487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5" name="Text Box 3"/>
          <p:cNvSpPr txBox="1">
            <a:spLocks noChangeArrowheads="1"/>
          </p:cNvSpPr>
          <p:nvPr/>
        </p:nvSpPr>
        <p:spPr bwMode="auto">
          <a:xfrm>
            <a:off x="358775" y="2019300"/>
            <a:ext cx="3200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altLang="en-US" dirty="0">
                <a:solidFill>
                  <a:srgbClr val="000066"/>
                </a:solidFill>
              </a:rPr>
              <a:t>A group of students made pots from </a:t>
            </a:r>
            <a:r>
              <a:rPr lang="en-GB" altLang="en-US" b="1" dirty="0">
                <a:solidFill>
                  <a:srgbClr val="286DA6"/>
                </a:solidFill>
              </a:rPr>
              <a:t>clay</a:t>
            </a:r>
            <a:r>
              <a:rPr lang="en-GB" altLang="en-US" dirty="0">
                <a:solidFill>
                  <a:srgbClr val="000066"/>
                </a:solidFill>
              </a:rPr>
              <a:t>. </a:t>
            </a:r>
            <a:endParaRPr lang="en-US" altLang="en-US" dirty="0">
              <a:solidFill>
                <a:srgbClr val="000066"/>
              </a:solidFill>
            </a:endParaRPr>
          </a:p>
        </p:txBody>
      </p:sp>
      <p:sp>
        <p:nvSpPr>
          <p:cNvPr id="12297" name="Rectangle 13"/>
          <p:cNvSpPr>
            <a:spLocks noGrp="1" noChangeArrowheads="1"/>
          </p:cNvSpPr>
          <p:nvPr>
            <p:ph type="title"/>
          </p:nvPr>
        </p:nvSpPr>
        <p:spPr/>
        <p:txBody>
          <a:bodyPr/>
          <a:lstStyle/>
          <a:p>
            <a:pPr eaLnBrk="1" hangingPunct="1"/>
            <a:r>
              <a:rPr lang="en-GB" altLang="en-US" dirty="0"/>
              <a:t>Changing clay</a:t>
            </a:r>
          </a:p>
        </p:txBody>
      </p:sp>
      <p:sp>
        <p:nvSpPr>
          <p:cNvPr id="12298" name="Rectangle 14"/>
          <p:cNvSpPr>
            <a:spLocks noChangeArrowheads="1"/>
          </p:cNvSpPr>
          <p:nvPr/>
        </p:nvSpPr>
        <p:spPr bwMode="auto">
          <a:xfrm>
            <a:off x="358775" y="795867"/>
            <a:ext cx="84633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altLang="en-US" dirty="0">
                <a:solidFill>
                  <a:srgbClr val="000066"/>
                </a:solidFill>
              </a:rPr>
              <a:t>Take a look at how the material called clay can be changed.</a:t>
            </a:r>
            <a:r>
              <a:rPr lang="en-GB" altLang="en-US" dirty="0"/>
              <a:t> </a:t>
            </a:r>
          </a:p>
        </p:txBody>
      </p:sp>
      <p:pic>
        <p:nvPicPr>
          <p:cNvPr id="11" name="Picture 19">
            <a:hlinkClick r:id="" action="ppaction://hlinkshowjump?jump=nextslide"/>
            <a:extLst>
              <a:ext uri="{FF2B5EF4-FFF2-40B4-BE49-F238E27FC236}">
                <a16:creationId xmlns:a16="http://schemas.microsoft.com/office/drawing/2014/main" id="{ED293B27-2F94-49F8-B3E2-85EDF2CDC2C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2E2A50FA-3F32-4E0C-9E27-913A1022085A}"/>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sp>
        <p:nvSpPr>
          <p:cNvPr id="3" name="Rectangle 2"/>
          <p:cNvSpPr/>
          <p:nvPr/>
        </p:nvSpPr>
        <p:spPr>
          <a:xfrm>
            <a:off x="358775" y="3718023"/>
            <a:ext cx="3463396" cy="1200329"/>
          </a:xfrm>
          <a:prstGeom prst="rect">
            <a:avLst/>
          </a:prstGeom>
        </p:spPr>
        <p:txBody>
          <a:bodyPr wrap="square">
            <a:spAutoFit/>
          </a:bodyPr>
          <a:lstStyle/>
          <a:p>
            <a:pPr eaLnBrk="1" hangingPunct="1">
              <a:spcBef>
                <a:spcPct val="50000"/>
              </a:spcBef>
            </a:pPr>
            <a:r>
              <a:rPr lang="en-GB" altLang="en-US" dirty="0"/>
              <a:t>The clay was soft and easy to </a:t>
            </a:r>
            <a:r>
              <a:rPr lang="en-GB" altLang="en-US" b="1" dirty="0">
                <a:solidFill>
                  <a:srgbClr val="286DA6"/>
                </a:solidFill>
              </a:rPr>
              <a:t>squash</a:t>
            </a:r>
            <a:r>
              <a:rPr lang="en-GB" altLang="en-US" dirty="0"/>
              <a:t>, </a:t>
            </a:r>
            <a:r>
              <a:rPr lang="en-GB" altLang="en-US" b="1" dirty="0">
                <a:solidFill>
                  <a:srgbClr val="286DA6"/>
                </a:solidFill>
              </a:rPr>
              <a:t>bend</a:t>
            </a:r>
            <a:r>
              <a:rPr lang="en-GB" altLang="en-US" dirty="0"/>
              <a:t>, </a:t>
            </a:r>
            <a:r>
              <a:rPr lang="en-GB" altLang="en-US" b="1" dirty="0">
                <a:solidFill>
                  <a:srgbClr val="286DA6"/>
                </a:solidFill>
              </a:rPr>
              <a:t>stretch</a:t>
            </a:r>
            <a:r>
              <a:rPr lang="en-GB" altLang="en-US" dirty="0"/>
              <a:t> and </a:t>
            </a:r>
            <a:r>
              <a:rPr lang="en-GB" altLang="en-US" b="1" dirty="0">
                <a:solidFill>
                  <a:srgbClr val="286DA6"/>
                </a:solidFill>
              </a:rPr>
              <a:t>twist</a:t>
            </a:r>
            <a:r>
              <a:rPr lang="en-GB" altLang="en-US" dirty="0"/>
              <a:t>.</a:t>
            </a:r>
            <a:endParaRPr lang="en-US" altLang="en-US" dirty="0"/>
          </a:p>
        </p:txBody>
      </p:sp>
      <p:pic>
        <p:nvPicPr>
          <p:cNvPr id="4" name="Picture 3">
            <a:extLst>
              <a:ext uri="{FF2B5EF4-FFF2-40B4-BE49-F238E27FC236}">
                <a16:creationId xmlns:a16="http://schemas.microsoft.com/office/drawing/2014/main" id="{952F740D-D967-40AA-9508-E84AA9D06342}"/>
              </a:ext>
            </a:extLst>
          </p:cNvPr>
          <p:cNvPicPr>
            <a:picLocks noChangeAspect="1"/>
          </p:cNvPicPr>
          <p:nvPr/>
        </p:nvPicPr>
        <p:blipFill rotWithShape="1">
          <a:blip r:embed="rId5">
            <a:extLst>
              <a:ext uri="{28A0092B-C50C-407E-A947-70E740481C1C}">
                <a14:useLocalDpi xmlns:a14="http://schemas.microsoft.com/office/drawing/2010/main" val="0"/>
              </a:ext>
            </a:extLst>
          </a:blip>
          <a:srcRect l="10179" r="22241"/>
          <a:stretch/>
        </p:blipFill>
        <p:spPr>
          <a:xfrm>
            <a:off x="4405629" y="1719613"/>
            <a:ext cx="4041459" cy="3989685"/>
          </a:xfrm>
          <a:prstGeom prst="rect">
            <a:avLst/>
          </a:prstGeom>
        </p:spPr>
      </p:pic>
    </p:spTree>
    <p:extLst>
      <p:ext uri="{BB962C8B-B14F-4D97-AF65-F5344CB8AC3E}">
        <p14:creationId xmlns:p14="http://schemas.microsoft.com/office/powerpoint/2010/main" val="22012323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19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What happens to clay when it is heated?</a:t>
            </a:r>
            <a:endParaRPr lang="en-GB" dirty="0"/>
          </a:p>
        </p:txBody>
      </p:sp>
      <p:sp>
        <p:nvSpPr>
          <p:cNvPr id="5" name="Text Box 7"/>
          <p:cNvSpPr txBox="1">
            <a:spLocks noChangeArrowheads="1"/>
          </p:cNvSpPr>
          <p:nvPr/>
        </p:nvSpPr>
        <p:spPr bwMode="auto">
          <a:xfrm>
            <a:off x="358775" y="4605633"/>
            <a:ext cx="8407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altLang="en-US" dirty="0">
                <a:solidFill>
                  <a:srgbClr val="000066"/>
                </a:solidFill>
              </a:rPr>
              <a:t>When they come out, they have changed.</a:t>
            </a:r>
            <a:endParaRPr lang="en-US" altLang="en-US" dirty="0">
              <a:solidFill>
                <a:srgbClr val="000066"/>
              </a:solidFill>
            </a:endParaRPr>
          </a:p>
        </p:txBody>
      </p:sp>
      <p:pic>
        <p:nvPicPr>
          <p:cNvPr id="6" name="Picture 8" descr="clayunfiredp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1995495"/>
            <a:ext cx="2347722" cy="24241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9" descr="clayfiredpo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684" y="1958982"/>
            <a:ext cx="2366629" cy="244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clayclosedkil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9746" y="1970094"/>
            <a:ext cx="2355869" cy="243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58775" y="800100"/>
            <a:ext cx="8237538" cy="830997"/>
          </a:xfrm>
          <a:prstGeom prst="rect">
            <a:avLst/>
          </a:prstGeom>
        </p:spPr>
        <p:txBody>
          <a:bodyPr wrap="square">
            <a:spAutoFit/>
          </a:bodyPr>
          <a:lstStyle/>
          <a:p>
            <a:r>
              <a:rPr lang="en-GB" altLang="en-US" dirty="0"/>
              <a:t>The clay pots are put in a </a:t>
            </a:r>
            <a:r>
              <a:rPr lang="en-GB" altLang="en-US" b="1" dirty="0">
                <a:solidFill>
                  <a:srgbClr val="286DA6"/>
                </a:solidFill>
              </a:rPr>
              <a:t>kiln</a:t>
            </a:r>
            <a:r>
              <a:rPr lang="en-GB" altLang="en-US" dirty="0"/>
              <a:t>. The kiln gets </a:t>
            </a:r>
            <a:r>
              <a:rPr lang="en-GB" altLang="en-US" b="1" dirty="0">
                <a:solidFill>
                  <a:srgbClr val="286DA6"/>
                </a:solidFill>
              </a:rPr>
              <a:t>very hot</a:t>
            </a:r>
            <a:r>
              <a:rPr lang="en-GB" altLang="en-US" dirty="0"/>
              <a:t> and the clay pots are</a:t>
            </a:r>
            <a:r>
              <a:rPr lang="en-GB" altLang="en-US" dirty="0">
                <a:solidFill>
                  <a:srgbClr val="286DA6"/>
                </a:solidFill>
              </a:rPr>
              <a:t> </a:t>
            </a:r>
            <a:r>
              <a:rPr lang="en-GB" altLang="en-US" b="1" dirty="0">
                <a:solidFill>
                  <a:srgbClr val="286DA6"/>
                </a:solidFill>
              </a:rPr>
              <a:t>baked</a:t>
            </a:r>
            <a:r>
              <a:rPr lang="en-GB" altLang="en-US" dirty="0"/>
              <a:t>. </a:t>
            </a:r>
            <a:endParaRPr lang="en-GB" dirty="0"/>
          </a:p>
        </p:txBody>
      </p:sp>
      <p:sp>
        <p:nvSpPr>
          <p:cNvPr id="10" name="Text Box 7"/>
          <p:cNvSpPr txBox="1">
            <a:spLocks noChangeArrowheads="1"/>
          </p:cNvSpPr>
          <p:nvPr/>
        </p:nvSpPr>
        <p:spPr bwMode="auto">
          <a:xfrm>
            <a:off x="358775" y="5252033"/>
            <a:ext cx="7430558" cy="830997"/>
          </a:xfrm>
          <a:prstGeom prst="rect">
            <a:avLst/>
          </a:prstGeom>
          <a:solidFill>
            <a:srgbClr val="BEDAF0"/>
          </a:solidFill>
          <a:ln w="9525">
            <a:noFill/>
            <a:miter lim="800000"/>
            <a:headEnd/>
            <a:tailEnd/>
          </a:ln>
          <a:effectLs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altLang="en-US" dirty="0">
                <a:solidFill>
                  <a:srgbClr val="000066"/>
                </a:solidFill>
              </a:rPr>
              <a:t>What questions should the students ask to find out how the baked clay is different from the wet clay?</a:t>
            </a:r>
            <a:endParaRPr lang="en-US" altLang="en-US" dirty="0">
              <a:solidFill>
                <a:srgbClr val="000066"/>
              </a:solidFill>
            </a:endParaRPr>
          </a:p>
        </p:txBody>
      </p:sp>
      <p:pic>
        <p:nvPicPr>
          <p:cNvPr id="12" name="Picture 9" descr="notes_icon">
            <a:extLst>
              <a:ext uri="{FF2B5EF4-FFF2-40B4-BE49-F238E27FC236}">
                <a16:creationId xmlns:a16="http://schemas.microsoft.com/office/drawing/2014/main" id="{2E2A50FA-3F32-4E0C-9E27-913A1022085A}"/>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9">
            <a:extLst>
              <a:ext uri="{FF2B5EF4-FFF2-40B4-BE49-F238E27FC236}">
                <a16:creationId xmlns:a16="http://schemas.microsoft.com/office/drawing/2014/main" id="{9EC303ED-2F63-48EF-AFFA-0A0DA3782FD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12321" y="86520"/>
            <a:ext cx="442911" cy="516730"/>
          </a:xfrm>
          <a:prstGeom prst="rect">
            <a:avLst/>
          </a:prstGeom>
          <a:noFill/>
          <a:ln w="9525">
            <a:noFill/>
            <a:miter lim="800000"/>
            <a:headEnd/>
            <a:tailEnd/>
          </a:ln>
        </p:spPr>
      </p:pic>
      <p:pic>
        <p:nvPicPr>
          <p:cNvPr id="14" name="Picture 19">
            <a:hlinkClick r:id="" action="ppaction://hlinkshowjump?jump=nextslide"/>
            <a:extLst>
              <a:ext uri="{FF2B5EF4-FFF2-40B4-BE49-F238E27FC236}">
                <a16:creationId xmlns:a16="http://schemas.microsoft.com/office/drawing/2014/main" id="{285CBEB8-519A-48C0-B8D2-413979CC197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extLst>
      <p:ext uri="{BB962C8B-B14F-4D97-AF65-F5344CB8AC3E}">
        <p14:creationId xmlns:p14="http://schemas.microsoft.com/office/powerpoint/2010/main" val="168073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58774" y="793843"/>
            <a:ext cx="77782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altLang="en-US" dirty="0">
                <a:solidFill>
                  <a:srgbClr val="010066"/>
                </a:solidFill>
              </a:rPr>
              <a:t>Clay</a:t>
            </a:r>
            <a:r>
              <a:rPr lang="en-GB" altLang="en-US" dirty="0">
                <a:solidFill>
                  <a:srgbClr val="000066"/>
                </a:solidFill>
              </a:rPr>
              <a:t> changes when it is </a:t>
            </a:r>
            <a:r>
              <a:rPr lang="en-GB" altLang="en-US" b="1" dirty="0">
                <a:solidFill>
                  <a:srgbClr val="286DA6"/>
                </a:solidFill>
              </a:rPr>
              <a:t>baked</a:t>
            </a:r>
            <a:r>
              <a:rPr lang="en-GB" altLang="en-US" dirty="0">
                <a:solidFill>
                  <a:srgbClr val="000066"/>
                </a:solidFill>
              </a:rPr>
              <a:t> at a hot temperature. </a:t>
            </a:r>
            <a:endParaRPr lang="en-US" altLang="en-US" dirty="0">
              <a:solidFill>
                <a:srgbClr val="000066"/>
              </a:solidFill>
            </a:endParaRPr>
          </a:p>
        </p:txBody>
      </p:sp>
      <p:sp>
        <p:nvSpPr>
          <p:cNvPr id="386053" name="Text Box 5"/>
          <p:cNvSpPr txBox="1">
            <a:spLocks noChangeArrowheads="1"/>
          </p:cNvSpPr>
          <p:nvPr/>
        </p:nvSpPr>
        <p:spPr bwMode="auto">
          <a:xfrm>
            <a:off x="5988050" y="2080673"/>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altLang="en-US" b="1" dirty="0">
                <a:solidFill>
                  <a:srgbClr val="010066"/>
                </a:solidFill>
              </a:rPr>
              <a:t>baked clay?</a:t>
            </a:r>
            <a:endParaRPr lang="en-US" altLang="en-US" b="1" dirty="0">
              <a:solidFill>
                <a:srgbClr val="010066"/>
              </a:solidFill>
            </a:endParaRPr>
          </a:p>
        </p:txBody>
      </p:sp>
      <p:pic>
        <p:nvPicPr>
          <p:cNvPr id="386057" name="Picture 9" descr="clayweightunfi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3" y="3157538"/>
            <a:ext cx="8540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058" name="Picture 10" descr="clayweightunfireddropp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4530725"/>
            <a:ext cx="111125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6059" name="Line 11"/>
          <p:cNvSpPr>
            <a:spLocks noChangeAspect="1" noChangeShapeType="1"/>
          </p:cNvSpPr>
          <p:nvPr/>
        </p:nvSpPr>
        <p:spPr bwMode="auto">
          <a:xfrm>
            <a:off x="1957388" y="5070475"/>
            <a:ext cx="833437" cy="0"/>
          </a:xfrm>
          <a:prstGeom prst="line">
            <a:avLst/>
          </a:prstGeom>
          <a:noFill/>
          <a:ln w="635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386060" name="Picture 12" descr="clayweightbak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9213" y="3154363"/>
            <a:ext cx="858837"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061" name="Picture 13" descr="clayweightbakeddropp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9500" y="4059238"/>
            <a:ext cx="85407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6062" name="Line 14"/>
          <p:cNvSpPr>
            <a:spLocks noChangeAspect="1" noChangeShapeType="1"/>
          </p:cNvSpPr>
          <p:nvPr/>
        </p:nvSpPr>
        <p:spPr bwMode="auto">
          <a:xfrm>
            <a:off x="6224588" y="5070475"/>
            <a:ext cx="833437" cy="0"/>
          </a:xfrm>
          <a:prstGeom prst="line">
            <a:avLst/>
          </a:prstGeom>
          <a:noFill/>
          <a:ln w="63500">
            <a:solidFill>
              <a:srgbClr val="99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7" name="Rectangle 17"/>
          <p:cNvSpPr>
            <a:spLocks noGrp="1" noChangeArrowheads="1"/>
          </p:cNvSpPr>
          <p:nvPr>
            <p:ph type="title"/>
          </p:nvPr>
        </p:nvSpPr>
        <p:spPr/>
        <p:txBody>
          <a:bodyPr/>
          <a:lstStyle/>
          <a:p>
            <a:pPr eaLnBrk="1" hangingPunct="1"/>
            <a:r>
              <a:rPr lang="en-GB" altLang="en-US" dirty="0"/>
              <a:t>Testing clay – weight </a:t>
            </a:r>
          </a:p>
        </p:txBody>
      </p:sp>
      <p:pic>
        <p:nvPicPr>
          <p:cNvPr id="386066" name="Picture 18" descr="CMl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3425" y="1879092"/>
            <a:ext cx="30163"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a:hlinkClick r:id="" action="ppaction://hlinkshowjump?jump=nextslide"/>
            <a:extLst>
              <a:ext uri="{FF2B5EF4-FFF2-40B4-BE49-F238E27FC236}">
                <a16:creationId xmlns:a16="http://schemas.microsoft.com/office/drawing/2014/main" id="{ED293B27-2F94-49F8-B3E2-85EDF2CDC2C0}"/>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9" name="Text Box 7"/>
          <p:cNvSpPr txBox="1">
            <a:spLocks noChangeArrowheads="1"/>
          </p:cNvSpPr>
          <p:nvPr/>
        </p:nvSpPr>
        <p:spPr bwMode="auto">
          <a:xfrm>
            <a:off x="358775" y="1255508"/>
            <a:ext cx="80883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altLang="en-US" dirty="0">
                <a:solidFill>
                  <a:srgbClr val="010066"/>
                </a:solidFill>
              </a:rPr>
              <a:t>What will happen when a heavy weight is placed on…</a:t>
            </a:r>
            <a:endParaRPr lang="en-US" altLang="en-US" dirty="0">
              <a:solidFill>
                <a:srgbClr val="010066"/>
              </a:solidFill>
            </a:endParaRPr>
          </a:p>
        </p:txBody>
      </p:sp>
      <p:sp>
        <p:nvSpPr>
          <p:cNvPr id="386055" name="Text Box 7"/>
          <p:cNvSpPr txBox="1">
            <a:spLocks noChangeArrowheads="1"/>
          </p:cNvSpPr>
          <p:nvPr/>
        </p:nvSpPr>
        <p:spPr bwMode="auto">
          <a:xfrm>
            <a:off x="1346200" y="2076207"/>
            <a:ext cx="2309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GB" altLang="en-US" b="1" dirty="0">
                <a:solidFill>
                  <a:srgbClr val="010066"/>
                </a:solidFill>
              </a:rPr>
              <a:t>wet clay? </a:t>
            </a:r>
            <a:endParaRPr lang="en-US" altLang="en-US" b="1" dirty="0">
              <a:solidFill>
                <a:srgbClr val="010066"/>
              </a:solidFill>
            </a:endParaRPr>
          </a:p>
        </p:txBody>
      </p:sp>
      <p:pic>
        <p:nvPicPr>
          <p:cNvPr id="20" name="Picture 9" descr="notes_icon">
            <a:extLst>
              <a:ext uri="{FF2B5EF4-FFF2-40B4-BE49-F238E27FC236}">
                <a16:creationId xmlns:a16="http://schemas.microsoft.com/office/drawing/2014/main" id="{2E2A50FA-3F32-4E0C-9E27-913A1022085A}"/>
              </a:ext>
            </a:extLst>
          </p:cNvPr>
          <p:cNvPicPr>
            <a:picLocks noChangeAspect="1" noChangeArrowheads="1"/>
          </p:cNvPicPr>
          <p:nvPr/>
        </p:nvPicPr>
        <p:blipFill>
          <a:blip r:embed="rId9" cstate="print"/>
          <a:srcRect/>
          <a:stretch>
            <a:fillRect/>
          </a:stretch>
        </p:blipFill>
        <p:spPr bwMode="auto">
          <a:xfrm>
            <a:off x="8532813" y="153987"/>
            <a:ext cx="442912" cy="387350"/>
          </a:xfrm>
          <a:prstGeom prst="rect">
            <a:avLst/>
          </a:prstGeom>
          <a:noFill/>
          <a:ln w="9525">
            <a:noFill/>
            <a:miter lim="800000"/>
            <a:headEnd/>
            <a:tailEnd/>
          </a:ln>
        </p:spPr>
      </p:pic>
      <p:pic>
        <p:nvPicPr>
          <p:cNvPr id="22" name="Picture 18" descr="CMline">
            <a:extLst>
              <a:ext uri="{FF2B5EF4-FFF2-40B4-BE49-F238E27FC236}">
                <a16:creationId xmlns:a16="http://schemas.microsoft.com/office/drawing/2014/main" id="{FAAD572F-5EA8-4EA4-A08D-F248FD638F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1050" y="1879092"/>
            <a:ext cx="30163"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7200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60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60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60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86059"/>
                                        </p:tgtEl>
                                        <p:attrNameLst>
                                          <p:attrName>style.visibility</p:attrName>
                                        </p:attrNameLst>
                                      </p:cBhvr>
                                      <p:to>
                                        <p:strVal val="visible"/>
                                      </p:to>
                                    </p:set>
                                    <p:animEffect transition="in" filter="wipe(left)">
                                      <p:cBhvr>
                                        <p:cTn id="21" dur="500"/>
                                        <p:tgtEl>
                                          <p:spTgt spid="386059"/>
                                        </p:tgtEl>
                                      </p:cBhvr>
                                    </p:animEffec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3860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60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60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86062"/>
                                        </p:tgtEl>
                                        <p:attrNameLst>
                                          <p:attrName>style.visibility</p:attrName>
                                        </p:attrNameLst>
                                      </p:cBhvr>
                                      <p:to>
                                        <p:strVal val="visible"/>
                                      </p:to>
                                    </p:set>
                                    <p:animEffect transition="in" filter="wipe(left)">
                                      <p:cBhvr>
                                        <p:cTn id="35" dur="500"/>
                                        <p:tgtEl>
                                          <p:spTgt spid="386062"/>
                                        </p:tgtEl>
                                      </p:cBhvr>
                                    </p:animEffec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38606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3" grpId="0"/>
      <p:bldP spid="386059" grpId="0" animBg="1"/>
      <p:bldP spid="386062" grpId="0" animBg="1"/>
      <p:bldP spid="19" grpId="0"/>
      <p:bldP spid="3860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58775" y="793843"/>
            <a:ext cx="80279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altLang="en-US" dirty="0">
                <a:solidFill>
                  <a:srgbClr val="010066"/>
                </a:solidFill>
              </a:rPr>
              <a:t>Clay</a:t>
            </a:r>
            <a:r>
              <a:rPr lang="en-GB" altLang="en-US" dirty="0">
                <a:solidFill>
                  <a:srgbClr val="000066"/>
                </a:solidFill>
              </a:rPr>
              <a:t> changes when it is</a:t>
            </a:r>
            <a:r>
              <a:rPr lang="en-GB" altLang="en-US" dirty="0">
                <a:solidFill>
                  <a:srgbClr val="286DA6"/>
                </a:solidFill>
              </a:rPr>
              <a:t> </a:t>
            </a:r>
            <a:r>
              <a:rPr lang="en-GB" altLang="en-US" b="1" dirty="0">
                <a:solidFill>
                  <a:srgbClr val="286DA6"/>
                </a:solidFill>
              </a:rPr>
              <a:t>baked</a:t>
            </a:r>
            <a:r>
              <a:rPr lang="en-GB" altLang="en-US" dirty="0">
                <a:solidFill>
                  <a:srgbClr val="286DA6"/>
                </a:solidFill>
              </a:rPr>
              <a:t> </a:t>
            </a:r>
            <a:r>
              <a:rPr lang="en-GB" altLang="en-US" dirty="0">
                <a:solidFill>
                  <a:srgbClr val="000066"/>
                </a:solidFill>
              </a:rPr>
              <a:t>at a hot temperature. </a:t>
            </a:r>
            <a:endParaRPr lang="en-US" altLang="en-US" dirty="0">
              <a:solidFill>
                <a:srgbClr val="000066"/>
              </a:solidFill>
            </a:endParaRPr>
          </a:p>
        </p:txBody>
      </p:sp>
      <p:pic>
        <p:nvPicPr>
          <p:cNvPr id="388100" name="Picture 4" descr="claybakedsm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1901" y="1893888"/>
            <a:ext cx="2828925"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Rectangle 13"/>
          <p:cNvSpPr>
            <a:spLocks noGrp="1" noChangeArrowheads="1"/>
          </p:cNvSpPr>
          <p:nvPr>
            <p:ph type="title"/>
          </p:nvPr>
        </p:nvSpPr>
        <p:spPr/>
        <p:txBody>
          <a:bodyPr/>
          <a:lstStyle/>
          <a:p>
            <a:pPr eaLnBrk="1" hangingPunct="1"/>
            <a:r>
              <a:rPr lang="en-GB" altLang="en-US" dirty="0"/>
              <a:t>Testing clay – dropping</a:t>
            </a:r>
          </a:p>
        </p:txBody>
      </p:sp>
      <p:pic>
        <p:nvPicPr>
          <p:cNvPr id="388101" name="Picture 5" descr="clayrawsplat"/>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bwMode="auto">
          <a:xfrm>
            <a:off x="1762087" y="1950243"/>
            <a:ext cx="1431925" cy="45259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9">
            <a:hlinkClick r:id="" action="ppaction://hlinkshowjump?jump=nextslide"/>
            <a:extLst>
              <a:ext uri="{FF2B5EF4-FFF2-40B4-BE49-F238E27FC236}">
                <a16:creationId xmlns:a16="http://schemas.microsoft.com/office/drawing/2014/main" id="{ED293B27-2F94-49F8-B3E2-85EDF2CDC2C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5" name="Text Box 7"/>
          <p:cNvSpPr txBox="1">
            <a:spLocks noChangeArrowheads="1"/>
          </p:cNvSpPr>
          <p:nvPr/>
        </p:nvSpPr>
        <p:spPr bwMode="auto">
          <a:xfrm>
            <a:off x="358775" y="1255508"/>
            <a:ext cx="80883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altLang="en-US" dirty="0">
                <a:solidFill>
                  <a:srgbClr val="010066"/>
                </a:solidFill>
              </a:rPr>
              <a:t>What will happen if we drop…</a:t>
            </a:r>
            <a:endParaRPr lang="en-US" altLang="en-US" dirty="0">
              <a:solidFill>
                <a:srgbClr val="010066"/>
              </a:solidFill>
            </a:endParaRPr>
          </a:p>
        </p:txBody>
      </p:sp>
      <p:pic>
        <p:nvPicPr>
          <p:cNvPr id="14" name="Picture 9" descr="notes_icon">
            <a:extLst>
              <a:ext uri="{FF2B5EF4-FFF2-40B4-BE49-F238E27FC236}">
                <a16:creationId xmlns:a16="http://schemas.microsoft.com/office/drawing/2014/main" id="{2E2A50FA-3F32-4E0C-9E27-913A1022085A}"/>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
        <p:nvSpPr>
          <p:cNvPr id="18" name="Text Box 5">
            <a:extLst>
              <a:ext uri="{FF2B5EF4-FFF2-40B4-BE49-F238E27FC236}">
                <a16:creationId xmlns:a16="http://schemas.microsoft.com/office/drawing/2014/main" id="{CDA0064A-579C-48A2-B315-4C2E89CE2A34}"/>
              </a:ext>
            </a:extLst>
          </p:cNvPr>
          <p:cNvSpPr txBox="1">
            <a:spLocks noChangeArrowheads="1"/>
          </p:cNvSpPr>
          <p:nvPr/>
        </p:nvSpPr>
        <p:spPr bwMode="auto">
          <a:xfrm>
            <a:off x="4849049" y="2137003"/>
            <a:ext cx="143923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altLang="en-US" b="1" dirty="0">
                <a:solidFill>
                  <a:srgbClr val="010066"/>
                </a:solidFill>
              </a:rPr>
              <a:t>baked </a:t>
            </a:r>
            <a:br>
              <a:rPr lang="en-GB" altLang="en-US" b="1" dirty="0">
                <a:solidFill>
                  <a:srgbClr val="010066"/>
                </a:solidFill>
              </a:rPr>
            </a:br>
            <a:r>
              <a:rPr lang="en-GB" altLang="en-US" b="1" dirty="0">
                <a:solidFill>
                  <a:srgbClr val="010066"/>
                </a:solidFill>
              </a:rPr>
              <a:t>clay?</a:t>
            </a:r>
            <a:endParaRPr lang="en-US" altLang="en-US" b="1" dirty="0">
              <a:solidFill>
                <a:srgbClr val="010066"/>
              </a:solidFill>
            </a:endParaRPr>
          </a:p>
        </p:txBody>
      </p:sp>
      <p:sp>
        <p:nvSpPr>
          <p:cNvPr id="21" name="Text Box 7">
            <a:extLst>
              <a:ext uri="{FF2B5EF4-FFF2-40B4-BE49-F238E27FC236}">
                <a16:creationId xmlns:a16="http://schemas.microsoft.com/office/drawing/2014/main" id="{42F53DE6-B8A2-4771-A93B-11B80F2D0469}"/>
              </a:ext>
            </a:extLst>
          </p:cNvPr>
          <p:cNvSpPr txBox="1">
            <a:spLocks noChangeArrowheads="1"/>
          </p:cNvSpPr>
          <p:nvPr/>
        </p:nvSpPr>
        <p:spPr bwMode="auto">
          <a:xfrm>
            <a:off x="353506" y="2137003"/>
            <a:ext cx="172666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GB" altLang="en-US" b="1" dirty="0">
                <a:solidFill>
                  <a:srgbClr val="010066"/>
                </a:solidFill>
              </a:rPr>
              <a:t>wet </a:t>
            </a:r>
            <a:br>
              <a:rPr lang="en-GB" altLang="en-US" b="1" dirty="0">
                <a:solidFill>
                  <a:srgbClr val="010066"/>
                </a:solidFill>
              </a:rPr>
            </a:br>
            <a:r>
              <a:rPr lang="en-GB" altLang="en-US" b="1" dirty="0">
                <a:solidFill>
                  <a:srgbClr val="010066"/>
                </a:solidFill>
              </a:rPr>
              <a:t>clay? </a:t>
            </a:r>
            <a:endParaRPr lang="en-US" altLang="en-US" b="1" dirty="0">
              <a:solidFill>
                <a:srgbClr val="010066"/>
              </a:solidFill>
            </a:endParaRPr>
          </a:p>
        </p:txBody>
      </p:sp>
      <p:pic>
        <p:nvPicPr>
          <p:cNvPr id="23" name="Picture 18" descr="CMline">
            <a:extLst>
              <a:ext uri="{FF2B5EF4-FFF2-40B4-BE49-F238E27FC236}">
                <a16:creationId xmlns:a16="http://schemas.microsoft.com/office/drawing/2014/main" id="{F0B97784-5FBB-480D-A12D-5BBB08E9B0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3425" y="1879092"/>
            <a:ext cx="30163"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8" descr="CMline">
            <a:extLst>
              <a:ext uri="{FF2B5EF4-FFF2-40B4-BE49-F238E27FC236}">
                <a16:creationId xmlns:a16="http://schemas.microsoft.com/office/drawing/2014/main" id="{8F9EAF4C-E908-4660-9414-8C66E49E79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1050" y="1879092"/>
            <a:ext cx="30163"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5890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88101"/>
                                        </p:tgtEl>
                                        <p:attrNameLst>
                                          <p:attrName>style.visibility</p:attrName>
                                        </p:attrNameLst>
                                      </p:cBhvr>
                                      <p:to>
                                        <p:strVal val="visible"/>
                                      </p:to>
                                    </p:set>
                                    <p:animEffect transition="in" filter="wipe(up)">
                                      <p:cBhvr>
                                        <p:cTn id="19" dur="500"/>
                                        <p:tgtEl>
                                          <p:spTgt spid="38810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88100"/>
                                        </p:tgtEl>
                                        <p:attrNameLst>
                                          <p:attrName>style.visibility</p:attrName>
                                        </p:attrNameLst>
                                      </p:cBhvr>
                                      <p:to>
                                        <p:strVal val="visible"/>
                                      </p:to>
                                    </p:set>
                                    <p:animEffect transition="in" filter="wipe(up)">
                                      <p:cBhvr>
                                        <p:cTn id="28" dur="500"/>
                                        <p:tgtEl>
                                          <p:spTgt spid="388100"/>
                                        </p:tgtEl>
                                      </p:cBhvr>
                                    </p:animEffec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9"/>
          <p:cNvSpPr>
            <a:spLocks noGrp="1" noChangeArrowheads="1"/>
          </p:cNvSpPr>
          <p:nvPr>
            <p:ph type="title"/>
          </p:nvPr>
        </p:nvSpPr>
        <p:spPr/>
        <p:txBody>
          <a:bodyPr/>
          <a:lstStyle/>
          <a:p>
            <a:pPr eaLnBrk="1" hangingPunct="1"/>
            <a:r>
              <a:rPr lang="en-GB" altLang="en-US" dirty="0"/>
              <a:t>Differences between wet and baked clay</a:t>
            </a:r>
          </a:p>
        </p:txBody>
      </p:sp>
      <p:pic>
        <p:nvPicPr>
          <p:cNvPr id="6" name="Picture 19">
            <a:hlinkClick r:id="" action="ppaction://hlinkshowjump?jump=nextslide"/>
            <a:extLst>
              <a:ext uri="{FF2B5EF4-FFF2-40B4-BE49-F238E27FC236}">
                <a16:creationId xmlns:a16="http://schemas.microsoft.com/office/drawing/2014/main" id="{ED293B27-2F94-49F8-B3E2-85EDF2CDC2C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descr="flash_icon"/>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90" name="ShockwaveFlash1" r:id="rId2" imgW="8712360" imgH="5308560"/>
        </mc:Choice>
        <mc:Fallback>
          <p:control name="ShockwaveFlash1" r:id="rId2" imgW="8712360" imgH="5308560">
            <p:pic>
              <p:nvPicPr>
                <p:cNvPr id="2" name="ShockwaveFlash1">
                  <a:extLst>
                    <a:ext uri="{FF2B5EF4-FFF2-40B4-BE49-F238E27FC236}">
                      <a16:creationId xmlns:a16="http://schemas.microsoft.com/office/drawing/2014/main" id="{F2EFDB72-6FC9-49F9-8C72-CF99962BF292}"/>
                    </a:ext>
                  </a:extLst>
                </p:cNvPr>
                <p:cNvPicPr>
                  <a:picLocks/>
                </p:cNvPicPr>
                <p:nvPr/>
              </p:nvPicPr>
              <p:blipFill>
                <a:blip r:embed="rId7"/>
                <a:stretch>
                  <a:fillRect/>
                </a:stretch>
              </p:blipFill>
              <p:spPr>
                <a:xfrm>
                  <a:off x="212725" y="800100"/>
                  <a:ext cx="8712200" cy="5308600"/>
                </a:xfrm>
                <a:prstGeom prst="rect">
                  <a:avLst/>
                </a:prstGeom>
              </p:spPr>
            </p:pic>
          </p:control>
        </mc:Fallback>
      </mc:AlternateContent>
    </p:controls>
    <p:extLst>
      <p:ext uri="{BB962C8B-B14F-4D97-AF65-F5344CB8AC3E}">
        <p14:creationId xmlns:p14="http://schemas.microsoft.com/office/powerpoint/2010/main" val="254007630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9"/>
          <p:cNvSpPr>
            <a:spLocks noGrp="1" noChangeArrowheads="1"/>
          </p:cNvSpPr>
          <p:nvPr>
            <p:ph type="title"/>
          </p:nvPr>
        </p:nvSpPr>
        <p:spPr/>
        <p:txBody>
          <a:bodyPr/>
          <a:lstStyle/>
          <a:p>
            <a:pPr eaLnBrk="1" hangingPunct="1"/>
            <a:r>
              <a:rPr lang="en-GB" altLang="en-US" dirty="0"/>
              <a:t>The process of heating</a:t>
            </a:r>
          </a:p>
        </p:txBody>
      </p:sp>
      <p:pic>
        <p:nvPicPr>
          <p:cNvPr id="7" name="Picture 6" descr="flash_icon"/>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EA0D4BCA-8543-43F9-BA67-0AF422465B3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303"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5E2F80A8-32A3-4621-99FE-695324DC2AC7}"/>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52030740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P6NydC0b"/>
  <p:tag name="ARTICULATE_DESIGN_ID_3_DEFAULT DESIGN" val="HDJmmRhd"/>
  <p:tag name="ARTICULATE_DESIGN_ID_2_DEFAULT DESIGN" val="pEnH22Mp"/>
  <p:tag name="ARTICULATE_DESIGN_ID_4_DEFAULT DESIGN" val="hnZP7Lr4"/>
  <p:tag name="ARTICULATE_DESIGN_ID_5_DEFAULT DESIGN" val="YA6RjrbT"/>
  <p:tag name="ARTICULATE_DESIGN_ID_6_DEFAULT DESIGN" val="VxMJgrcp"/>
  <p:tag name="ARTICULATE_DESIGN_ID_7_DEFAULT DESIGN" val="AXS7V9ya"/>
  <p:tag name="ARTICULATE_SLIDE_COUNT" val="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16969</TotalTime>
  <Words>1153</Words>
  <Application>Microsoft Office PowerPoint</Application>
  <PresentationFormat>On-screen Show (4:3)</PresentationFormat>
  <Paragraphs>128</Paragraphs>
  <Slides>20</Slides>
  <Notes>20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20</vt:i4>
      </vt:variant>
    </vt:vector>
  </HeadingPairs>
  <TitlesOfParts>
    <vt:vector size="24" baseType="lpstr">
      <vt:lpstr>Arial</vt:lpstr>
      <vt:lpstr>Wingdings 2</vt:lpstr>
      <vt:lpstr>1_Default Design</vt:lpstr>
      <vt:lpstr>4_Default Design</vt:lpstr>
      <vt:lpstr>Changing Materials</vt:lpstr>
      <vt:lpstr>Information</vt:lpstr>
      <vt:lpstr>Heating and cooling</vt:lpstr>
      <vt:lpstr>Changing clay</vt:lpstr>
      <vt:lpstr>What happens to clay when it is heated?</vt:lpstr>
      <vt:lpstr>Testing clay – weight </vt:lpstr>
      <vt:lpstr>Testing clay – dropping</vt:lpstr>
      <vt:lpstr>Differences between wet and baked clay</vt:lpstr>
      <vt:lpstr>The process of heating</vt:lpstr>
      <vt:lpstr>How do ice cubes change?</vt:lpstr>
      <vt:lpstr>Why do ice cubes change?</vt:lpstr>
      <vt:lpstr>Reversable changes</vt:lpstr>
      <vt:lpstr>Baking soft clay</vt:lpstr>
      <vt:lpstr>The changing state of water</vt:lpstr>
      <vt:lpstr>Burning</vt:lpstr>
      <vt:lpstr>What changes are reversible?</vt:lpstr>
      <vt:lpstr>Melting</vt:lpstr>
      <vt:lpstr>A melting investigation</vt:lpstr>
      <vt:lpstr>The investigation results</vt:lpstr>
      <vt:lpstr>Where was the hottest place in the kitchen?</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Materials</dc:title>
  <dc:subject>Boardworks Elementary School Physical Science</dc:subject>
  <dc:creator>Boardworks</dc:creator>
  <cp:lastModifiedBy>Tim Crilly</cp:lastModifiedBy>
  <cp:revision>817</cp:revision>
  <dcterms:created xsi:type="dcterms:W3CDTF">2003-10-06T13:07:42Z</dcterms:created>
  <dcterms:modified xsi:type="dcterms:W3CDTF">2018-12-04T11:03:26Z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A40D212B-C43C-4791-97FB-528DF1828B42</vt:lpwstr>
  </property>
  <property fmtid="{D5CDD505-2E9C-101B-9397-08002B2CF9AE}" pid="3" name="ArticulatePath">
    <vt:lpwstr>Acceleration</vt:lpwstr>
  </property>
</Properties>
</file>