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2.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1" r:id="rId2"/>
  </p:sldMasterIdLst>
  <p:notesMasterIdLst>
    <p:notesMasterId r:id="rId14"/>
  </p:notesMasterIdLst>
  <p:handoutMasterIdLst>
    <p:handoutMasterId r:id="rId15"/>
  </p:handoutMasterIdLst>
  <p:sldIdLst>
    <p:sldId id="275" r:id="rId3"/>
    <p:sldId id="527" r:id="rId4"/>
    <p:sldId id="277" r:id="rId5"/>
    <p:sldId id="292" r:id="rId6"/>
    <p:sldId id="318" r:id="rId7"/>
    <p:sldId id="319" r:id="rId8"/>
    <p:sldId id="317" r:id="rId9"/>
    <p:sldId id="321" r:id="rId10"/>
    <p:sldId id="316" r:id="rId11"/>
    <p:sldId id="320" r:id="rId12"/>
    <p:sldId id="322" r:id="rId13"/>
  </p:sldIdLst>
  <p:sldSz cx="9144000" cy="6858000" type="screen4x3"/>
  <p:notesSz cx="6858000" cy="9296400"/>
  <p:defaultTextStyle>
    <a:defPPr>
      <a:defRPr lang="en-GB"/>
    </a:defPPr>
    <a:lvl1pPr algn="l" rtl="0" fontAlgn="base">
      <a:spcBef>
        <a:spcPct val="0"/>
      </a:spcBef>
      <a:spcAft>
        <a:spcPct val="0"/>
      </a:spcAft>
      <a:defRPr sz="2400" i="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i="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i="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i="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i="1" kern="1200">
        <a:solidFill>
          <a:schemeClr val="tx1"/>
        </a:solidFill>
        <a:latin typeface="Arial" panose="020B0604020202020204" pitchFamily="34" charset="0"/>
        <a:ea typeface="+mn-ea"/>
        <a:cs typeface="+mn-cs"/>
      </a:defRPr>
    </a:lvl5pPr>
    <a:lvl6pPr marL="2286000" algn="l" defTabSz="914400" rtl="0" eaLnBrk="1" latinLnBrk="0" hangingPunct="1">
      <a:defRPr sz="2400" i="1" kern="1200">
        <a:solidFill>
          <a:schemeClr val="tx1"/>
        </a:solidFill>
        <a:latin typeface="Arial" panose="020B0604020202020204" pitchFamily="34" charset="0"/>
        <a:ea typeface="+mn-ea"/>
        <a:cs typeface="+mn-cs"/>
      </a:defRPr>
    </a:lvl6pPr>
    <a:lvl7pPr marL="2743200" algn="l" defTabSz="914400" rtl="0" eaLnBrk="1" latinLnBrk="0" hangingPunct="1">
      <a:defRPr sz="2400" i="1" kern="1200">
        <a:solidFill>
          <a:schemeClr val="tx1"/>
        </a:solidFill>
        <a:latin typeface="Arial" panose="020B0604020202020204" pitchFamily="34" charset="0"/>
        <a:ea typeface="+mn-ea"/>
        <a:cs typeface="+mn-cs"/>
      </a:defRPr>
    </a:lvl7pPr>
    <a:lvl8pPr marL="3200400" algn="l" defTabSz="914400" rtl="0" eaLnBrk="1" latinLnBrk="0" hangingPunct="1">
      <a:defRPr sz="2400" i="1" kern="1200">
        <a:solidFill>
          <a:schemeClr val="tx1"/>
        </a:solidFill>
        <a:latin typeface="Arial" panose="020B0604020202020204" pitchFamily="34" charset="0"/>
        <a:ea typeface="+mn-ea"/>
        <a:cs typeface="+mn-cs"/>
      </a:defRPr>
    </a:lvl8pPr>
    <a:lvl9pPr marL="3657600" algn="l" defTabSz="914400" rtl="0" eaLnBrk="1" latinLnBrk="0" hangingPunct="1">
      <a:defRPr sz="2400"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660066"/>
    <a:srgbClr val="FFFFCC"/>
    <a:srgbClr val="FFCC00"/>
    <a:srgbClr val="FF0000"/>
    <a:srgbClr val="FF6600"/>
    <a:srgbClr val="000066"/>
    <a:srgbClr val="5B0091"/>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p:cViewPr>
        <p:scale>
          <a:sx n="85" d="100"/>
          <a:sy n="85" d="100"/>
        </p:scale>
        <p:origin x="618" y="156"/>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0DFBF8-0ED5-4481-9EB7-512BA3AF7A19}"/>
              </a:ext>
            </a:extLst>
          </p:cNvPr>
          <p:cNvSpPr>
            <a:spLocks noGrp="1"/>
          </p:cNvSpPr>
          <p:nvPr>
            <p:ph type="sldNum" sz="quarter" idx="3"/>
          </p:nvPr>
        </p:nvSpPr>
        <p:spPr>
          <a:xfrm>
            <a:off x="3884064" y="8830092"/>
            <a:ext cx="2972335" cy="466309"/>
          </a:xfrm>
          <a:prstGeom prst="rect">
            <a:avLst/>
          </a:prstGeom>
        </p:spPr>
        <p:txBody>
          <a:bodyPr vert="horz" lIns="91440" tIns="45720" rIns="91440" bIns="45720" rtlCol="0" anchor="b"/>
          <a:lstStyle>
            <a:lvl1pPr algn="r">
              <a:defRPr sz="1200"/>
            </a:lvl1pPr>
          </a:lstStyle>
          <a:p>
            <a:fld id="{708845E5-21C0-47D6-92E1-C371D38A1F5B}" type="slidenum">
              <a:rPr lang="en-GB" b="1" i="0" smtClean="0"/>
              <a:pPr/>
              <a:t>‹#›</a:t>
            </a:fld>
            <a:endParaRPr lang="en-GB" b="1" i="0" dirty="0"/>
          </a:p>
        </p:txBody>
      </p:sp>
      <p:sp>
        <p:nvSpPr>
          <p:cNvPr id="6" name="Rectangle 7">
            <a:extLst>
              <a:ext uri="{FF2B5EF4-FFF2-40B4-BE49-F238E27FC236}">
                <a16:creationId xmlns:a16="http://schemas.microsoft.com/office/drawing/2014/main" id="{DC11D14C-0D06-490B-8E76-DC57C439775E}"/>
              </a:ext>
            </a:extLst>
          </p:cNvPr>
          <p:cNvSpPr>
            <a:spLocks noChangeArrowheads="1"/>
          </p:cNvSpPr>
          <p:nvPr/>
        </p:nvSpPr>
        <p:spPr bwMode="auto">
          <a:xfrm>
            <a:off x="1928413" y="8830091"/>
            <a:ext cx="2999574" cy="429064"/>
          </a:xfrm>
          <a:prstGeom prst="rect">
            <a:avLst/>
          </a:prstGeom>
          <a:noFill/>
          <a:ln w="9525">
            <a:noFill/>
            <a:miter lim="800000"/>
            <a:headEnd/>
            <a:tailEnd/>
          </a:ln>
        </p:spPr>
        <p:txBody>
          <a:bodyPr anchor="b"/>
          <a:lstStyle/>
          <a:p>
            <a:pPr algn="ctr"/>
            <a:r>
              <a:rPr lang="en-GB" sz="1200" b="1" i="0" dirty="0">
                <a:solidFill>
                  <a:schemeClr val="tx1"/>
                </a:solidFill>
              </a:rPr>
              <a:t>© Boardworks</a:t>
            </a:r>
          </a:p>
        </p:txBody>
      </p:sp>
      <p:sp>
        <p:nvSpPr>
          <p:cNvPr id="7" name="Rectangle 9">
            <a:extLst>
              <a:ext uri="{FF2B5EF4-FFF2-40B4-BE49-F238E27FC236}">
                <a16:creationId xmlns:a16="http://schemas.microsoft.com/office/drawing/2014/main" id="{AC42BC7B-DEAF-4A78-BD78-891DEBE270C9}"/>
              </a:ext>
            </a:extLst>
          </p:cNvPr>
          <p:cNvSpPr>
            <a:spLocks noChangeArrowheads="1"/>
          </p:cNvSpPr>
          <p:nvPr/>
        </p:nvSpPr>
        <p:spPr bwMode="auto">
          <a:xfrm>
            <a:off x="942352" y="37246"/>
            <a:ext cx="5114304" cy="429064"/>
          </a:xfrm>
          <a:prstGeom prst="rect">
            <a:avLst/>
          </a:prstGeom>
          <a:noFill/>
          <a:ln w="9525">
            <a:noFill/>
            <a:miter lim="800000"/>
            <a:headEnd/>
            <a:tailEnd/>
          </a:ln>
        </p:spPr>
        <p:txBody>
          <a:bodyPr anchor="b"/>
          <a:lstStyle/>
          <a:p>
            <a:pPr algn="ctr"/>
            <a:r>
              <a:rPr lang="en-GB" sz="1200" b="1" i="0" dirty="0">
                <a:solidFill>
                  <a:schemeClr val="tx1"/>
                </a:solidFill>
              </a:rPr>
              <a:t>Boardworks Elementary School Life Science</a:t>
            </a:r>
          </a:p>
        </p:txBody>
      </p:sp>
    </p:spTree>
    <p:extLst>
      <p:ext uri="{BB962C8B-B14F-4D97-AF65-F5344CB8AC3E}">
        <p14:creationId xmlns:p14="http://schemas.microsoft.com/office/powerpoint/2010/main" val="828767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3D512164-8A9F-46D2-ABE1-55B9FC3A8EB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F0A3CEF7-46BB-4AD8-B2FF-0E7BCE1FCCE0}"/>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175" name="Rectangle 7">
            <a:extLst>
              <a:ext uri="{FF2B5EF4-FFF2-40B4-BE49-F238E27FC236}">
                <a16:creationId xmlns:a16="http://schemas.microsoft.com/office/drawing/2014/main" id="{FF6483C9-0561-46D2-BD17-910DA59DF763}"/>
              </a:ext>
            </a:extLst>
          </p:cNvPr>
          <p:cNvSpPr>
            <a:spLocks noGrp="1" noChangeArrowheads="1"/>
          </p:cNvSpPr>
          <p:nvPr>
            <p:ph type="sldNum" sz="quarter" idx="5"/>
          </p:nvPr>
        </p:nvSpPr>
        <p:spPr bwMode="auto">
          <a:xfrm>
            <a:off x="3884064" y="8830090"/>
            <a:ext cx="2972335"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i="0"/>
            </a:lvl1pPr>
          </a:lstStyle>
          <a:p>
            <a:fld id="{84F49002-87C2-47F7-84CF-0E43A2819E7F}" type="slidenum">
              <a:rPr lang="en-GB" altLang="en-US" smtClean="0"/>
              <a:pPr/>
              <a:t>‹#›</a:t>
            </a:fld>
            <a:endParaRPr lang="en-GB" altLang="en-US" dirty="0"/>
          </a:p>
        </p:txBody>
      </p:sp>
      <p:sp>
        <p:nvSpPr>
          <p:cNvPr id="8" name="Rectangle 9">
            <a:extLst>
              <a:ext uri="{FF2B5EF4-FFF2-40B4-BE49-F238E27FC236}">
                <a16:creationId xmlns:a16="http://schemas.microsoft.com/office/drawing/2014/main" id="{1DD36EC6-5F6E-4602-8594-D6EAB32AA46C}"/>
              </a:ext>
            </a:extLst>
          </p:cNvPr>
          <p:cNvSpPr>
            <a:spLocks noChangeArrowheads="1"/>
          </p:cNvSpPr>
          <p:nvPr/>
        </p:nvSpPr>
        <p:spPr bwMode="auto">
          <a:xfrm>
            <a:off x="1928413" y="8830091"/>
            <a:ext cx="2999574" cy="429064"/>
          </a:xfrm>
          <a:prstGeom prst="rect">
            <a:avLst/>
          </a:prstGeom>
          <a:noFill/>
          <a:ln w="9525">
            <a:noFill/>
            <a:miter lim="800000"/>
            <a:headEnd/>
            <a:tailEnd/>
          </a:ln>
        </p:spPr>
        <p:txBody>
          <a:bodyPr anchor="b"/>
          <a:lstStyle/>
          <a:p>
            <a:pPr algn="ctr"/>
            <a:r>
              <a:rPr lang="en-GB" sz="1200" b="1" i="0" dirty="0">
                <a:solidFill>
                  <a:schemeClr val="tx1"/>
                </a:solidFill>
              </a:rPr>
              <a:t>© Boardworks</a:t>
            </a:r>
          </a:p>
        </p:txBody>
      </p:sp>
      <p:sp>
        <p:nvSpPr>
          <p:cNvPr id="9" name="Rectangle 9">
            <a:extLst>
              <a:ext uri="{FF2B5EF4-FFF2-40B4-BE49-F238E27FC236}">
                <a16:creationId xmlns:a16="http://schemas.microsoft.com/office/drawing/2014/main" id="{5A865D5C-FF45-4FEF-AE1D-D5C347EA9F43}"/>
              </a:ext>
            </a:extLst>
          </p:cNvPr>
          <p:cNvSpPr>
            <a:spLocks noChangeArrowheads="1"/>
          </p:cNvSpPr>
          <p:nvPr/>
        </p:nvSpPr>
        <p:spPr bwMode="auto">
          <a:xfrm>
            <a:off x="871048" y="72312"/>
            <a:ext cx="5114304" cy="429064"/>
          </a:xfrm>
          <a:prstGeom prst="rect">
            <a:avLst/>
          </a:prstGeom>
          <a:noFill/>
          <a:ln w="9525">
            <a:noFill/>
            <a:miter lim="800000"/>
            <a:headEnd/>
            <a:tailEnd/>
          </a:ln>
        </p:spPr>
        <p:txBody>
          <a:bodyPr anchor="b"/>
          <a:lstStyle/>
          <a:p>
            <a:pPr algn="ctr"/>
            <a:r>
              <a:rPr lang="en-GB" sz="1200" b="1" i="0" dirty="0">
                <a:solidFill>
                  <a:schemeClr val="tx1"/>
                </a:solidFill>
              </a:rPr>
              <a:t>Boardworks Elementary School Life Science</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6F5BE48A-E15B-4A38-90F7-A1DC3F490E1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84B34F35-1E81-4695-BC34-E5B836E81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0B9B881-1FE2-40F9-8916-2A84E1AFFDF5}"/>
              </a:ext>
            </a:extLst>
          </p:cNvPr>
          <p:cNvSpPr>
            <a:spLocks noGrp="1"/>
          </p:cNvSpPr>
          <p:nvPr>
            <p:ph type="sldNum" sz="quarter" idx="10"/>
          </p:nvPr>
        </p:nvSpPr>
        <p:spPr/>
        <p:txBody>
          <a:bodyPr/>
          <a:lstStyle/>
          <a:p>
            <a:fld id="{84F49002-87C2-47F7-84CF-0E43A2819E7F}" type="slidenum">
              <a:rPr lang="en-GB" altLang="en-US" smtClean="0"/>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5D21F308-CE5E-4FE5-83A6-1777215EBC7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F92E13D-3C33-422F-8BF1-338904496D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LorraineHudgins</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1795D5F-7427-4CB4-ADE1-F84922893262}"/>
              </a:ext>
            </a:extLst>
          </p:cNvPr>
          <p:cNvSpPr>
            <a:spLocks noGrp="1"/>
          </p:cNvSpPr>
          <p:nvPr>
            <p:ph type="sldNum" sz="quarter" idx="10"/>
          </p:nvPr>
        </p:nvSpPr>
        <p:spPr/>
        <p:txBody>
          <a:bodyPr/>
          <a:lstStyle/>
          <a:p>
            <a:fld id="{84F49002-87C2-47F7-84CF-0E43A2819E7F}" type="slidenum">
              <a:rPr lang="en-GB" altLang="en-US" smtClean="0"/>
              <a:pPr/>
              <a:t>10</a:t>
            </a:fld>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755FCEC0-2EBA-4159-A088-180F09A8AB50}"/>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89B0FA0-8BB5-4AA9-A00F-4D513A5B8F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a:t>
            </a:r>
            <a:r>
              <a:rPr lang="en-GB" sz="1200" kern="1200" dirty="0">
                <a:solidFill>
                  <a:schemeClr val="tx1"/>
                </a:solidFill>
                <a:effectLst/>
                <a:latin typeface="Arial" charset="0"/>
                <a:ea typeface="+mn-ea"/>
                <a:cs typeface="+mn-cs"/>
              </a:rPr>
              <a:t> Construct an argument with evidence to support a claim.</a:t>
            </a:r>
            <a:endParaRPr lang="en-US" altLang="en-US"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topseller</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493030E-137A-48A9-ACAA-8DCB8CAC7DD0}"/>
              </a:ext>
            </a:extLst>
          </p:cNvPr>
          <p:cNvSpPr>
            <a:spLocks noGrp="1"/>
          </p:cNvSpPr>
          <p:nvPr>
            <p:ph type="sldNum" sz="quarter" idx="10"/>
          </p:nvPr>
        </p:nvSpPr>
        <p:spPr/>
        <p:txBody>
          <a:bodyPr/>
          <a:lstStyle/>
          <a:p>
            <a:fld id="{84F49002-87C2-47F7-84CF-0E43A2819E7F}" type="slidenum">
              <a:rPr lang="en-GB" altLang="en-US" smtClean="0"/>
              <a:pPr/>
              <a:t>11</a:t>
            </a:fld>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FBBE781-5B0B-43F1-A8BC-6B174F971345}"/>
              </a:ext>
            </a:extLst>
          </p:cNvPr>
          <p:cNvSpPr>
            <a:spLocks noGrp="1"/>
          </p:cNvSpPr>
          <p:nvPr>
            <p:ph type="sldNum" sz="quarter" idx="10"/>
          </p:nvPr>
        </p:nvSpPr>
        <p:spPr/>
        <p:txBody>
          <a:bodyPr/>
          <a:lstStyle/>
          <a:p>
            <a:fld id="{84F49002-87C2-47F7-84CF-0E43A2819E7F}" type="slidenum">
              <a:rPr lang="en-GB" altLang="en-US" smtClean="0"/>
              <a:pPr/>
              <a:t>2</a:t>
            </a:fld>
            <a:endParaRPr lang="en-GB" altLang="en-US" dirty="0"/>
          </a:p>
        </p:txBody>
      </p:sp>
    </p:spTree>
    <p:extLst>
      <p:ext uri="{BB962C8B-B14F-4D97-AF65-F5344CB8AC3E}">
        <p14:creationId xmlns:p14="http://schemas.microsoft.com/office/powerpoint/2010/main" val="260639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E498FDDD-587A-434A-B88E-26563140A331}"/>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3B34299E-6CC6-4A07-915F-F5F3ADD66A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E6A17C4-DB19-4B24-B2F5-AB854F9E5B2F}"/>
              </a:ext>
            </a:extLst>
          </p:cNvPr>
          <p:cNvSpPr>
            <a:spLocks noGrp="1"/>
          </p:cNvSpPr>
          <p:nvPr>
            <p:ph type="sldNum" sz="quarter" idx="10"/>
          </p:nvPr>
        </p:nvSpPr>
        <p:spPr/>
        <p:txBody>
          <a:bodyPr/>
          <a:lstStyle/>
          <a:p>
            <a:fld id="{84F49002-87C2-47F7-84CF-0E43A2819E7F}" type="slidenum">
              <a:rPr lang="en-GB" altLang="en-US" smtClean="0"/>
              <a:pPr/>
              <a:t>3</a:t>
            </a:fld>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8D3976B1-BC14-4EC7-BAA3-6A1D62B9F8F9}"/>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7C1506B9-3821-404F-918C-53C3E0D71C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C62943C-BAD8-4B12-B1A9-2F4D05220494}"/>
              </a:ext>
            </a:extLst>
          </p:cNvPr>
          <p:cNvSpPr>
            <a:spLocks noGrp="1"/>
          </p:cNvSpPr>
          <p:nvPr>
            <p:ph type="sldNum" sz="quarter" idx="10"/>
          </p:nvPr>
        </p:nvSpPr>
        <p:spPr/>
        <p:txBody>
          <a:bodyPr/>
          <a:lstStyle/>
          <a:p>
            <a:fld id="{84F49002-87C2-47F7-84CF-0E43A2819E7F}" type="slidenum">
              <a:rPr lang="en-GB" altLang="en-US" smtClean="0"/>
              <a:pPr/>
              <a:t>4</a:t>
            </a:fld>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268618C7-9E13-40A3-ABB3-CE25FE64C7D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12364D6-099C-4E50-8867-4DA0C53D26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284E7DC-79F2-4E6D-88B6-130E3D06FA86}"/>
              </a:ext>
            </a:extLst>
          </p:cNvPr>
          <p:cNvSpPr>
            <a:spLocks noGrp="1"/>
          </p:cNvSpPr>
          <p:nvPr>
            <p:ph type="sldNum" sz="quarter" idx="10"/>
          </p:nvPr>
        </p:nvSpPr>
        <p:spPr/>
        <p:txBody>
          <a:bodyPr/>
          <a:lstStyle/>
          <a:p>
            <a:fld id="{84F49002-87C2-47F7-84CF-0E43A2819E7F}" type="slidenum">
              <a:rPr lang="en-GB" altLang="en-US" smtClean="0"/>
              <a:pPr/>
              <a:t>5</a:t>
            </a:fld>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093D65C4-5A92-4F04-8CAF-EDA797DBE9F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36426BA-70CD-43C0-AE02-D022AD398E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Bee © </a:t>
            </a:r>
            <a:r>
              <a:rPr lang="en-GB" altLang="en-US" dirty="0" err="1">
                <a:latin typeface="Arial" panose="020B0604020202020204" pitchFamily="34" charset="0"/>
              </a:rPr>
              <a:t>Kletr</a:t>
            </a:r>
            <a:r>
              <a:rPr lang="en-GB" altLang="en-US" dirty="0">
                <a:latin typeface="Arial" panose="020B0604020202020204" pitchFamily="34" charset="0"/>
              </a:rPr>
              <a:t>; Bird © </a:t>
            </a:r>
            <a:r>
              <a:rPr lang="en-GB" altLang="en-US" dirty="0" err="1">
                <a:latin typeface="Arial" panose="020B0604020202020204" pitchFamily="34" charset="0"/>
              </a:rPr>
              <a:t>noicherrybeans</a:t>
            </a:r>
            <a:r>
              <a:rPr lang="en-GB" altLang="en-US" dirty="0">
                <a:latin typeface="Arial" panose="020B0604020202020204" pitchFamily="34" charset="0"/>
              </a:rPr>
              <a:t>; Bat © Puffin's Pictures; all Shutterstock.com 2018</a:t>
            </a:r>
          </a:p>
        </p:txBody>
      </p:sp>
      <p:sp>
        <p:nvSpPr>
          <p:cNvPr id="2" name="Slide Number Placeholder 1">
            <a:extLst>
              <a:ext uri="{FF2B5EF4-FFF2-40B4-BE49-F238E27FC236}">
                <a16:creationId xmlns:a16="http://schemas.microsoft.com/office/drawing/2014/main" id="{600AE846-5BB3-4C9E-AB16-18BDC2B30994}"/>
              </a:ext>
            </a:extLst>
          </p:cNvPr>
          <p:cNvSpPr>
            <a:spLocks noGrp="1"/>
          </p:cNvSpPr>
          <p:nvPr>
            <p:ph type="sldNum" sz="quarter" idx="10"/>
          </p:nvPr>
        </p:nvSpPr>
        <p:spPr/>
        <p:txBody>
          <a:bodyPr/>
          <a:lstStyle/>
          <a:p>
            <a:fld id="{84F49002-87C2-47F7-84CF-0E43A2819E7F}" type="slidenum">
              <a:rPr lang="en-GB" altLang="en-US" smtClean="0"/>
              <a:pPr/>
              <a:t>6</a:t>
            </a:fld>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A907F6D7-9BB6-41C6-87A7-5A7233B39F9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417FDF5-E064-4E74-9E37-5DA3178F7F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6184363-EF6C-41FA-AD4F-B41EE1A1170C}"/>
              </a:ext>
            </a:extLst>
          </p:cNvPr>
          <p:cNvSpPr>
            <a:spLocks noGrp="1"/>
          </p:cNvSpPr>
          <p:nvPr>
            <p:ph type="sldNum" sz="quarter" idx="10"/>
          </p:nvPr>
        </p:nvSpPr>
        <p:spPr/>
        <p:txBody>
          <a:bodyPr/>
          <a:lstStyle/>
          <a:p>
            <a:fld id="{84F49002-87C2-47F7-84CF-0E43A2819E7F}" type="slidenum">
              <a:rPr lang="en-GB" altLang="en-US" smtClean="0"/>
              <a:pPr/>
              <a:t>7</a:t>
            </a:fld>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D8E7B32F-E5D7-467B-BCB8-CA6F4E5BD3C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EFB2DC9-6DFE-4419-892B-419E4FD276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Collect students’ ideas about mechanisms of seed dispersal before moving on to the next slide.</a:t>
            </a:r>
          </a:p>
          <a:p>
            <a:pPr eaLnBrk="1" hangingPunct="1"/>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based on observations to find more information about the natural and/or designed world(s).</a:t>
            </a:r>
          </a:p>
          <a:p>
            <a:pPr marR="0" lvl="0" algn="l" defTabSz="914400" rtl="0" eaLnBrk="0" fontAlgn="base" latinLnBrk="0" hangingPunct="0">
              <a:spcAft>
                <a:spcPct val="0"/>
              </a:spcAft>
              <a:buClrTx/>
              <a:buSzTx/>
              <a:tabLst/>
              <a:defRPr/>
            </a:pPr>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Akos</a:t>
            </a:r>
            <a:r>
              <a:rPr lang="en-GB" altLang="en-US" dirty="0">
                <a:latin typeface="Arial" panose="020B0604020202020204" pitchFamily="34" charset="0"/>
              </a:rPr>
              <a:t> </a:t>
            </a:r>
            <a:r>
              <a:rPr lang="en-GB" altLang="en-US" dirty="0" err="1">
                <a:latin typeface="Arial" panose="020B0604020202020204" pitchFamily="34" charset="0"/>
              </a:rPr>
              <a:t>Zambori</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EF510B7-4473-4435-8FE3-62DDB90F7BAA}"/>
              </a:ext>
            </a:extLst>
          </p:cNvPr>
          <p:cNvSpPr>
            <a:spLocks noGrp="1"/>
          </p:cNvSpPr>
          <p:nvPr>
            <p:ph type="sldNum" sz="quarter" idx="10"/>
          </p:nvPr>
        </p:nvSpPr>
        <p:spPr/>
        <p:txBody>
          <a:bodyPr/>
          <a:lstStyle/>
          <a:p>
            <a:fld id="{84F49002-87C2-47F7-84CF-0E43A2819E7F}" type="slidenum">
              <a:rPr lang="en-GB" altLang="en-US" smtClean="0"/>
              <a:pPr/>
              <a:t>8</a:t>
            </a:fld>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D26D4600-0342-4FAF-BBC6-7D81E95C80D8}"/>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5A95F0C-47F8-49F3-A470-4268CBA678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Emphasize that seeds are dispersed so that they have the best chance of survival. Plants must compete for light, water and nutrients. Therefore, it is best for the seeds to grow as far as possible from the parent plant.</a:t>
            </a:r>
          </a:p>
        </p:txBody>
      </p:sp>
      <p:sp>
        <p:nvSpPr>
          <p:cNvPr id="2" name="Slide Number Placeholder 1">
            <a:extLst>
              <a:ext uri="{FF2B5EF4-FFF2-40B4-BE49-F238E27FC236}">
                <a16:creationId xmlns:a16="http://schemas.microsoft.com/office/drawing/2014/main" id="{41C52620-E72C-4C67-A2CA-29EEEAAC1DE9}"/>
              </a:ext>
            </a:extLst>
          </p:cNvPr>
          <p:cNvSpPr>
            <a:spLocks noGrp="1"/>
          </p:cNvSpPr>
          <p:nvPr>
            <p:ph type="sldNum" sz="quarter" idx="10"/>
          </p:nvPr>
        </p:nvSpPr>
        <p:spPr/>
        <p:txBody>
          <a:bodyPr/>
          <a:lstStyle/>
          <a:p>
            <a:fld id="{84F49002-87C2-47F7-84CF-0E43A2819E7F}" type="slidenum">
              <a:rPr lang="en-GB" altLang="en-US" smtClean="0"/>
              <a:pPr/>
              <a:t>9</a:t>
            </a:fld>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43436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949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475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06528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488679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659538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252463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6267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5382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6901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26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78218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0936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94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4609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8716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5569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4081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192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736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592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354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2366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964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865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11</a:t>
            </a:r>
          </a:p>
        </p:txBody>
      </p:sp>
    </p:spTree>
    <p:custDataLst>
      <p:tags r:id="rId16"/>
    </p:custDataLst>
    <p:extLst>
      <p:ext uri="{BB962C8B-B14F-4D97-AF65-F5344CB8AC3E}">
        <p14:creationId xmlns:p14="http://schemas.microsoft.com/office/powerpoint/2010/main" val="13518850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30170332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8.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176951-E6EE-4E96-9729-04EC2CB7B5B5}"/>
              </a:ext>
            </a:extLst>
          </p:cNvPr>
          <p:cNvSpPr>
            <a:spLocks noGrp="1"/>
          </p:cNvSpPr>
          <p:nvPr>
            <p:ph type="title"/>
          </p:nvPr>
        </p:nvSpPr>
        <p:spPr/>
        <p:txBody>
          <a:bodyPr/>
          <a:lstStyle/>
          <a:p>
            <a:r>
              <a:rPr lang="en-GB" dirty="0"/>
              <a:t>Pollination </a:t>
            </a:r>
            <a:br>
              <a:rPr lang="en-GB" dirty="0"/>
            </a:br>
            <a:r>
              <a:rPr lang="en-GB" dirty="0"/>
              <a:t>and Seeds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a:extLst>
              <a:ext uri="{FF2B5EF4-FFF2-40B4-BE49-F238E27FC236}">
                <a16:creationId xmlns:a16="http://schemas.microsoft.com/office/drawing/2014/main" id="{B8C165FF-3043-43BD-81C7-D22083B797D0}"/>
              </a:ext>
            </a:extLst>
          </p:cNvPr>
          <p:cNvSpPr txBox="1">
            <a:spLocks noChangeArrowheads="1"/>
          </p:cNvSpPr>
          <p:nvPr/>
        </p:nvSpPr>
        <p:spPr bwMode="auto">
          <a:xfrm>
            <a:off x="341183" y="2245606"/>
            <a:ext cx="47863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a:solidFill>
                  <a:srgbClr val="000066"/>
                </a:solidFill>
              </a:rPr>
              <a:t>Some plants make their </a:t>
            </a:r>
            <a:br>
              <a:rPr lang="en-GB" altLang="en-US" i="0">
                <a:solidFill>
                  <a:srgbClr val="000066"/>
                </a:solidFill>
              </a:rPr>
            </a:br>
            <a:r>
              <a:rPr lang="en-GB" altLang="en-US" i="0">
                <a:solidFill>
                  <a:srgbClr val="000066"/>
                </a:solidFill>
              </a:rPr>
              <a:t>seeds attractive to animals </a:t>
            </a:r>
            <a:br>
              <a:rPr lang="en-GB" altLang="en-US" i="0">
                <a:solidFill>
                  <a:srgbClr val="000066"/>
                </a:solidFill>
              </a:rPr>
            </a:br>
            <a:r>
              <a:rPr lang="en-GB" altLang="en-US" i="0">
                <a:solidFill>
                  <a:srgbClr val="000066"/>
                </a:solidFill>
              </a:rPr>
              <a:t>by putting them inside </a:t>
            </a:r>
            <a:br>
              <a:rPr lang="en-GB" altLang="en-US" i="0">
                <a:solidFill>
                  <a:srgbClr val="000066"/>
                </a:solidFill>
              </a:rPr>
            </a:br>
            <a:r>
              <a:rPr lang="en-GB" altLang="en-US" i="0">
                <a:solidFill>
                  <a:srgbClr val="000066"/>
                </a:solidFill>
              </a:rPr>
              <a:t>tasty fruit. </a:t>
            </a:r>
            <a:endParaRPr lang="en-GB" altLang="en-US" sz="1800" i="0">
              <a:solidFill>
                <a:srgbClr val="000066"/>
              </a:solidFill>
            </a:endParaRPr>
          </a:p>
        </p:txBody>
      </p:sp>
      <p:sp>
        <p:nvSpPr>
          <p:cNvPr id="12291" name="Text Box 9">
            <a:extLst>
              <a:ext uri="{FF2B5EF4-FFF2-40B4-BE49-F238E27FC236}">
                <a16:creationId xmlns:a16="http://schemas.microsoft.com/office/drawing/2014/main" id="{0828D609-1AC5-4122-92D0-EE82D1128362}"/>
              </a:ext>
            </a:extLst>
          </p:cNvPr>
          <p:cNvSpPr txBox="1">
            <a:spLocks noChangeArrowheads="1"/>
          </p:cNvSpPr>
          <p:nvPr/>
        </p:nvSpPr>
        <p:spPr bwMode="auto">
          <a:xfrm>
            <a:off x="539750" y="5516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solidFill>
                <a:srgbClr val="FF0000"/>
              </a:solidFill>
            </a:endParaRPr>
          </a:p>
        </p:txBody>
      </p:sp>
      <p:sp>
        <p:nvSpPr>
          <p:cNvPr id="12292" name="Text Box 38">
            <a:extLst>
              <a:ext uri="{FF2B5EF4-FFF2-40B4-BE49-F238E27FC236}">
                <a16:creationId xmlns:a16="http://schemas.microsoft.com/office/drawing/2014/main" id="{C3FA4922-BEC5-47F6-8E37-E45C47F30CF0}"/>
              </a:ext>
            </a:extLst>
          </p:cNvPr>
          <p:cNvSpPr txBox="1">
            <a:spLocks noChangeArrowheads="1"/>
          </p:cNvSpPr>
          <p:nvPr/>
        </p:nvSpPr>
        <p:spPr bwMode="auto">
          <a:xfrm>
            <a:off x="341183" y="780344"/>
            <a:ext cx="842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Many types of plant depend on animals to carry their seeds to new places so they can grow.</a:t>
            </a:r>
          </a:p>
        </p:txBody>
      </p:sp>
      <p:sp>
        <p:nvSpPr>
          <p:cNvPr id="12293" name="Rectangle 40">
            <a:extLst>
              <a:ext uri="{FF2B5EF4-FFF2-40B4-BE49-F238E27FC236}">
                <a16:creationId xmlns:a16="http://schemas.microsoft.com/office/drawing/2014/main" id="{C8BD0486-7D87-4A07-A945-56B6465BE1AA}"/>
              </a:ext>
            </a:extLst>
          </p:cNvPr>
          <p:cNvSpPr>
            <a:spLocks noGrp="1" noChangeArrowheads="1"/>
          </p:cNvSpPr>
          <p:nvPr>
            <p:ph type="title"/>
          </p:nvPr>
        </p:nvSpPr>
        <p:spPr/>
        <p:txBody>
          <a:bodyPr/>
          <a:lstStyle/>
          <a:p>
            <a:pPr eaLnBrk="1" hangingPunct="1"/>
            <a:r>
              <a:rPr lang="en-GB" altLang="en-US" dirty="0"/>
              <a:t>How are plant seeds spread? (2)</a:t>
            </a:r>
          </a:p>
        </p:txBody>
      </p:sp>
      <p:sp>
        <p:nvSpPr>
          <p:cNvPr id="18" name="Text Box 5">
            <a:extLst>
              <a:ext uri="{FF2B5EF4-FFF2-40B4-BE49-F238E27FC236}">
                <a16:creationId xmlns:a16="http://schemas.microsoft.com/office/drawing/2014/main" id="{DA76F1EC-4843-458A-BC34-A9BEE340FE21}"/>
              </a:ext>
            </a:extLst>
          </p:cNvPr>
          <p:cNvSpPr txBox="1">
            <a:spLocks noChangeArrowheads="1"/>
          </p:cNvSpPr>
          <p:nvPr/>
        </p:nvSpPr>
        <p:spPr bwMode="auto">
          <a:xfrm>
            <a:off x="341183" y="4450644"/>
            <a:ext cx="42308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Animals eat the fruit </a:t>
            </a:r>
            <a:br>
              <a:rPr lang="en-GB" altLang="en-US" i="0" dirty="0">
                <a:solidFill>
                  <a:srgbClr val="000066"/>
                </a:solidFill>
              </a:rPr>
            </a:br>
            <a:r>
              <a:rPr lang="en-GB" altLang="en-US" i="0" dirty="0">
                <a:solidFill>
                  <a:srgbClr val="000066"/>
                </a:solidFill>
              </a:rPr>
              <a:t>and carry the seeds off </a:t>
            </a:r>
            <a:br>
              <a:rPr lang="en-GB" altLang="en-US" i="0" dirty="0">
                <a:solidFill>
                  <a:srgbClr val="000066"/>
                </a:solidFill>
              </a:rPr>
            </a:br>
            <a:r>
              <a:rPr lang="en-GB" altLang="en-US" i="0" dirty="0">
                <a:solidFill>
                  <a:srgbClr val="000066"/>
                </a:solidFill>
              </a:rPr>
              <a:t>with them! </a:t>
            </a:r>
            <a:endParaRPr lang="en-GB" altLang="en-US" sz="1800" i="0" dirty="0">
              <a:solidFill>
                <a:srgbClr val="000066"/>
              </a:solidFill>
            </a:endParaRPr>
          </a:p>
        </p:txBody>
      </p:sp>
      <p:pic>
        <p:nvPicPr>
          <p:cNvPr id="9" name="Picture 8">
            <a:extLst>
              <a:ext uri="{FF2B5EF4-FFF2-40B4-BE49-F238E27FC236}">
                <a16:creationId xmlns:a16="http://schemas.microsoft.com/office/drawing/2014/main" id="{04218410-A000-4111-9206-04A0DB3048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39A74333-797C-4F8A-B2BC-FC3F4083D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48" y="1848954"/>
            <a:ext cx="3256274" cy="4151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a:extLst>
              <a:ext uri="{FF2B5EF4-FFF2-40B4-BE49-F238E27FC236}">
                <a16:creationId xmlns:a16="http://schemas.microsoft.com/office/drawing/2014/main" id="{89CD8583-141A-4287-BA2F-83029C57C18D}"/>
              </a:ext>
            </a:extLst>
          </p:cNvPr>
          <p:cNvSpPr txBox="1">
            <a:spLocks noChangeArrowheads="1"/>
          </p:cNvSpPr>
          <p:nvPr/>
        </p:nvSpPr>
        <p:spPr bwMode="auto">
          <a:xfrm>
            <a:off x="335139" y="1980200"/>
            <a:ext cx="4786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a:solidFill>
                  <a:srgbClr val="000066"/>
                </a:solidFill>
              </a:rPr>
              <a:t>Fruit and seeds make up </a:t>
            </a:r>
            <a:br>
              <a:rPr lang="en-GB" altLang="en-US" i="0">
                <a:solidFill>
                  <a:srgbClr val="000066"/>
                </a:solidFill>
              </a:rPr>
            </a:br>
            <a:r>
              <a:rPr lang="en-GB" altLang="en-US" i="0">
                <a:solidFill>
                  <a:srgbClr val="000066"/>
                </a:solidFill>
              </a:rPr>
              <a:t>an important part of our diet.</a:t>
            </a:r>
            <a:endParaRPr lang="en-GB" altLang="en-US" sz="1800" i="0">
              <a:solidFill>
                <a:srgbClr val="000066"/>
              </a:solidFill>
            </a:endParaRPr>
          </a:p>
        </p:txBody>
      </p:sp>
      <p:sp>
        <p:nvSpPr>
          <p:cNvPr id="13315" name="Text Box 9">
            <a:extLst>
              <a:ext uri="{FF2B5EF4-FFF2-40B4-BE49-F238E27FC236}">
                <a16:creationId xmlns:a16="http://schemas.microsoft.com/office/drawing/2014/main" id="{3DD3C1DD-8503-4077-BC6A-88D7148A14CC}"/>
              </a:ext>
            </a:extLst>
          </p:cNvPr>
          <p:cNvSpPr txBox="1">
            <a:spLocks noChangeArrowheads="1"/>
          </p:cNvSpPr>
          <p:nvPr/>
        </p:nvSpPr>
        <p:spPr bwMode="auto">
          <a:xfrm>
            <a:off x="539750" y="5516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solidFill>
                <a:srgbClr val="FF0000"/>
              </a:solidFill>
            </a:endParaRPr>
          </a:p>
        </p:txBody>
      </p:sp>
      <p:sp>
        <p:nvSpPr>
          <p:cNvPr id="13316" name="Text Box 38">
            <a:extLst>
              <a:ext uri="{FF2B5EF4-FFF2-40B4-BE49-F238E27FC236}">
                <a16:creationId xmlns:a16="http://schemas.microsoft.com/office/drawing/2014/main" id="{EF0223FF-AC35-42EB-99A0-B7FD86981CC0}"/>
              </a:ext>
            </a:extLst>
          </p:cNvPr>
          <p:cNvSpPr txBox="1">
            <a:spLocks noChangeArrowheads="1"/>
          </p:cNvSpPr>
          <p:nvPr/>
        </p:nvSpPr>
        <p:spPr bwMode="auto">
          <a:xfrm>
            <a:off x="335139" y="780344"/>
            <a:ext cx="842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Why do you think pollination and seed growth is important </a:t>
            </a:r>
            <a:br>
              <a:rPr lang="en-GB" altLang="en-US" i="0" dirty="0">
                <a:solidFill>
                  <a:srgbClr val="000066"/>
                </a:solidFill>
              </a:rPr>
            </a:br>
            <a:r>
              <a:rPr lang="en-GB" altLang="en-US" i="0" dirty="0">
                <a:solidFill>
                  <a:srgbClr val="000066"/>
                </a:solidFill>
              </a:rPr>
              <a:t>to humans?</a:t>
            </a:r>
          </a:p>
        </p:txBody>
      </p:sp>
      <p:sp>
        <p:nvSpPr>
          <p:cNvPr id="13317" name="Rectangle 40">
            <a:extLst>
              <a:ext uri="{FF2B5EF4-FFF2-40B4-BE49-F238E27FC236}">
                <a16:creationId xmlns:a16="http://schemas.microsoft.com/office/drawing/2014/main" id="{6D544F1C-C46F-4A77-A2E1-30D73C243EFC}"/>
              </a:ext>
            </a:extLst>
          </p:cNvPr>
          <p:cNvSpPr>
            <a:spLocks noGrp="1" noChangeArrowheads="1"/>
          </p:cNvSpPr>
          <p:nvPr>
            <p:ph type="title"/>
          </p:nvPr>
        </p:nvSpPr>
        <p:spPr/>
        <p:txBody>
          <a:bodyPr/>
          <a:lstStyle/>
          <a:p>
            <a:pPr eaLnBrk="1" hangingPunct="1"/>
            <a:r>
              <a:rPr lang="en-GB" altLang="en-US" dirty="0"/>
              <a:t>The importance of pollination</a:t>
            </a:r>
          </a:p>
        </p:txBody>
      </p:sp>
      <p:sp>
        <p:nvSpPr>
          <p:cNvPr id="17" name="Text Box 5">
            <a:extLst>
              <a:ext uri="{FF2B5EF4-FFF2-40B4-BE49-F238E27FC236}">
                <a16:creationId xmlns:a16="http://schemas.microsoft.com/office/drawing/2014/main" id="{549073A9-9CD6-44CE-BAA4-A416B1BC9EDB}"/>
              </a:ext>
            </a:extLst>
          </p:cNvPr>
          <p:cNvSpPr txBox="1">
            <a:spLocks noChangeArrowheads="1"/>
          </p:cNvSpPr>
          <p:nvPr/>
        </p:nvSpPr>
        <p:spPr bwMode="auto">
          <a:xfrm>
            <a:off x="335139" y="4749801"/>
            <a:ext cx="4206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a:solidFill>
                  <a:srgbClr val="000066"/>
                </a:solidFill>
              </a:rPr>
              <a:t>What do you think would happen if bees stopped pollinating plants?</a:t>
            </a:r>
            <a:endParaRPr lang="en-GB" altLang="en-US" sz="1800" i="0">
              <a:solidFill>
                <a:srgbClr val="000066"/>
              </a:solidFill>
            </a:endParaRPr>
          </a:p>
        </p:txBody>
      </p:sp>
      <p:sp>
        <p:nvSpPr>
          <p:cNvPr id="9" name="Text Box 5">
            <a:extLst>
              <a:ext uri="{FF2B5EF4-FFF2-40B4-BE49-F238E27FC236}">
                <a16:creationId xmlns:a16="http://schemas.microsoft.com/office/drawing/2014/main" id="{CE72775A-1369-4B0F-8AB5-54A2799522CB}"/>
              </a:ext>
            </a:extLst>
          </p:cNvPr>
          <p:cNvSpPr txBox="1">
            <a:spLocks noChangeArrowheads="1"/>
          </p:cNvSpPr>
          <p:nvPr/>
        </p:nvSpPr>
        <p:spPr bwMode="auto">
          <a:xfrm>
            <a:off x="335139" y="3180057"/>
            <a:ext cx="4786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a:solidFill>
                  <a:srgbClr val="000066"/>
                </a:solidFill>
              </a:rPr>
              <a:t>Many of the plants used to </a:t>
            </a:r>
            <a:br>
              <a:rPr lang="en-GB" altLang="en-US" i="0">
                <a:solidFill>
                  <a:srgbClr val="000066"/>
                </a:solidFill>
              </a:rPr>
            </a:br>
            <a:r>
              <a:rPr lang="en-GB" altLang="en-US" i="0">
                <a:solidFill>
                  <a:srgbClr val="000066"/>
                </a:solidFill>
              </a:rPr>
              <a:t>grow food for humans are pollinated by bees!</a:t>
            </a:r>
            <a:endParaRPr lang="en-GB" altLang="en-US" sz="1800" i="0">
              <a:solidFill>
                <a:srgbClr val="000066"/>
              </a:solidFill>
            </a:endParaRPr>
          </a:p>
        </p:txBody>
      </p:sp>
      <p:pic>
        <p:nvPicPr>
          <p:cNvPr id="3" name="Picture 2">
            <a:extLst>
              <a:ext uri="{FF2B5EF4-FFF2-40B4-BE49-F238E27FC236}">
                <a16:creationId xmlns:a16="http://schemas.microsoft.com/office/drawing/2014/main" id="{A46EF379-EC35-4DC6-BC2D-EEE5D1BC9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948" y="2263629"/>
            <a:ext cx="4307615" cy="3076868"/>
          </a:xfrm>
          <a:prstGeom prst="rect">
            <a:avLst/>
          </a:prstGeom>
        </p:spPr>
      </p:pic>
      <p:pic>
        <p:nvPicPr>
          <p:cNvPr id="10" name="Picture 9">
            <a:extLst>
              <a:ext uri="{FF2B5EF4-FFF2-40B4-BE49-F238E27FC236}">
                <a16:creationId xmlns:a16="http://schemas.microsoft.com/office/drawing/2014/main" id="{74FE8283-E14A-4D00-95B3-BD7BC2F04E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35039"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1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8">
            <a:extLst>
              <a:ext uri="{FF2B5EF4-FFF2-40B4-BE49-F238E27FC236}">
                <a16:creationId xmlns:a16="http://schemas.microsoft.com/office/drawing/2014/main" id="{66A5DA33-D17E-4C31-8685-182054581435}"/>
              </a:ext>
            </a:extLst>
          </p:cNvPr>
          <p:cNvSpPr>
            <a:spLocks noGrp="1" noChangeArrowheads="1"/>
          </p:cNvSpPr>
          <p:nvPr>
            <p:ph type="title"/>
          </p:nvPr>
        </p:nvSpPr>
        <p:spPr/>
        <p:txBody>
          <a:bodyPr/>
          <a:lstStyle/>
          <a:p>
            <a:pPr eaLnBrk="1" hangingPunct="1"/>
            <a:r>
              <a:rPr lang="en-GB" altLang="en-US" dirty="0"/>
              <a:t>How do plants reproduce?</a:t>
            </a:r>
          </a:p>
        </p:txBody>
      </p:sp>
      <p:pic>
        <p:nvPicPr>
          <p:cNvPr id="6" name="Picture 5">
            <a:extLst>
              <a:ext uri="{FF2B5EF4-FFF2-40B4-BE49-F238E27FC236}">
                <a16:creationId xmlns:a16="http://schemas.microsoft.com/office/drawing/2014/main" id="{3E85677D-5AF4-4DB6-9BC6-C0F0AE8D027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FF42AC2E-36E4-4273-A405-6325BBE394F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1"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0CFC8F7B-F748-4B29-A4F2-FF16588D7F26}"/>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a:extLst>
              <a:ext uri="{FF2B5EF4-FFF2-40B4-BE49-F238E27FC236}">
                <a16:creationId xmlns:a16="http://schemas.microsoft.com/office/drawing/2014/main" id="{9A525805-B30B-4A70-83CD-A6223ADE94EF}"/>
              </a:ext>
            </a:extLst>
          </p:cNvPr>
          <p:cNvSpPr txBox="1">
            <a:spLocks noChangeArrowheads="1"/>
          </p:cNvSpPr>
          <p:nvPr/>
        </p:nvSpPr>
        <p:spPr bwMode="auto">
          <a:xfrm>
            <a:off x="335139" y="1816276"/>
            <a:ext cx="4941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Pollination happens when </a:t>
            </a:r>
            <a:r>
              <a:rPr lang="en-GB" altLang="en-US" b="1" i="0" dirty="0">
                <a:solidFill>
                  <a:srgbClr val="10BC45"/>
                </a:solidFill>
              </a:rPr>
              <a:t>pollen</a:t>
            </a:r>
            <a:r>
              <a:rPr lang="en-GB" altLang="en-US" i="0" dirty="0">
                <a:solidFill>
                  <a:srgbClr val="000066"/>
                </a:solidFill>
              </a:rPr>
              <a:t> from one flower is carried to another flower.</a:t>
            </a:r>
            <a:endParaRPr lang="en-GB" altLang="en-US" sz="1800" i="0" dirty="0">
              <a:solidFill>
                <a:srgbClr val="000066"/>
              </a:solidFill>
            </a:endParaRPr>
          </a:p>
        </p:txBody>
      </p:sp>
      <p:sp>
        <p:nvSpPr>
          <p:cNvPr id="7171" name="Text Box 9">
            <a:extLst>
              <a:ext uri="{FF2B5EF4-FFF2-40B4-BE49-F238E27FC236}">
                <a16:creationId xmlns:a16="http://schemas.microsoft.com/office/drawing/2014/main" id="{A7A2EACD-043F-4FF1-ADD6-3C366559FAE6}"/>
              </a:ext>
            </a:extLst>
          </p:cNvPr>
          <p:cNvSpPr txBox="1">
            <a:spLocks noChangeArrowheads="1"/>
          </p:cNvSpPr>
          <p:nvPr/>
        </p:nvSpPr>
        <p:spPr bwMode="auto">
          <a:xfrm>
            <a:off x="539750" y="5516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solidFill>
                <a:srgbClr val="FF0000"/>
              </a:solidFill>
            </a:endParaRPr>
          </a:p>
        </p:txBody>
      </p:sp>
      <p:sp>
        <p:nvSpPr>
          <p:cNvPr id="7172" name="Text Box 21">
            <a:extLst>
              <a:ext uri="{FF2B5EF4-FFF2-40B4-BE49-F238E27FC236}">
                <a16:creationId xmlns:a16="http://schemas.microsoft.com/office/drawing/2014/main" id="{F38A71EB-AF8E-4630-AD22-07C8C2BCD1C9}"/>
              </a:ext>
            </a:extLst>
          </p:cNvPr>
          <p:cNvSpPr txBox="1">
            <a:spLocks noChangeArrowheads="1"/>
          </p:cNvSpPr>
          <p:nvPr/>
        </p:nvSpPr>
        <p:spPr bwMode="auto">
          <a:xfrm>
            <a:off x="1331913" y="5445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p>
        </p:txBody>
      </p:sp>
      <p:sp>
        <p:nvSpPr>
          <p:cNvPr id="64546" name="Text Box 34">
            <a:extLst>
              <a:ext uri="{FF2B5EF4-FFF2-40B4-BE49-F238E27FC236}">
                <a16:creationId xmlns:a16="http://schemas.microsoft.com/office/drawing/2014/main" id="{07A2FF31-908B-41A9-8CF3-DC16FE25F6E2}"/>
              </a:ext>
            </a:extLst>
          </p:cNvPr>
          <p:cNvSpPr txBox="1">
            <a:spLocks noChangeArrowheads="1"/>
          </p:cNvSpPr>
          <p:nvPr/>
        </p:nvSpPr>
        <p:spPr bwMode="auto">
          <a:xfrm>
            <a:off x="335139" y="3600626"/>
            <a:ext cx="57959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Once a flower has been pollinated, </a:t>
            </a:r>
            <a:r>
              <a:rPr lang="en-GB" altLang="en-US" b="1" i="0" dirty="0">
                <a:solidFill>
                  <a:srgbClr val="10BC45"/>
                </a:solidFill>
              </a:rPr>
              <a:t>fertilization</a:t>
            </a:r>
            <a:r>
              <a:rPr lang="en-GB" altLang="en-US" b="1" i="0" dirty="0">
                <a:solidFill>
                  <a:srgbClr val="FF6600"/>
                </a:solidFill>
              </a:rPr>
              <a:t> </a:t>
            </a:r>
            <a:r>
              <a:rPr lang="en-GB" altLang="en-US" i="0" dirty="0">
                <a:solidFill>
                  <a:srgbClr val="000066"/>
                </a:solidFill>
              </a:rPr>
              <a:t>happens.</a:t>
            </a:r>
          </a:p>
        </p:txBody>
      </p:sp>
      <p:sp>
        <p:nvSpPr>
          <p:cNvPr id="7174" name="Text Box 38">
            <a:extLst>
              <a:ext uri="{FF2B5EF4-FFF2-40B4-BE49-F238E27FC236}">
                <a16:creationId xmlns:a16="http://schemas.microsoft.com/office/drawing/2014/main" id="{6AABEAA0-A879-404E-B451-8B4C258FAFE9}"/>
              </a:ext>
            </a:extLst>
          </p:cNvPr>
          <p:cNvSpPr txBox="1">
            <a:spLocks noChangeArrowheads="1"/>
          </p:cNvSpPr>
          <p:nvPr/>
        </p:nvSpPr>
        <p:spPr bwMode="auto">
          <a:xfrm>
            <a:off x="335139" y="776464"/>
            <a:ext cx="842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Before flowers can produce seeds, they must be </a:t>
            </a:r>
            <a:r>
              <a:rPr lang="en-GB" altLang="en-US" b="1" i="0" dirty="0">
                <a:solidFill>
                  <a:srgbClr val="10BC45"/>
                </a:solidFill>
              </a:rPr>
              <a:t>pollinated</a:t>
            </a:r>
            <a:r>
              <a:rPr lang="en-GB" altLang="en-US" i="0" dirty="0">
                <a:solidFill>
                  <a:srgbClr val="000066"/>
                </a:solidFill>
              </a:rPr>
              <a:t>. </a:t>
            </a:r>
          </a:p>
        </p:txBody>
      </p:sp>
      <p:sp>
        <p:nvSpPr>
          <p:cNvPr id="7175" name="Rectangle 40">
            <a:extLst>
              <a:ext uri="{FF2B5EF4-FFF2-40B4-BE49-F238E27FC236}">
                <a16:creationId xmlns:a16="http://schemas.microsoft.com/office/drawing/2014/main" id="{1E02A20E-1EAB-4ECD-A31F-83895DC3A64B}"/>
              </a:ext>
            </a:extLst>
          </p:cNvPr>
          <p:cNvSpPr>
            <a:spLocks noGrp="1" noChangeArrowheads="1"/>
          </p:cNvSpPr>
          <p:nvPr>
            <p:ph type="title"/>
          </p:nvPr>
        </p:nvSpPr>
        <p:spPr/>
        <p:txBody>
          <a:bodyPr/>
          <a:lstStyle/>
          <a:p>
            <a:pPr eaLnBrk="1" hangingPunct="1"/>
            <a:r>
              <a:rPr lang="en-GB" altLang="en-US" dirty="0"/>
              <a:t>Pollination and fertilization</a:t>
            </a:r>
          </a:p>
        </p:txBody>
      </p:sp>
      <p:pic>
        <p:nvPicPr>
          <p:cNvPr id="7177" name="Picture 11" descr="James.png">
            <a:extLst>
              <a:ext uri="{FF2B5EF4-FFF2-40B4-BE49-F238E27FC236}">
                <a16:creationId xmlns:a16="http://schemas.microsoft.com/office/drawing/2014/main" id="{73233B48-ADF2-4CD9-9DB0-0448A6B7CB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1757363"/>
            <a:ext cx="2163763"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85070D22-3B1B-4CB2-BC07-AFB4E14DA7FB}"/>
              </a:ext>
            </a:extLst>
          </p:cNvPr>
          <p:cNvSpPr txBox="1">
            <a:spLocks noChangeArrowheads="1"/>
          </p:cNvSpPr>
          <p:nvPr/>
        </p:nvSpPr>
        <p:spPr bwMode="auto">
          <a:xfrm>
            <a:off x="335139" y="5015089"/>
            <a:ext cx="5795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a:solidFill>
                  <a:srgbClr val="000066"/>
                </a:solidFill>
              </a:rPr>
              <a:t>This produces seeds.</a:t>
            </a:r>
          </a:p>
        </p:txBody>
      </p:sp>
      <p:pic>
        <p:nvPicPr>
          <p:cNvPr id="11" name="Picture 10">
            <a:extLst>
              <a:ext uri="{FF2B5EF4-FFF2-40B4-BE49-F238E27FC236}">
                <a16:creationId xmlns:a16="http://schemas.microsoft.com/office/drawing/2014/main" id="{5313F6C4-6A3E-43C0-930A-785E628FE34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4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a:extLst>
              <a:ext uri="{FF2B5EF4-FFF2-40B4-BE49-F238E27FC236}">
                <a16:creationId xmlns:a16="http://schemas.microsoft.com/office/drawing/2014/main" id="{A0D00E44-060A-4FF4-B628-3E0BE34C07A4}"/>
              </a:ext>
            </a:extLst>
          </p:cNvPr>
          <p:cNvSpPr txBox="1">
            <a:spLocks noChangeArrowheads="1"/>
          </p:cNvSpPr>
          <p:nvPr/>
        </p:nvSpPr>
        <p:spPr bwMode="auto">
          <a:xfrm>
            <a:off x="539750" y="5516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solidFill>
                <a:srgbClr val="FF0000"/>
              </a:solidFill>
            </a:endParaRPr>
          </a:p>
        </p:txBody>
      </p:sp>
      <p:sp>
        <p:nvSpPr>
          <p:cNvPr id="8195" name="Text Box 21">
            <a:extLst>
              <a:ext uri="{FF2B5EF4-FFF2-40B4-BE49-F238E27FC236}">
                <a16:creationId xmlns:a16="http://schemas.microsoft.com/office/drawing/2014/main" id="{BC8E9D07-6390-4490-85C8-9614AA59036A}"/>
              </a:ext>
            </a:extLst>
          </p:cNvPr>
          <p:cNvSpPr txBox="1">
            <a:spLocks noChangeArrowheads="1"/>
          </p:cNvSpPr>
          <p:nvPr/>
        </p:nvSpPr>
        <p:spPr bwMode="auto">
          <a:xfrm>
            <a:off x="1331913" y="5445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p>
        </p:txBody>
      </p:sp>
      <p:sp>
        <p:nvSpPr>
          <p:cNvPr id="8196" name="Text Box 38">
            <a:extLst>
              <a:ext uri="{FF2B5EF4-FFF2-40B4-BE49-F238E27FC236}">
                <a16:creationId xmlns:a16="http://schemas.microsoft.com/office/drawing/2014/main" id="{489978D2-0905-4996-891E-88E00E1742EE}"/>
              </a:ext>
            </a:extLst>
          </p:cNvPr>
          <p:cNvSpPr txBox="1">
            <a:spLocks noChangeArrowheads="1"/>
          </p:cNvSpPr>
          <p:nvPr/>
        </p:nvSpPr>
        <p:spPr bwMode="auto">
          <a:xfrm>
            <a:off x="335139" y="776464"/>
            <a:ext cx="842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How do you think pollen is carried between flowers </a:t>
            </a:r>
            <a:br>
              <a:rPr lang="en-GB" altLang="en-US" i="0" dirty="0">
                <a:solidFill>
                  <a:srgbClr val="000066"/>
                </a:solidFill>
              </a:rPr>
            </a:br>
            <a:r>
              <a:rPr lang="en-GB" altLang="en-US" i="0" dirty="0">
                <a:solidFill>
                  <a:srgbClr val="000066"/>
                </a:solidFill>
              </a:rPr>
              <a:t>in pollination?</a:t>
            </a:r>
          </a:p>
        </p:txBody>
      </p:sp>
      <p:sp>
        <p:nvSpPr>
          <p:cNvPr id="8197" name="Rectangle 40">
            <a:extLst>
              <a:ext uri="{FF2B5EF4-FFF2-40B4-BE49-F238E27FC236}">
                <a16:creationId xmlns:a16="http://schemas.microsoft.com/office/drawing/2014/main" id="{51319608-71A1-44AE-933D-F76671F793D7}"/>
              </a:ext>
            </a:extLst>
          </p:cNvPr>
          <p:cNvSpPr>
            <a:spLocks noGrp="1" noChangeArrowheads="1"/>
          </p:cNvSpPr>
          <p:nvPr>
            <p:ph type="title"/>
          </p:nvPr>
        </p:nvSpPr>
        <p:spPr/>
        <p:txBody>
          <a:bodyPr/>
          <a:lstStyle/>
          <a:p>
            <a:pPr eaLnBrk="1" hangingPunct="1"/>
            <a:r>
              <a:rPr lang="en-GB" altLang="en-US" dirty="0"/>
              <a:t>Pollinators</a:t>
            </a:r>
          </a:p>
        </p:txBody>
      </p:sp>
      <p:sp>
        <p:nvSpPr>
          <p:cNvPr id="14" name="Text Box 5">
            <a:extLst>
              <a:ext uri="{FF2B5EF4-FFF2-40B4-BE49-F238E27FC236}">
                <a16:creationId xmlns:a16="http://schemas.microsoft.com/office/drawing/2014/main" id="{B01B5ECE-71EB-4029-890C-974FD6FE1BDE}"/>
              </a:ext>
            </a:extLst>
          </p:cNvPr>
          <p:cNvSpPr txBox="1">
            <a:spLocks noChangeArrowheads="1"/>
          </p:cNvSpPr>
          <p:nvPr/>
        </p:nvSpPr>
        <p:spPr bwMode="auto">
          <a:xfrm>
            <a:off x="335139" y="1967089"/>
            <a:ext cx="4705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b="1" i="0">
                <a:solidFill>
                  <a:srgbClr val="000066"/>
                </a:solidFill>
              </a:rPr>
              <a:t>Animals</a:t>
            </a:r>
            <a:r>
              <a:rPr lang="en-GB" altLang="en-US" i="0">
                <a:solidFill>
                  <a:srgbClr val="000066"/>
                </a:solidFill>
              </a:rPr>
              <a:t> can pick up pollen </a:t>
            </a:r>
          </a:p>
          <a:p>
            <a:pPr eaLnBrk="1" hangingPunct="1"/>
            <a:r>
              <a:rPr lang="en-GB" altLang="en-US" i="0">
                <a:solidFill>
                  <a:srgbClr val="000066"/>
                </a:solidFill>
              </a:rPr>
              <a:t>from one flower and carry it </a:t>
            </a:r>
          </a:p>
          <a:p>
            <a:pPr eaLnBrk="1" hangingPunct="1"/>
            <a:r>
              <a:rPr lang="en-GB" altLang="en-US" i="0">
                <a:solidFill>
                  <a:srgbClr val="000066"/>
                </a:solidFill>
              </a:rPr>
              <a:t>to another one.</a:t>
            </a:r>
            <a:endParaRPr lang="en-GB" altLang="en-US" sz="1800" i="0">
              <a:solidFill>
                <a:srgbClr val="000066"/>
              </a:solidFill>
            </a:endParaRPr>
          </a:p>
        </p:txBody>
      </p:sp>
      <p:sp>
        <p:nvSpPr>
          <p:cNvPr id="15" name="Text Box 5">
            <a:extLst>
              <a:ext uri="{FF2B5EF4-FFF2-40B4-BE49-F238E27FC236}">
                <a16:creationId xmlns:a16="http://schemas.microsoft.com/office/drawing/2014/main" id="{6EABFC4D-D14B-4843-965C-8B55DA6FA0BE}"/>
              </a:ext>
            </a:extLst>
          </p:cNvPr>
          <p:cNvSpPr txBox="1">
            <a:spLocks noChangeArrowheads="1"/>
          </p:cNvSpPr>
          <p:nvPr/>
        </p:nvSpPr>
        <p:spPr bwMode="auto">
          <a:xfrm>
            <a:off x="335139" y="4716639"/>
            <a:ext cx="4940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a:solidFill>
                  <a:srgbClr val="000066"/>
                </a:solidFill>
              </a:rPr>
              <a:t>However, some plants are pollinated in a different way, </a:t>
            </a:r>
            <a:br>
              <a:rPr lang="en-GB" altLang="en-US" i="0">
                <a:solidFill>
                  <a:srgbClr val="000066"/>
                </a:solidFill>
              </a:rPr>
            </a:br>
            <a:r>
              <a:rPr lang="en-GB" altLang="en-US" i="0">
                <a:solidFill>
                  <a:srgbClr val="000066"/>
                </a:solidFill>
              </a:rPr>
              <a:t>such as by the </a:t>
            </a:r>
            <a:r>
              <a:rPr lang="en-GB" altLang="en-US" b="1" i="0">
                <a:solidFill>
                  <a:srgbClr val="000066"/>
                </a:solidFill>
              </a:rPr>
              <a:t>wind</a:t>
            </a:r>
            <a:r>
              <a:rPr lang="en-GB" altLang="en-US" i="0">
                <a:solidFill>
                  <a:srgbClr val="000066"/>
                </a:solidFill>
              </a:rPr>
              <a:t>.</a:t>
            </a:r>
            <a:endParaRPr lang="en-GB" altLang="en-US" sz="1800" i="0">
              <a:solidFill>
                <a:srgbClr val="000066"/>
              </a:solidFill>
            </a:endParaRPr>
          </a:p>
        </p:txBody>
      </p:sp>
      <p:pic>
        <p:nvPicPr>
          <p:cNvPr id="8201" name="Picture 18" descr="Pollination and seeds_plant.png">
            <a:extLst>
              <a:ext uri="{FF2B5EF4-FFF2-40B4-BE49-F238E27FC236}">
                <a16:creationId xmlns:a16="http://schemas.microsoft.com/office/drawing/2014/main" id="{53080EE3-ACFE-4AB8-B7E5-BA38A4DBF9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1389063"/>
            <a:ext cx="2378075"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
            <a:extLst>
              <a:ext uri="{FF2B5EF4-FFF2-40B4-BE49-F238E27FC236}">
                <a16:creationId xmlns:a16="http://schemas.microsoft.com/office/drawing/2014/main" id="{47859BD7-34E2-4E33-9D09-A8890F420EF5}"/>
              </a:ext>
            </a:extLst>
          </p:cNvPr>
          <p:cNvSpPr txBox="1">
            <a:spLocks noChangeArrowheads="1"/>
          </p:cNvSpPr>
          <p:nvPr/>
        </p:nvSpPr>
        <p:spPr bwMode="auto">
          <a:xfrm>
            <a:off x="335139" y="3526014"/>
            <a:ext cx="4940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a:solidFill>
                  <a:srgbClr val="000066"/>
                </a:solidFill>
              </a:rPr>
              <a:t>Lots of plants depend on </a:t>
            </a:r>
          </a:p>
          <a:p>
            <a:pPr eaLnBrk="1" hangingPunct="1"/>
            <a:r>
              <a:rPr lang="en-GB" altLang="en-US" i="0">
                <a:solidFill>
                  <a:srgbClr val="000066"/>
                </a:solidFill>
              </a:rPr>
              <a:t>animals to do this job for them.</a:t>
            </a:r>
            <a:endParaRPr lang="en-GB" altLang="en-US" sz="1800" i="0">
              <a:solidFill>
                <a:srgbClr val="000066"/>
              </a:solidFill>
            </a:endParaRPr>
          </a:p>
        </p:txBody>
      </p:sp>
      <p:pic>
        <p:nvPicPr>
          <p:cNvPr id="11" name="Picture 10">
            <a:extLst>
              <a:ext uri="{FF2B5EF4-FFF2-40B4-BE49-F238E27FC236}">
                <a16:creationId xmlns:a16="http://schemas.microsoft.com/office/drawing/2014/main" id="{8BB0DCF1-EE79-4184-B6D4-A3112190033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a:extLst>
              <a:ext uri="{FF2B5EF4-FFF2-40B4-BE49-F238E27FC236}">
                <a16:creationId xmlns:a16="http://schemas.microsoft.com/office/drawing/2014/main" id="{026035C4-1831-479C-B782-00A1C61BBF9D}"/>
              </a:ext>
            </a:extLst>
          </p:cNvPr>
          <p:cNvSpPr txBox="1">
            <a:spLocks noChangeArrowheads="1"/>
          </p:cNvSpPr>
          <p:nvPr/>
        </p:nvSpPr>
        <p:spPr bwMode="auto">
          <a:xfrm>
            <a:off x="539750" y="5516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solidFill>
                <a:srgbClr val="FF0000"/>
              </a:solidFill>
            </a:endParaRPr>
          </a:p>
        </p:txBody>
      </p:sp>
      <p:sp>
        <p:nvSpPr>
          <p:cNvPr id="9219" name="Text Box 21">
            <a:extLst>
              <a:ext uri="{FF2B5EF4-FFF2-40B4-BE49-F238E27FC236}">
                <a16:creationId xmlns:a16="http://schemas.microsoft.com/office/drawing/2014/main" id="{98AD64C3-F211-4022-B975-E4B26EBB3EB3}"/>
              </a:ext>
            </a:extLst>
          </p:cNvPr>
          <p:cNvSpPr txBox="1">
            <a:spLocks noChangeArrowheads="1"/>
          </p:cNvSpPr>
          <p:nvPr/>
        </p:nvSpPr>
        <p:spPr bwMode="auto">
          <a:xfrm>
            <a:off x="1331913" y="5445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p>
        </p:txBody>
      </p:sp>
      <p:sp>
        <p:nvSpPr>
          <p:cNvPr id="9220" name="Text Box 38">
            <a:extLst>
              <a:ext uri="{FF2B5EF4-FFF2-40B4-BE49-F238E27FC236}">
                <a16:creationId xmlns:a16="http://schemas.microsoft.com/office/drawing/2014/main" id="{DFD6D2C1-41C2-4D6F-A535-DD4DCFE6E1A9}"/>
              </a:ext>
            </a:extLst>
          </p:cNvPr>
          <p:cNvSpPr txBox="1">
            <a:spLocks noChangeArrowheads="1"/>
          </p:cNvSpPr>
          <p:nvPr/>
        </p:nvSpPr>
        <p:spPr bwMode="auto">
          <a:xfrm>
            <a:off x="339372" y="778228"/>
            <a:ext cx="842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Can you name any types of animal that pollinate plants?</a:t>
            </a:r>
          </a:p>
        </p:txBody>
      </p:sp>
      <p:sp>
        <p:nvSpPr>
          <p:cNvPr id="9221" name="Rectangle 40">
            <a:extLst>
              <a:ext uri="{FF2B5EF4-FFF2-40B4-BE49-F238E27FC236}">
                <a16:creationId xmlns:a16="http://schemas.microsoft.com/office/drawing/2014/main" id="{DBE19E5D-2A7A-44E4-A087-4A5B454608E7}"/>
              </a:ext>
            </a:extLst>
          </p:cNvPr>
          <p:cNvSpPr>
            <a:spLocks noGrp="1" noChangeArrowheads="1"/>
          </p:cNvSpPr>
          <p:nvPr>
            <p:ph type="title"/>
          </p:nvPr>
        </p:nvSpPr>
        <p:spPr/>
        <p:txBody>
          <a:bodyPr/>
          <a:lstStyle/>
          <a:p>
            <a:pPr eaLnBrk="1" hangingPunct="1"/>
            <a:r>
              <a:rPr lang="en-GB" altLang="en-US" dirty="0"/>
              <a:t>What types of animals help pollination?</a:t>
            </a:r>
          </a:p>
        </p:txBody>
      </p:sp>
      <p:pic>
        <p:nvPicPr>
          <p:cNvPr id="12" name="Picture 43" descr="shutterstock_16082743_Klet">
            <a:extLst>
              <a:ext uri="{FF2B5EF4-FFF2-40B4-BE49-F238E27FC236}">
                <a16:creationId xmlns:a16="http://schemas.microsoft.com/office/drawing/2014/main" id="{B2A2B03A-1D62-4E93-B956-6BA900A6B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628775"/>
            <a:ext cx="27241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a:extLst>
              <a:ext uri="{FF2B5EF4-FFF2-40B4-BE49-F238E27FC236}">
                <a16:creationId xmlns:a16="http://schemas.microsoft.com/office/drawing/2014/main" id="{8C22D2AC-0A43-4F65-A21A-2B10007D9508}"/>
              </a:ext>
            </a:extLst>
          </p:cNvPr>
          <p:cNvSpPr txBox="1">
            <a:spLocks noChangeArrowheads="1"/>
          </p:cNvSpPr>
          <p:nvPr/>
        </p:nvSpPr>
        <p:spPr bwMode="auto">
          <a:xfrm>
            <a:off x="800100" y="5356225"/>
            <a:ext cx="184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i="0" dirty="0">
                <a:solidFill>
                  <a:srgbClr val="000066"/>
                </a:solidFill>
              </a:rPr>
              <a:t>  insects</a:t>
            </a:r>
          </a:p>
        </p:txBody>
      </p:sp>
      <p:sp>
        <p:nvSpPr>
          <p:cNvPr id="20" name="Text Box 5">
            <a:extLst>
              <a:ext uri="{FF2B5EF4-FFF2-40B4-BE49-F238E27FC236}">
                <a16:creationId xmlns:a16="http://schemas.microsoft.com/office/drawing/2014/main" id="{14CC64A1-25B1-4417-80EC-20A46603C2CF}"/>
              </a:ext>
            </a:extLst>
          </p:cNvPr>
          <p:cNvSpPr txBox="1">
            <a:spLocks noChangeArrowheads="1"/>
          </p:cNvSpPr>
          <p:nvPr/>
        </p:nvSpPr>
        <p:spPr bwMode="auto">
          <a:xfrm>
            <a:off x="3949700" y="5356225"/>
            <a:ext cx="1631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i="0">
                <a:solidFill>
                  <a:srgbClr val="000066"/>
                </a:solidFill>
              </a:rPr>
              <a:t>  birds</a:t>
            </a:r>
          </a:p>
        </p:txBody>
      </p:sp>
      <p:sp>
        <p:nvSpPr>
          <p:cNvPr id="21" name="Text Box 5">
            <a:extLst>
              <a:ext uri="{FF2B5EF4-FFF2-40B4-BE49-F238E27FC236}">
                <a16:creationId xmlns:a16="http://schemas.microsoft.com/office/drawing/2014/main" id="{581EBBAC-0748-405D-ACE5-310C2A9A0900}"/>
              </a:ext>
            </a:extLst>
          </p:cNvPr>
          <p:cNvSpPr txBox="1">
            <a:spLocks noChangeArrowheads="1"/>
          </p:cNvSpPr>
          <p:nvPr/>
        </p:nvSpPr>
        <p:spPr bwMode="auto">
          <a:xfrm>
            <a:off x="6900863" y="5356225"/>
            <a:ext cx="1423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i="0">
                <a:solidFill>
                  <a:srgbClr val="000066"/>
                </a:solidFill>
              </a:rPr>
              <a:t>  bats</a:t>
            </a:r>
          </a:p>
        </p:txBody>
      </p:sp>
      <p:pic>
        <p:nvPicPr>
          <p:cNvPr id="13" name="Picture 12">
            <a:extLst>
              <a:ext uri="{FF2B5EF4-FFF2-40B4-BE49-F238E27FC236}">
                <a16:creationId xmlns:a16="http://schemas.microsoft.com/office/drawing/2014/main" id="{FD935884-84DE-4FC0-AB46-99A08378AD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5" name="Picture 4">
            <a:extLst>
              <a:ext uri="{FF2B5EF4-FFF2-40B4-BE49-F238E27FC236}">
                <a16:creationId xmlns:a16="http://schemas.microsoft.com/office/drawing/2014/main" id="{955721CB-1A96-4E2F-A895-6804EFB212EB}"/>
              </a:ext>
            </a:extLst>
          </p:cNvPr>
          <p:cNvPicPr>
            <a:picLocks noChangeAspect="1"/>
          </p:cNvPicPr>
          <p:nvPr/>
        </p:nvPicPr>
        <p:blipFill rotWithShape="1">
          <a:blip r:embed="rId5">
            <a:extLst>
              <a:ext uri="{28A0092B-C50C-407E-A947-70E740481C1C}">
                <a14:useLocalDpi xmlns:a14="http://schemas.microsoft.com/office/drawing/2010/main" val="0"/>
              </a:ext>
            </a:extLst>
          </a:blip>
          <a:srcRect l="47194"/>
          <a:stretch/>
        </p:blipFill>
        <p:spPr>
          <a:xfrm>
            <a:off x="3428329" y="1608138"/>
            <a:ext cx="2583723" cy="3192462"/>
          </a:xfrm>
          <a:prstGeom prst="rect">
            <a:avLst/>
          </a:prstGeom>
        </p:spPr>
      </p:pic>
      <p:pic>
        <p:nvPicPr>
          <p:cNvPr id="7" name="Picture 6">
            <a:extLst>
              <a:ext uri="{FF2B5EF4-FFF2-40B4-BE49-F238E27FC236}">
                <a16:creationId xmlns:a16="http://schemas.microsoft.com/office/drawing/2014/main" id="{3BC9E80F-37A7-44E4-A714-A61CCAD542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6806" y="1608138"/>
            <a:ext cx="2553970" cy="3192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a:extLst>
              <a:ext uri="{FF2B5EF4-FFF2-40B4-BE49-F238E27FC236}">
                <a16:creationId xmlns:a16="http://schemas.microsoft.com/office/drawing/2014/main" id="{59A24A8F-250A-4E85-87F9-7B3797265E8D}"/>
              </a:ext>
            </a:extLst>
          </p:cNvPr>
          <p:cNvSpPr txBox="1">
            <a:spLocks noChangeArrowheads="1"/>
          </p:cNvSpPr>
          <p:nvPr/>
        </p:nvSpPr>
        <p:spPr bwMode="auto">
          <a:xfrm>
            <a:off x="339372" y="1597289"/>
            <a:ext cx="825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Thousands of different types of plants are pollinated by insects all over the world!</a:t>
            </a:r>
            <a:endParaRPr lang="en-GB" altLang="en-US" sz="1800" i="0" dirty="0">
              <a:solidFill>
                <a:srgbClr val="000066"/>
              </a:solidFill>
            </a:endParaRPr>
          </a:p>
        </p:txBody>
      </p:sp>
      <p:sp>
        <p:nvSpPr>
          <p:cNvPr id="10243" name="Text Box 9">
            <a:extLst>
              <a:ext uri="{FF2B5EF4-FFF2-40B4-BE49-F238E27FC236}">
                <a16:creationId xmlns:a16="http://schemas.microsoft.com/office/drawing/2014/main" id="{06CB4110-CC37-4C00-91B6-4B9441E9821D}"/>
              </a:ext>
            </a:extLst>
          </p:cNvPr>
          <p:cNvSpPr txBox="1">
            <a:spLocks noChangeArrowheads="1"/>
          </p:cNvSpPr>
          <p:nvPr/>
        </p:nvSpPr>
        <p:spPr bwMode="auto">
          <a:xfrm>
            <a:off x="539750" y="5516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solidFill>
                <a:srgbClr val="FF0000"/>
              </a:solidFill>
            </a:endParaRPr>
          </a:p>
        </p:txBody>
      </p:sp>
      <p:sp>
        <p:nvSpPr>
          <p:cNvPr id="10244" name="Text Box 21">
            <a:extLst>
              <a:ext uri="{FF2B5EF4-FFF2-40B4-BE49-F238E27FC236}">
                <a16:creationId xmlns:a16="http://schemas.microsoft.com/office/drawing/2014/main" id="{6087AB1C-9247-498F-9068-EC6EA564CD36}"/>
              </a:ext>
            </a:extLst>
          </p:cNvPr>
          <p:cNvSpPr txBox="1">
            <a:spLocks noChangeArrowheads="1"/>
          </p:cNvSpPr>
          <p:nvPr/>
        </p:nvSpPr>
        <p:spPr bwMode="auto">
          <a:xfrm>
            <a:off x="1331913" y="5445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p>
        </p:txBody>
      </p:sp>
      <p:sp>
        <p:nvSpPr>
          <p:cNvPr id="64544" name="Rectangle 32">
            <a:extLst>
              <a:ext uri="{FF2B5EF4-FFF2-40B4-BE49-F238E27FC236}">
                <a16:creationId xmlns:a16="http://schemas.microsoft.com/office/drawing/2014/main" id="{65F9936F-D116-4115-875A-11C17B9254C1}"/>
              </a:ext>
            </a:extLst>
          </p:cNvPr>
          <p:cNvSpPr>
            <a:spLocks noChangeArrowheads="1"/>
          </p:cNvSpPr>
          <p:nvPr/>
        </p:nvSpPr>
        <p:spPr bwMode="auto">
          <a:xfrm>
            <a:off x="339372" y="2783151"/>
            <a:ext cx="6069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Many types of insects pollinate plants:</a:t>
            </a:r>
          </a:p>
        </p:txBody>
      </p:sp>
      <p:sp>
        <p:nvSpPr>
          <p:cNvPr id="10246" name="Text Box 38">
            <a:extLst>
              <a:ext uri="{FF2B5EF4-FFF2-40B4-BE49-F238E27FC236}">
                <a16:creationId xmlns:a16="http://schemas.microsoft.com/office/drawing/2014/main" id="{454134A3-B8C0-46E4-8B1A-745F8CA17488}"/>
              </a:ext>
            </a:extLst>
          </p:cNvPr>
          <p:cNvSpPr txBox="1">
            <a:spLocks noChangeArrowheads="1"/>
          </p:cNvSpPr>
          <p:nvPr/>
        </p:nvSpPr>
        <p:spPr bwMode="auto">
          <a:xfrm>
            <a:off x="339372" y="781314"/>
            <a:ext cx="842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b="1" i="0" dirty="0">
                <a:solidFill>
                  <a:srgbClr val="10BC45"/>
                </a:solidFill>
              </a:rPr>
              <a:t>Insects</a:t>
            </a:r>
            <a:r>
              <a:rPr lang="en-GB" altLang="en-US" i="0" dirty="0">
                <a:solidFill>
                  <a:srgbClr val="000066"/>
                </a:solidFill>
              </a:rPr>
              <a:t> are very important pollinators.</a:t>
            </a:r>
          </a:p>
        </p:txBody>
      </p:sp>
      <p:sp>
        <p:nvSpPr>
          <p:cNvPr id="10247" name="Rectangle 40">
            <a:extLst>
              <a:ext uri="{FF2B5EF4-FFF2-40B4-BE49-F238E27FC236}">
                <a16:creationId xmlns:a16="http://schemas.microsoft.com/office/drawing/2014/main" id="{DC0AB94E-43CF-4E24-9B4D-4FC360112880}"/>
              </a:ext>
            </a:extLst>
          </p:cNvPr>
          <p:cNvSpPr>
            <a:spLocks noGrp="1" noChangeArrowheads="1"/>
          </p:cNvSpPr>
          <p:nvPr>
            <p:ph type="title"/>
          </p:nvPr>
        </p:nvSpPr>
        <p:spPr/>
        <p:txBody>
          <a:bodyPr/>
          <a:lstStyle/>
          <a:p>
            <a:pPr eaLnBrk="1" hangingPunct="1"/>
            <a:r>
              <a:rPr lang="en-GB" altLang="en-US" dirty="0"/>
              <a:t>Pollination and insects</a:t>
            </a:r>
          </a:p>
        </p:txBody>
      </p:sp>
      <p:sp>
        <p:nvSpPr>
          <p:cNvPr id="12" name="Text Box 5">
            <a:extLst>
              <a:ext uri="{FF2B5EF4-FFF2-40B4-BE49-F238E27FC236}">
                <a16:creationId xmlns:a16="http://schemas.microsoft.com/office/drawing/2014/main" id="{6E7A1067-F781-44B5-9D58-CFB3C4BCD38B}"/>
              </a:ext>
            </a:extLst>
          </p:cNvPr>
          <p:cNvSpPr txBox="1">
            <a:spLocks noChangeArrowheads="1"/>
          </p:cNvSpPr>
          <p:nvPr/>
        </p:nvSpPr>
        <p:spPr bwMode="auto">
          <a:xfrm>
            <a:off x="339372" y="3599126"/>
            <a:ext cx="346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marL="342900" indent="-342900" eaLnBrk="1" hangingPunct="1">
              <a:spcBef>
                <a:spcPct val="50000"/>
              </a:spcBef>
              <a:buClr>
                <a:srgbClr val="10BC45"/>
              </a:buClr>
              <a:buFont typeface="Wingdings" panose="05000000000000000000" pitchFamily="2" charset="2"/>
              <a:buChar char="l"/>
            </a:pPr>
            <a:r>
              <a:rPr lang="en-GB" altLang="en-US" i="0" dirty="0">
                <a:solidFill>
                  <a:srgbClr val="000066"/>
                </a:solidFill>
              </a:rPr>
              <a:t>bees and wasps</a:t>
            </a:r>
          </a:p>
        </p:txBody>
      </p:sp>
      <p:sp>
        <p:nvSpPr>
          <p:cNvPr id="13" name="Text Box 5">
            <a:extLst>
              <a:ext uri="{FF2B5EF4-FFF2-40B4-BE49-F238E27FC236}">
                <a16:creationId xmlns:a16="http://schemas.microsoft.com/office/drawing/2014/main" id="{2E944C30-C2CD-4467-B5C5-5F3F6252E4DD}"/>
              </a:ext>
            </a:extLst>
          </p:cNvPr>
          <p:cNvSpPr txBox="1">
            <a:spLocks noChangeArrowheads="1"/>
          </p:cNvSpPr>
          <p:nvPr/>
        </p:nvSpPr>
        <p:spPr bwMode="auto">
          <a:xfrm>
            <a:off x="339372" y="4159514"/>
            <a:ext cx="1849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marL="342900" indent="-342900" eaLnBrk="1" hangingPunct="1">
              <a:spcBef>
                <a:spcPct val="50000"/>
              </a:spcBef>
              <a:buClr>
                <a:srgbClr val="10BC45"/>
              </a:buClr>
              <a:buFont typeface="Wingdings" panose="05000000000000000000" pitchFamily="2" charset="2"/>
              <a:buChar char="l"/>
            </a:pPr>
            <a:r>
              <a:rPr lang="en-GB" altLang="en-US" i="0" dirty="0">
                <a:solidFill>
                  <a:srgbClr val="000066"/>
                </a:solidFill>
              </a:rPr>
              <a:t>beetles</a:t>
            </a:r>
          </a:p>
        </p:txBody>
      </p:sp>
      <p:sp>
        <p:nvSpPr>
          <p:cNvPr id="14" name="Text Box 5">
            <a:extLst>
              <a:ext uri="{FF2B5EF4-FFF2-40B4-BE49-F238E27FC236}">
                <a16:creationId xmlns:a16="http://schemas.microsoft.com/office/drawing/2014/main" id="{C364C55E-3310-439C-A965-654DD9717082}"/>
              </a:ext>
            </a:extLst>
          </p:cNvPr>
          <p:cNvSpPr txBox="1">
            <a:spLocks noChangeArrowheads="1"/>
          </p:cNvSpPr>
          <p:nvPr/>
        </p:nvSpPr>
        <p:spPr bwMode="auto">
          <a:xfrm>
            <a:off x="339372" y="4719902"/>
            <a:ext cx="4037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marL="342900" indent="-342900" eaLnBrk="1" hangingPunct="1">
              <a:spcBef>
                <a:spcPct val="50000"/>
              </a:spcBef>
              <a:buClr>
                <a:srgbClr val="10BC45"/>
              </a:buClr>
              <a:buFont typeface="Wingdings" panose="05000000000000000000" pitchFamily="2" charset="2"/>
              <a:buChar char="l"/>
            </a:pPr>
            <a:r>
              <a:rPr lang="en-GB" altLang="en-US" i="0" dirty="0">
                <a:solidFill>
                  <a:srgbClr val="000066"/>
                </a:solidFill>
              </a:rPr>
              <a:t>butterflies and moths</a:t>
            </a:r>
          </a:p>
        </p:txBody>
      </p:sp>
      <p:sp>
        <p:nvSpPr>
          <p:cNvPr id="15" name="Text Box 5">
            <a:extLst>
              <a:ext uri="{FF2B5EF4-FFF2-40B4-BE49-F238E27FC236}">
                <a16:creationId xmlns:a16="http://schemas.microsoft.com/office/drawing/2014/main" id="{FA8C87AC-06AE-4AD2-B430-571AAA6F1730}"/>
              </a:ext>
            </a:extLst>
          </p:cNvPr>
          <p:cNvSpPr txBox="1">
            <a:spLocks noChangeArrowheads="1"/>
          </p:cNvSpPr>
          <p:nvPr/>
        </p:nvSpPr>
        <p:spPr bwMode="auto">
          <a:xfrm>
            <a:off x="339372" y="5280289"/>
            <a:ext cx="2246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marL="342900" indent="-342900" eaLnBrk="1" hangingPunct="1">
              <a:spcBef>
                <a:spcPct val="50000"/>
              </a:spcBef>
              <a:buClr>
                <a:srgbClr val="10BC45"/>
              </a:buClr>
              <a:buFont typeface="Wingdings" panose="05000000000000000000" pitchFamily="2" charset="2"/>
              <a:buChar char="l"/>
            </a:pPr>
            <a:r>
              <a:rPr lang="en-GB" altLang="en-US" i="0" dirty="0">
                <a:solidFill>
                  <a:srgbClr val="000066"/>
                </a:solidFill>
              </a:rPr>
              <a:t>flies.</a:t>
            </a:r>
          </a:p>
        </p:txBody>
      </p:sp>
      <p:pic>
        <p:nvPicPr>
          <p:cNvPr id="17" name="Picture 16" descr="Pollination and seeds_insects.png">
            <a:extLst>
              <a:ext uri="{FF2B5EF4-FFF2-40B4-BE49-F238E27FC236}">
                <a16:creationId xmlns:a16="http://schemas.microsoft.com/office/drawing/2014/main" id="{7C0EBFF2-E892-40C3-895E-E871C06A5A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6563" y="3346450"/>
            <a:ext cx="39243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AE4614E9-602A-49A4-995A-8BA6669FB5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44"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a:extLst>
              <a:ext uri="{FF2B5EF4-FFF2-40B4-BE49-F238E27FC236}">
                <a16:creationId xmlns:a16="http://schemas.microsoft.com/office/drawing/2014/main" id="{FCF1ACFA-6746-4BF5-8412-D06AC850AE3A}"/>
              </a:ext>
            </a:extLst>
          </p:cNvPr>
          <p:cNvSpPr txBox="1">
            <a:spLocks noChangeArrowheads="1"/>
          </p:cNvSpPr>
          <p:nvPr/>
        </p:nvSpPr>
        <p:spPr bwMode="auto">
          <a:xfrm>
            <a:off x="339372" y="1976239"/>
            <a:ext cx="3563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A seed can grow </a:t>
            </a:r>
            <a:br>
              <a:rPr lang="en-GB" altLang="en-US" i="0" dirty="0">
                <a:solidFill>
                  <a:srgbClr val="000066"/>
                </a:solidFill>
              </a:rPr>
            </a:br>
            <a:r>
              <a:rPr lang="en-GB" altLang="en-US" i="0" dirty="0">
                <a:solidFill>
                  <a:srgbClr val="000066"/>
                </a:solidFill>
              </a:rPr>
              <a:t>into a new plant.</a:t>
            </a:r>
            <a:endParaRPr lang="en-GB" altLang="en-US" sz="1800" i="0" dirty="0">
              <a:solidFill>
                <a:srgbClr val="000066"/>
              </a:solidFill>
            </a:endParaRPr>
          </a:p>
        </p:txBody>
      </p:sp>
      <p:sp>
        <p:nvSpPr>
          <p:cNvPr id="11267" name="Text Box 9">
            <a:extLst>
              <a:ext uri="{FF2B5EF4-FFF2-40B4-BE49-F238E27FC236}">
                <a16:creationId xmlns:a16="http://schemas.microsoft.com/office/drawing/2014/main" id="{36FF91C4-73E1-4FA3-9AFD-C1AC22642877}"/>
              </a:ext>
            </a:extLst>
          </p:cNvPr>
          <p:cNvSpPr txBox="1">
            <a:spLocks noChangeArrowheads="1"/>
          </p:cNvSpPr>
          <p:nvPr/>
        </p:nvSpPr>
        <p:spPr bwMode="auto">
          <a:xfrm>
            <a:off x="539750" y="5516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solidFill>
                <a:srgbClr val="FF0000"/>
              </a:solidFill>
            </a:endParaRPr>
          </a:p>
        </p:txBody>
      </p:sp>
      <p:sp>
        <p:nvSpPr>
          <p:cNvPr id="11268" name="Text Box 21">
            <a:extLst>
              <a:ext uri="{FF2B5EF4-FFF2-40B4-BE49-F238E27FC236}">
                <a16:creationId xmlns:a16="http://schemas.microsoft.com/office/drawing/2014/main" id="{D33CA467-EA11-43C6-B58B-812C591EF5E3}"/>
              </a:ext>
            </a:extLst>
          </p:cNvPr>
          <p:cNvSpPr txBox="1">
            <a:spLocks noChangeArrowheads="1"/>
          </p:cNvSpPr>
          <p:nvPr/>
        </p:nvSpPr>
        <p:spPr bwMode="auto">
          <a:xfrm>
            <a:off x="1331913" y="5445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endParaRPr lang="en-US" altLang="en-US" sz="1800" i="0"/>
          </a:p>
        </p:txBody>
      </p:sp>
      <p:sp>
        <p:nvSpPr>
          <p:cNvPr id="11269" name="Text Box 38">
            <a:extLst>
              <a:ext uri="{FF2B5EF4-FFF2-40B4-BE49-F238E27FC236}">
                <a16:creationId xmlns:a16="http://schemas.microsoft.com/office/drawing/2014/main" id="{48D9A441-A39E-4B91-9948-43EED44A55B7}"/>
              </a:ext>
            </a:extLst>
          </p:cNvPr>
          <p:cNvSpPr txBox="1">
            <a:spLocks noChangeArrowheads="1"/>
          </p:cNvSpPr>
          <p:nvPr/>
        </p:nvSpPr>
        <p:spPr bwMode="auto">
          <a:xfrm>
            <a:off x="339372" y="773967"/>
            <a:ext cx="842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Once a flower has been pollinated, fertilization happens and </a:t>
            </a:r>
            <a:br>
              <a:rPr lang="en-GB" altLang="en-US" i="0" dirty="0">
                <a:solidFill>
                  <a:srgbClr val="000066"/>
                </a:solidFill>
              </a:rPr>
            </a:br>
            <a:r>
              <a:rPr lang="en-GB" altLang="en-US" i="0" dirty="0">
                <a:solidFill>
                  <a:srgbClr val="000066"/>
                </a:solidFill>
              </a:rPr>
              <a:t>a seed is produced. </a:t>
            </a:r>
          </a:p>
        </p:txBody>
      </p:sp>
      <p:sp>
        <p:nvSpPr>
          <p:cNvPr id="11270" name="Rectangle 40">
            <a:extLst>
              <a:ext uri="{FF2B5EF4-FFF2-40B4-BE49-F238E27FC236}">
                <a16:creationId xmlns:a16="http://schemas.microsoft.com/office/drawing/2014/main" id="{D713235E-94E7-48A0-95D9-27152CB8FAFB}"/>
              </a:ext>
            </a:extLst>
          </p:cNvPr>
          <p:cNvSpPr>
            <a:spLocks noGrp="1" noChangeArrowheads="1"/>
          </p:cNvSpPr>
          <p:nvPr>
            <p:ph type="title"/>
          </p:nvPr>
        </p:nvSpPr>
        <p:spPr/>
        <p:txBody>
          <a:bodyPr/>
          <a:lstStyle/>
          <a:p>
            <a:pPr eaLnBrk="1" hangingPunct="1"/>
            <a:r>
              <a:rPr lang="en-GB" altLang="en-US" dirty="0"/>
              <a:t>Seeds</a:t>
            </a:r>
          </a:p>
        </p:txBody>
      </p:sp>
      <p:sp>
        <p:nvSpPr>
          <p:cNvPr id="16" name="Text Box 5">
            <a:extLst>
              <a:ext uri="{FF2B5EF4-FFF2-40B4-BE49-F238E27FC236}">
                <a16:creationId xmlns:a16="http://schemas.microsoft.com/office/drawing/2014/main" id="{32D01DF9-C7B4-4BD5-8605-A4C371D9EE19}"/>
              </a:ext>
            </a:extLst>
          </p:cNvPr>
          <p:cNvSpPr txBox="1">
            <a:spLocks noChangeArrowheads="1"/>
          </p:cNvSpPr>
          <p:nvPr/>
        </p:nvSpPr>
        <p:spPr bwMode="auto">
          <a:xfrm>
            <a:off x="339372" y="3179246"/>
            <a:ext cx="34813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Before this can </a:t>
            </a:r>
            <a:br>
              <a:rPr lang="en-GB" altLang="en-US" i="0" dirty="0">
                <a:solidFill>
                  <a:srgbClr val="000066"/>
                </a:solidFill>
              </a:rPr>
            </a:br>
            <a:r>
              <a:rPr lang="en-GB" altLang="en-US" i="0" dirty="0">
                <a:solidFill>
                  <a:srgbClr val="000066"/>
                </a:solidFill>
              </a:rPr>
              <a:t>happen, the seed </a:t>
            </a:r>
            <a:br>
              <a:rPr lang="en-GB" altLang="en-US" i="0" dirty="0">
                <a:solidFill>
                  <a:srgbClr val="000066"/>
                </a:solidFill>
              </a:rPr>
            </a:br>
            <a:r>
              <a:rPr lang="en-GB" altLang="en-US" i="0" dirty="0">
                <a:solidFill>
                  <a:srgbClr val="000066"/>
                </a:solidFill>
              </a:rPr>
              <a:t>needs to be carried away so it has its </a:t>
            </a:r>
            <a:br>
              <a:rPr lang="en-GB" altLang="en-US" i="0" dirty="0">
                <a:solidFill>
                  <a:srgbClr val="000066"/>
                </a:solidFill>
              </a:rPr>
            </a:br>
            <a:r>
              <a:rPr lang="en-GB" altLang="en-US" i="0" dirty="0">
                <a:solidFill>
                  <a:srgbClr val="000066"/>
                </a:solidFill>
              </a:rPr>
              <a:t>own space to grow.</a:t>
            </a:r>
            <a:endParaRPr lang="en-GB" altLang="en-US" sz="1800" i="0" dirty="0">
              <a:solidFill>
                <a:srgbClr val="000066"/>
              </a:solidFill>
            </a:endParaRPr>
          </a:p>
        </p:txBody>
      </p:sp>
      <p:sp>
        <p:nvSpPr>
          <p:cNvPr id="18" name="Text Box 5">
            <a:extLst>
              <a:ext uri="{FF2B5EF4-FFF2-40B4-BE49-F238E27FC236}">
                <a16:creationId xmlns:a16="http://schemas.microsoft.com/office/drawing/2014/main" id="{3FADC3FE-085B-4FFC-A32B-D97F151DE883}"/>
              </a:ext>
            </a:extLst>
          </p:cNvPr>
          <p:cNvSpPr txBox="1">
            <a:spLocks noChangeArrowheads="1"/>
          </p:cNvSpPr>
          <p:nvPr/>
        </p:nvSpPr>
        <p:spPr bwMode="auto">
          <a:xfrm>
            <a:off x="339372" y="5490249"/>
            <a:ext cx="506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defRPr>
            </a:lvl1pPr>
            <a:lvl2pPr marL="742950" indent="-285750" eaLnBrk="0" hangingPunct="0">
              <a:defRPr sz="2400" i="1">
                <a:solidFill>
                  <a:schemeClr val="tx1"/>
                </a:solidFill>
                <a:latin typeface="Arial" panose="020B0604020202020204" pitchFamily="34" charset="0"/>
              </a:defRPr>
            </a:lvl2pPr>
            <a:lvl3pPr marL="1143000" indent="-228600" eaLnBrk="0" hangingPunct="0">
              <a:defRPr sz="2400" i="1">
                <a:solidFill>
                  <a:schemeClr val="tx1"/>
                </a:solidFill>
                <a:latin typeface="Arial" panose="020B0604020202020204" pitchFamily="34" charset="0"/>
              </a:defRPr>
            </a:lvl3pPr>
            <a:lvl4pPr marL="1600200" indent="-228600" eaLnBrk="0" hangingPunct="0">
              <a:defRPr sz="2400" i="1">
                <a:solidFill>
                  <a:schemeClr val="tx1"/>
                </a:solidFill>
                <a:latin typeface="Arial" panose="020B0604020202020204" pitchFamily="34" charset="0"/>
              </a:defRPr>
            </a:lvl4pPr>
            <a:lvl5pPr marL="2057400" indent="-228600" eaLnBrk="0" hangingPunct="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r>
              <a:rPr lang="en-GB" altLang="en-US" i="0" dirty="0">
                <a:solidFill>
                  <a:srgbClr val="000066"/>
                </a:solidFill>
              </a:rPr>
              <a:t>How do you think this can happen?</a:t>
            </a:r>
            <a:endParaRPr lang="en-GB" altLang="en-US" sz="1800" i="0" dirty="0">
              <a:solidFill>
                <a:srgbClr val="000066"/>
              </a:solidFill>
            </a:endParaRPr>
          </a:p>
        </p:txBody>
      </p:sp>
      <p:pic>
        <p:nvPicPr>
          <p:cNvPr id="11" name="Picture 10">
            <a:extLst>
              <a:ext uri="{FF2B5EF4-FFF2-40B4-BE49-F238E27FC236}">
                <a16:creationId xmlns:a16="http://schemas.microsoft.com/office/drawing/2014/main" id="{44A875CA-4C67-497F-B8E2-13768618BF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9F2BF0D1-A54A-465B-81F7-B554AF717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593" y="1971842"/>
            <a:ext cx="4773128" cy="3184358"/>
          </a:xfrm>
          <a:prstGeom prst="rect">
            <a:avLst/>
          </a:prstGeom>
        </p:spPr>
      </p:pic>
      <p:pic>
        <p:nvPicPr>
          <p:cNvPr id="12" name="Picture 11">
            <a:extLst>
              <a:ext uri="{FF2B5EF4-FFF2-40B4-BE49-F238E27FC236}">
                <a16:creationId xmlns:a16="http://schemas.microsoft.com/office/drawing/2014/main" id="{68731FDD-0B72-4483-B7B8-9A866BA7F47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93621" y="86520"/>
            <a:ext cx="442911" cy="516730"/>
          </a:xfrm>
          <a:prstGeom prst="rect">
            <a:avLst/>
          </a:prstGeom>
          <a:noFill/>
          <a:ln w="9525">
            <a:noFill/>
            <a:miter lim="800000"/>
            <a:headEnd/>
            <a:tailEnd/>
          </a:ln>
        </p:spPr>
      </p:pic>
      <p:pic>
        <p:nvPicPr>
          <p:cNvPr id="13" name="Picture 7" descr="notes_icon">
            <a:extLst>
              <a:ext uri="{FF2B5EF4-FFF2-40B4-BE49-F238E27FC236}">
                <a16:creationId xmlns:a16="http://schemas.microsoft.com/office/drawing/2014/main" id="{DDE3F6F9-C9E4-462A-8B19-76A4836BF35F}"/>
              </a:ext>
            </a:extLst>
          </p:cNvPr>
          <p:cNvPicPr>
            <a:picLocks noChangeAspect="1" noChangeArrowheads="1"/>
          </p:cNvPicPr>
          <p:nvPr/>
        </p:nvPicPr>
        <p:blipFill>
          <a:blip r:embed="rId6" cstate="print"/>
          <a:srcRect/>
          <a:stretch>
            <a:fillRect/>
          </a:stretch>
        </p:blipFill>
        <p:spPr bwMode="auto">
          <a:xfrm>
            <a:off x="8508248" y="150813"/>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9">
            <a:extLst>
              <a:ext uri="{FF2B5EF4-FFF2-40B4-BE49-F238E27FC236}">
                <a16:creationId xmlns:a16="http://schemas.microsoft.com/office/drawing/2014/main" id="{FBE324E8-690A-4D4B-BCA6-871DEE3654E5}"/>
              </a:ext>
            </a:extLst>
          </p:cNvPr>
          <p:cNvSpPr>
            <a:spLocks noGrp="1" noChangeArrowheads="1"/>
          </p:cNvSpPr>
          <p:nvPr>
            <p:ph type="title"/>
          </p:nvPr>
        </p:nvSpPr>
        <p:spPr/>
        <p:txBody>
          <a:bodyPr/>
          <a:lstStyle/>
          <a:p>
            <a:pPr eaLnBrk="1" hangingPunct="1"/>
            <a:r>
              <a:rPr lang="en-GB" altLang="en-US" dirty="0"/>
              <a:t>How are plant seeds spread? (1)</a:t>
            </a:r>
          </a:p>
        </p:txBody>
      </p:sp>
      <p:pic>
        <p:nvPicPr>
          <p:cNvPr id="7" name="Picture 6">
            <a:extLst>
              <a:ext uri="{FF2B5EF4-FFF2-40B4-BE49-F238E27FC236}">
                <a16:creationId xmlns:a16="http://schemas.microsoft.com/office/drawing/2014/main" id="{983AEE30-74BC-4D2C-A01D-A6B68A8B66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32C70F3-DC89-42A8-A108-FBB41311E3C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8F8271AF-B215-4528-B14B-D10A152013FB}"/>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6"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4C8AF6E2-02FE-4B21-B1E6-92F706A22B78}"/>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13877</TotalTime>
  <Words>485</Words>
  <Application>Microsoft Office PowerPoint</Application>
  <PresentationFormat>On-screen Show (4:3)</PresentationFormat>
  <Paragraphs>76</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Wingdings</vt:lpstr>
      <vt:lpstr>Wingdings 2</vt:lpstr>
      <vt:lpstr>Default Design</vt:lpstr>
      <vt:lpstr>3_Default Design</vt:lpstr>
      <vt:lpstr>Pollination  and Seeds</vt:lpstr>
      <vt:lpstr>Information</vt:lpstr>
      <vt:lpstr>How do plants reproduce?</vt:lpstr>
      <vt:lpstr>Pollination and fertilization</vt:lpstr>
      <vt:lpstr>Pollinators</vt:lpstr>
      <vt:lpstr>What types of animals help pollination?</vt:lpstr>
      <vt:lpstr>Pollination and insects</vt:lpstr>
      <vt:lpstr>Seeds</vt:lpstr>
      <vt:lpstr>How are plant seeds spread? (1)</vt:lpstr>
      <vt:lpstr>How are plant seeds spread? (2)</vt:lpstr>
      <vt:lpstr>The importance of pollination</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Pollination and Seeds</dc:title>
  <dc:subject>Boardworks Elementary School Life Science</dc:subject>
  <dc:creator>Boardworks</dc:creator>
  <cp:lastModifiedBy>Tim Crilly</cp:lastModifiedBy>
  <cp:revision>304</cp:revision>
  <dcterms:created xsi:type="dcterms:W3CDTF">2005-07-04T16:47:03Z</dcterms:created>
  <dcterms:modified xsi:type="dcterms:W3CDTF">2018-12-04T11:03:04Z</dcterms:modified>
</cp:coreProperties>
</file>