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3.xml" ContentType="application/vnd.ms-office.activeX+xml"/>
  <Override PartName="/ppt/notesSlides/notesSlide9.xml" ContentType="application/vnd.openxmlformats-officedocument.presentationml.notesSlide+xml"/>
  <Override PartName="/ppt/activeX/activeX4.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3" r:id="rId2"/>
  </p:sldMasterIdLst>
  <p:notesMasterIdLst>
    <p:notesMasterId r:id="rId14"/>
  </p:notesMasterIdLst>
  <p:handoutMasterIdLst>
    <p:handoutMasterId r:id="rId15"/>
  </p:handoutMasterIdLst>
  <p:sldIdLst>
    <p:sldId id="339" r:id="rId3"/>
    <p:sldId id="527" r:id="rId4"/>
    <p:sldId id="279" r:id="rId5"/>
    <p:sldId id="280" r:id="rId6"/>
    <p:sldId id="282" r:id="rId7"/>
    <p:sldId id="301" r:id="rId8"/>
    <p:sldId id="305" r:id="rId9"/>
    <p:sldId id="291" r:id="rId10"/>
    <p:sldId id="292" r:id="rId11"/>
    <p:sldId id="293" r:id="rId12"/>
    <p:sldId id="326" r:id="rId13"/>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CDC9CB"/>
    <a:srgbClr val="663300"/>
    <a:srgbClr val="FF3300"/>
    <a:srgbClr val="99FF66"/>
    <a:srgbClr val="FFFF66"/>
    <a:srgbClr val="FF6600"/>
    <a:srgbClr val="5B009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p:cViewPr varScale="1">
        <p:scale>
          <a:sx n="85" d="100"/>
          <a:sy n="85" d="100"/>
        </p:scale>
        <p:origin x="540" y="72"/>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37D24C-6D94-4E9F-A2AD-C6D53A9DF20B}"/>
              </a:ext>
            </a:extLst>
          </p:cNvPr>
          <p:cNvSpPr>
            <a:spLocks noGrp="1"/>
          </p:cNvSpPr>
          <p:nvPr>
            <p:ph type="sldNum" sz="quarter" idx="3"/>
          </p:nvPr>
        </p:nvSpPr>
        <p:spPr>
          <a:xfrm>
            <a:off x="3884613" y="8829968"/>
            <a:ext cx="2971800" cy="466434"/>
          </a:xfrm>
          <a:prstGeom prst="rect">
            <a:avLst/>
          </a:prstGeom>
        </p:spPr>
        <p:txBody>
          <a:bodyPr vert="horz" lIns="92830" tIns="46415" rIns="92830" bIns="46415" rtlCol="0" anchor="b"/>
          <a:lstStyle>
            <a:lvl1pPr algn="r">
              <a:defRPr sz="1200"/>
            </a:lvl1pPr>
          </a:lstStyle>
          <a:p>
            <a:fld id="{1DCF0A89-561B-4DCE-B174-48BBD7072C65}" type="slidenum">
              <a:rPr lang="en-GB" b="1" smtClean="0"/>
              <a:t>‹#›</a:t>
            </a:fld>
            <a:endParaRPr lang="en-GB" b="1"/>
          </a:p>
        </p:txBody>
      </p:sp>
      <p:sp>
        <p:nvSpPr>
          <p:cNvPr id="6" name="Rectangle 7">
            <a:extLst>
              <a:ext uri="{FF2B5EF4-FFF2-40B4-BE49-F238E27FC236}">
                <a16:creationId xmlns:a16="http://schemas.microsoft.com/office/drawing/2014/main" id="{8A62E465-50BF-4ECC-867B-0228E31422D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991064C0-2DE6-4FF8-A35A-5AAF5E8B4B1B}"/>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Life Science</a:t>
            </a:r>
          </a:p>
        </p:txBody>
      </p:sp>
    </p:spTree>
    <p:extLst>
      <p:ext uri="{BB962C8B-B14F-4D97-AF65-F5344CB8AC3E}">
        <p14:creationId xmlns:p14="http://schemas.microsoft.com/office/powerpoint/2010/main" val="1207533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F36D540A-A993-4CF2-84C6-FE0FC3D8D2C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CB481EC6-53E9-4979-AABC-AF835424BD30}"/>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5" name="Rectangle 7">
            <a:extLst>
              <a:ext uri="{FF2B5EF4-FFF2-40B4-BE49-F238E27FC236}">
                <a16:creationId xmlns:a16="http://schemas.microsoft.com/office/drawing/2014/main" id="{063AC3F6-A4E7-480C-9EDD-27C52D843E59}"/>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lvl1pPr>
          </a:lstStyle>
          <a:p>
            <a:fld id="{35B175AE-1AE9-4C87-8E7D-2AF800338372}" type="slidenum">
              <a:rPr lang="en-US" altLang="en-US" smtClean="0"/>
              <a:pPr/>
              <a:t>‹#›</a:t>
            </a:fld>
            <a:endParaRPr lang="en-US" altLang="en-US"/>
          </a:p>
        </p:txBody>
      </p:sp>
      <p:sp>
        <p:nvSpPr>
          <p:cNvPr id="8" name="Rectangle 9">
            <a:extLst>
              <a:ext uri="{FF2B5EF4-FFF2-40B4-BE49-F238E27FC236}">
                <a16:creationId xmlns:a16="http://schemas.microsoft.com/office/drawing/2014/main" id="{7D62F544-B9D1-4D48-99AD-31CBAAB7A55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C0E3D643-105E-40F6-BDC9-6CD8CB15C92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Life Science</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EEB64F78-225F-459F-ACE6-1FCC6480E66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418464C-97AE-43F0-9173-8CE2FB7AAC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2771AA8-1B0E-4E18-868B-FDBCC6BDDD79}"/>
              </a:ext>
            </a:extLst>
          </p:cNvPr>
          <p:cNvSpPr>
            <a:spLocks noGrp="1"/>
          </p:cNvSpPr>
          <p:nvPr>
            <p:ph type="sldNum" sz="quarter" idx="10"/>
          </p:nvPr>
        </p:nvSpPr>
        <p:spPr/>
        <p:txBody>
          <a:bodyPr/>
          <a:lstStyle/>
          <a:p>
            <a:fld id="{35B175AE-1AE9-4C87-8E7D-2AF800338372}"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7AD553B6-32CB-4A5B-9F91-260761395CA8}"/>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FF03F3E-B448-4FCD-B957-782E68B598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78A47EE-EF69-4A38-92E9-DB38AA4D2362}"/>
              </a:ext>
            </a:extLst>
          </p:cNvPr>
          <p:cNvSpPr>
            <a:spLocks noGrp="1"/>
          </p:cNvSpPr>
          <p:nvPr>
            <p:ph type="sldNum" sz="quarter" idx="10"/>
          </p:nvPr>
        </p:nvSpPr>
        <p:spPr/>
        <p:txBody>
          <a:bodyPr/>
          <a:lstStyle/>
          <a:p>
            <a:fld id="{35B175AE-1AE9-4C87-8E7D-2AF80033837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CA96E285-6B5A-4B41-8897-582EF912B0F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093D16C-163E-4724-A7FE-6533E74587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329BFBC-EAE0-4DF3-9EED-9052D71BBBCC}"/>
              </a:ext>
            </a:extLst>
          </p:cNvPr>
          <p:cNvSpPr>
            <a:spLocks noGrp="1"/>
          </p:cNvSpPr>
          <p:nvPr>
            <p:ph type="sldNum" sz="quarter" idx="10"/>
          </p:nvPr>
        </p:nvSpPr>
        <p:spPr/>
        <p:txBody>
          <a:bodyPr/>
          <a:lstStyle/>
          <a:p>
            <a:fld id="{35B175AE-1AE9-4C87-8E7D-2AF800338372}" type="slidenum">
              <a:rPr lang="en-US" altLang="en-US" smtClean="0"/>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5264439-F15E-4883-8748-944DFE632340}"/>
              </a:ext>
            </a:extLst>
          </p:cNvPr>
          <p:cNvSpPr>
            <a:spLocks noGrp="1"/>
          </p:cNvSpPr>
          <p:nvPr>
            <p:ph type="sldNum" sz="quarter" idx="10"/>
          </p:nvPr>
        </p:nvSpPr>
        <p:spPr/>
        <p:txBody>
          <a:bodyPr/>
          <a:lstStyle/>
          <a:p>
            <a:fld id="{35B175AE-1AE9-4C87-8E7D-2AF800338372}" type="slidenum">
              <a:rPr lang="en-US" altLang="en-US" smtClean="0"/>
              <a:pPr/>
              <a:t>2</a:t>
            </a:fld>
            <a:endParaRPr lang="en-US" altLang="en-US"/>
          </a:p>
        </p:txBody>
      </p:sp>
    </p:spTree>
    <p:extLst>
      <p:ext uri="{BB962C8B-B14F-4D97-AF65-F5344CB8AC3E}">
        <p14:creationId xmlns:p14="http://schemas.microsoft.com/office/powerpoint/2010/main" val="188647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59B27F01-E326-4A30-95E8-9863E21A5F6C}"/>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A440E9E2-7AF4-49E1-9CD2-6FBE35A2A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5ADC169-07B7-40CE-9BD7-5F3A60AA14A8}"/>
              </a:ext>
            </a:extLst>
          </p:cNvPr>
          <p:cNvSpPr>
            <a:spLocks noGrp="1"/>
          </p:cNvSpPr>
          <p:nvPr>
            <p:ph type="sldNum" sz="quarter" idx="10"/>
          </p:nvPr>
        </p:nvSpPr>
        <p:spPr/>
        <p:txBody>
          <a:bodyPr/>
          <a:lstStyle/>
          <a:p>
            <a:fld id="{35B175AE-1AE9-4C87-8E7D-2AF800338372}"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7E1EABB-C116-4E78-BF10-C6CAF579BB6E}"/>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113030A-EE61-473C-8B0F-BA77947D5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89365B8-2ACB-475B-B4AF-B98B6353D260}"/>
              </a:ext>
            </a:extLst>
          </p:cNvPr>
          <p:cNvSpPr>
            <a:spLocks noGrp="1"/>
          </p:cNvSpPr>
          <p:nvPr>
            <p:ph type="sldNum" sz="quarter" idx="10"/>
          </p:nvPr>
        </p:nvSpPr>
        <p:spPr/>
        <p:txBody>
          <a:bodyPr/>
          <a:lstStyle/>
          <a:p>
            <a:fld id="{35B175AE-1AE9-4C87-8E7D-2AF800338372}"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4F0D21AF-0820-4B6F-99AA-DE53BD1B0032}"/>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6EFC6681-E031-4AE1-9C9A-928046D128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nito</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F2EB049-E09B-4FC2-B47A-37D96AEF0E00}"/>
              </a:ext>
            </a:extLst>
          </p:cNvPr>
          <p:cNvSpPr>
            <a:spLocks noGrp="1"/>
          </p:cNvSpPr>
          <p:nvPr>
            <p:ph type="sldNum" sz="quarter" idx="10"/>
          </p:nvPr>
        </p:nvSpPr>
        <p:spPr/>
        <p:txBody>
          <a:bodyPr/>
          <a:lstStyle/>
          <a:p>
            <a:fld id="{35B175AE-1AE9-4C87-8E7D-2AF800338372}"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25BAFF64-8995-4393-A4A0-5EE8C69922A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5D3EA21-ACDC-4D7E-ADA4-463B2A859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could take turns to drag a warning sign to a hazard they have spotted. </a:t>
            </a:r>
            <a:r>
              <a:rPr lang="en-US" altLang="en-US" dirty="0">
                <a:latin typeface="Arial" panose="020B0604020202020204" pitchFamily="34" charset="0"/>
              </a:rPr>
              <a:t>Hygiene hazards in this kitchen scene include: microorganisms on dirty plates; microorganisms on spilled jelly; dirty knife can spread microorganisms if used on other food; flies will spread microorganisms from decaying food in the garbage can; microorganisms can spread from one food to another if they are touching (particularly note the raw chicken, which contains microorganisms).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After students have identified and discussed the various hygiene hazards, use the term bacteria to discuss food poisoning.</a:t>
            </a:r>
          </a:p>
          <a:p>
            <a:pPr eaLnBrk="1" hangingPunct="1"/>
            <a:endParaRPr lang="en-US"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err="1"/>
              <a:t>Analyze</a:t>
            </a:r>
            <a:r>
              <a:rPr lang="en-GB" dirty="0"/>
              <a:t> and interpret data to make sense of phenomena, using logical reasoning, mathematics, and/or computation.</a:t>
            </a:r>
            <a:endParaRPr lang="en-GB" dirty="0">
              <a:effectLst/>
            </a:endParaRPr>
          </a:p>
          <a:p>
            <a:pPr marL="174056" indent="-174056" defTabSz="928299">
              <a:buFont typeface="Arial" panose="020B0604020202020204" pitchFamily="34" charset="0"/>
              <a:buChar char="•"/>
              <a:defRPr/>
            </a:pPr>
            <a:r>
              <a:rPr lang="en-GB" b="1" dirty="0"/>
              <a:t>Engaging in Argument from Evidence: </a:t>
            </a:r>
            <a:r>
              <a:rPr lang="en-GB" dirty="0"/>
              <a:t>Construct and/or support an argument with evidence, data, and/or a model.</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BD10EFB-320F-46F2-B326-3445817F0DBD}"/>
              </a:ext>
            </a:extLst>
          </p:cNvPr>
          <p:cNvSpPr>
            <a:spLocks noGrp="1"/>
          </p:cNvSpPr>
          <p:nvPr>
            <p:ph type="sldNum" sz="quarter" idx="10"/>
          </p:nvPr>
        </p:nvSpPr>
        <p:spPr/>
        <p:txBody>
          <a:bodyPr/>
          <a:lstStyle/>
          <a:p>
            <a:fld id="{35B175AE-1AE9-4C87-8E7D-2AF80033837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2658DE8A-3D4C-4E14-AD70-52A8542D80F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91184200-C278-4DC0-9092-A96A35F70D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You might ask students what types of things they might expect to find in a compost heap. Suggestions include fruit and vegetable peels, pulled weeds and grass clippings. Emphasize that microorganisms help to release the nutrients stored in this decaying matter so that they can be used again.</a:t>
            </a:r>
          </a:p>
        </p:txBody>
      </p:sp>
      <p:sp>
        <p:nvSpPr>
          <p:cNvPr id="2" name="Slide Number Placeholder 1">
            <a:extLst>
              <a:ext uri="{FF2B5EF4-FFF2-40B4-BE49-F238E27FC236}">
                <a16:creationId xmlns:a16="http://schemas.microsoft.com/office/drawing/2014/main" id="{96903D65-60B3-47E8-B792-D27032187FC1}"/>
              </a:ext>
            </a:extLst>
          </p:cNvPr>
          <p:cNvSpPr>
            <a:spLocks noGrp="1"/>
          </p:cNvSpPr>
          <p:nvPr>
            <p:ph type="sldNum" sz="quarter" idx="10"/>
          </p:nvPr>
        </p:nvSpPr>
        <p:spPr/>
        <p:txBody>
          <a:bodyPr/>
          <a:lstStyle/>
          <a:p>
            <a:fld id="{35B175AE-1AE9-4C87-8E7D-2AF80033837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9D7257D5-BEB9-48F0-9A48-6670A041809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C16280D-504F-4E4E-8487-6F86094A3F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KariDesign</a:t>
            </a:r>
            <a:r>
              <a:rPr lang="en-GB" altLang="en-US" dirty="0">
                <a:latin typeface="Arial" panose="020B0604020202020204" pitchFamily="34" charset="0"/>
              </a:rPr>
              <a:t>, Shutterstock.com 2018</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BAF87B3-F29E-442F-B575-D3A9A27FA0A2}"/>
              </a:ext>
            </a:extLst>
          </p:cNvPr>
          <p:cNvSpPr>
            <a:spLocks noGrp="1"/>
          </p:cNvSpPr>
          <p:nvPr>
            <p:ph type="sldNum" sz="quarter" idx="10"/>
          </p:nvPr>
        </p:nvSpPr>
        <p:spPr/>
        <p:txBody>
          <a:bodyPr/>
          <a:lstStyle/>
          <a:p>
            <a:fld id="{35B175AE-1AE9-4C87-8E7D-2AF800338372}"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94E51B25-E625-4B2C-9E69-FADFFEBF326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44C684B-8082-44F1-8CD3-8E1583BE41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Encourage students to comment on the process taking place in this animation. Students could discuss why they think the dough with yeast gets bigger.</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endParaRPr lang="en-GB" b="1" dirty="0"/>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err="1"/>
              <a:t>Analyze</a:t>
            </a:r>
            <a:r>
              <a:rPr lang="en-GB" dirty="0"/>
              <a:t> and interpret data to make sense of phenomena, using logical reasoning, mathematics, and/or computation.</a:t>
            </a:r>
            <a:endParaRPr lang="en-GB" dirty="0">
              <a:effectLst/>
            </a:endParaRPr>
          </a:p>
        </p:txBody>
      </p:sp>
      <p:sp>
        <p:nvSpPr>
          <p:cNvPr id="2" name="Slide Number Placeholder 1">
            <a:extLst>
              <a:ext uri="{FF2B5EF4-FFF2-40B4-BE49-F238E27FC236}">
                <a16:creationId xmlns:a16="http://schemas.microsoft.com/office/drawing/2014/main" id="{5203264F-8B41-4EE2-B304-9E0E7E55C8C8}"/>
              </a:ext>
            </a:extLst>
          </p:cNvPr>
          <p:cNvSpPr>
            <a:spLocks noGrp="1"/>
          </p:cNvSpPr>
          <p:nvPr>
            <p:ph type="sldNum" sz="quarter" idx="10"/>
          </p:nvPr>
        </p:nvSpPr>
        <p:spPr/>
        <p:txBody>
          <a:bodyPr/>
          <a:lstStyle/>
          <a:p>
            <a:fld id="{35B175AE-1AE9-4C87-8E7D-2AF80033837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375814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920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1970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6275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10870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4183825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80021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9371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7532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2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130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28235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00007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958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5919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9064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0261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683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788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6546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593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197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784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72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974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079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6"/>
    </p:custDataLst>
    <p:extLst>
      <p:ext uri="{BB962C8B-B14F-4D97-AF65-F5344CB8AC3E}">
        <p14:creationId xmlns:p14="http://schemas.microsoft.com/office/powerpoint/2010/main" val="15134400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38135854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2.wm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13.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12.wmf"/><Relationship Id="rId4" Type="http://schemas.openxmlformats.org/officeDocument/2006/relationships/notesSlide" Target="../notesSlides/notesSlide9.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72591-19F4-4C93-B64A-F342081DBAFD}"/>
              </a:ext>
            </a:extLst>
          </p:cNvPr>
          <p:cNvSpPr>
            <a:spLocks noGrp="1"/>
          </p:cNvSpPr>
          <p:nvPr>
            <p:ph type="title"/>
          </p:nvPr>
        </p:nvSpPr>
        <p:spPr/>
        <p:txBody>
          <a:bodyPr/>
          <a:lstStyle/>
          <a:p>
            <a:r>
              <a:rPr lang="en-GB" dirty="0"/>
              <a:t>Microorganisms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3">
            <a:extLst>
              <a:ext uri="{FF2B5EF4-FFF2-40B4-BE49-F238E27FC236}">
                <a16:creationId xmlns:a16="http://schemas.microsoft.com/office/drawing/2014/main" id="{8C8E877E-6CB2-4E96-B252-8E5725FDBAC5}"/>
              </a:ext>
            </a:extLst>
          </p:cNvPr>
          <p:cNvSpPr>
            <a:spLocks noGrp="1" noChangeArrowheads="1"/>
          </p:cNvSpPr>
          <p:nvPr>
            <p:ph type="title"/>
          </p:nvPr>
        </p:nvSpPr>
        <p:spPr/>
        <p:txBody>
          <a:bodyPr/>
          <a:lstStyle/>
          <a:p>
            <a:pPr eaLnBrk="1" hangingPunct="1"/>
            <a:r>
              <a:rPr lang="en-GB" altLang="en-US" dirty="0"/>
              <a:t>How do we use yeast? (2)</a:t>
            </a:r>
          </a:p>
        </p:txBody>
      </p:sp>
      <p:pic>
        <p:nvPicPr>
          <p:cNvPr id="6" name="Picture 5">
            <a:extLst>
              <a:ext uri="{FF2B5EF4-FFF2-40B4-BE49-F238E27FC236}">
                <a16:creationId xmlns:a16="http://schemas.microsoft.com/office/drawing/2014/main" id="{41B5C9BF-7408-439B-B5F0-98D4EF0780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6181ED62-509C-4381-86D6-5EC783E57350}"/>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24"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2081DB8C-2B1B-4DB0-BC21-04EE1DBDDB97}"/>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a:extLst>
              <a:ext uri="{FF2B5EF4-FFF2-40B4-BE49-F238E27FC236}">
                <a16:creationId xmlns:a16="http://schemas.microsoft.com/office/drawing/2014/main" id="{361B4894-705A-4B6A-A84A-EFDABD551ACE}"/>
              </a:ext>
            </a:extLst>
          </p:cNvPr>
          <p:cNvSpPr txBox="1">
            <a:spLocks noChangeArrowheads="1"/>
          </p:cNvSpPr>
          <p:nvPr/>
        </p:nvSpPr>
        <p:spPr bwMode="auto">
          <a:xfrm>
            <a:off x="447675" y="1071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13315" name="Text Box 6">
            <a:extLst>
              <a:ext uri="{FF2B5EF4-FFF2-40B4-BE49-F238E27FC236}">
                <a16:creationId xmlns:a16="http://schemas.microsoft.com/office/drawing/2014/main" id="{E78ACF6F-05DA-4B95-B95E-5ACF2B5C0AD7}"/>
              </a:ext>
            </a:extLst>
          </p:cNvPr>
          <p:cNvSpPr txBox="1">
            <a:spLocks noChangeArrowheads="1"/>
          </p:cNvSpPr>
          <p:nvPr/>
        </p:nvSpPr>
        <p:spPr bwMode="auto">
          <a:xfrm>
            <a:off x="335139" y="776464"/>
            <a:ext cx="8448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It’s not just bread that uses microorganisms. Many other foods are produced using microbes.</a:t>
            </a:r>
          </a:p>
        </p:txBody>
      </p:sp>
      <p:sp>
        <p:nvSpPr>
          <p:cNvPr id="256036" name="Text Box 36">
            <a:extLst>
              <a:ext uri="{FF2B5EF4-FFF2-40B4-BE49-F238E27FC236}">
                <a16:creationId xmlns:a16="http://schemas.microsoft.com/office/drawing/2014/main" id="{D64424D9-6C20-4AE2-9FCE-55DB870DCC2B}"/>
              </a:ext>
            </a:extLst>
          </p:cNvPr>
          <p:cNvSpPr txBox="1">
            <a:spLocks noChangeArrowheads="1"/>
          </p:cNvSpPr>
          <p:nvPr/>
        </p:nvSpPr>
        <p:spPr bwMode="auto">
          <a:xfrm>
            <a:off x="335139" y="2737026"/>
            <a:ext cx="5846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Some yogurt contains “friendly”</a:t>
            </a:r>
          </a:p>
          <a:p>
            <a:pPr eaLnBrk="1" hangingPunct="1"/>
            <a:r>
              <a:rPr lang="en-GB" altLang="en-US" dirty="0">
                <a:solidFill>
                  <a:srgbClr val="000066"/>
                </a:solidFill>
              </a:rPr>
              <a:t>bacteria that help to keep you healthy.</a:t>
            </a:r>
          </a:p>
        </p:txBody>
      </p:sp>
      <p:sp>
        <p:nvSpPr>
          <p:cNvPr id="256038" name="Text Box 38">
            <a:extLst>
              <a:ext uri="{FF2B5EF4-FFF2-40B4-BE49-F238E27FC236}">
                <a16:creationId xmlns:a16="http://schemas.microsoft.com/office/drawing/2014/main" id="{758F79B6-12CA-468E-9C52-69F6948DE612}"/>
              </a:ext>
            </a:extLst>
          </p:cNvPr>
          <p:cNvSpPr txBox="1">
            <a:spLocks noChangeArrowheads="1"/>
          </p:cNvSpPr>
          <p:nvPr/>
        </p:nvSpPr>
        <p:spPr bwMode="auto">
          <a:xfrm>
            <a:off x="3691114" y="4699176"/>
            <a:ext cx="5035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Cheese production requires the use of bacteria. Some cheeses contain a type of mold that we can eat. </a:t>
            </a:r>
          </a:p>
        </p:txBody>
      </p:sp>
      <p:sp>
        <p:nvSpPr>
          <p:cNvPr id="13318" name="Rectangle 45">
            <a:extLst>
              <a:ext uri="{FF2B5EF4-FFF2-40B4-BE49-F238E27FC236}">
                <a16:creationId xmlns:a16="http://schemas.microsoft.com/office/drawing/2014/main" id="{BA1649C9-8BAD-4D33-9EA5-25954986FB71}"/>
              </a:ext>
            </a:extLst>
          </p:cNvPr>
          <p:cNvSpPr>
            <a:spLocks noGrp="1" noChangeArrowheads="1"/>
          </p:cNvSpPr>
          <p:nvPr>
            <p:ph type="title"/>
          </p:nvPr>
        </p:nvSpPr>
        <p:spPr/>
        <p:txBody>
          <a:bodyPr/>
          <a:lstStyle/>
          <a:p>
            <a:pPr eaLnBrk="1" hangingPunct="1"/>
            <a:r>
              <a:rPr lang="en-GB" altLang="en-US" dirty="0"/>
              <a:t>Useful microbes</a:t>
            </a:r>
          </a:p>
        </p:txBody>
      </p:sp>
      <p:pic>
        <p:nvPicPr>
          <p:cNvPr id="256049" name="Picture 49" descr="yogurt">
            <a:extLst>
              <a:ext uri="{FF2B5EF4-FFF2-40B4-BE49-F238E27FC236}">
                <a16:creationId xmlns:a16="http://schemas.microsoft.com/office/drawing/2014/main" id="{027BF0B6-815C-4905-BD19-0E337B506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814" y="1538464"/>
            <a:ext cx="2092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0" name="Picture 50" descr="cheese">
            <a:extLst>
              <a:ext uri="{FF2B5EF4-FFF2-40B4-BE49-F238E27FC236}">
                <a16:creationId xmlns:a16="http://schemas.microsoft.com/office/drawing/2014/main" id="{8D1FE5FE-0CE2-44D2-9E1B-194450CDA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39" y="4272139"/>
            <a:ext cx="31781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6" grpId="0"/>
      <p:bldP spid="2560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icroorganisms - s2b.png">
            <a:extLst>
              <a:ext uri="{FF2B5EF4-FFF2-40B4-BE49-F238E27FC236}">
                <a16:creationId xmlns:a16="http://schemas.microsoft.com/office/drawing/2014/main" id="{0BD78049-B181-4D25-888F-5F35B7F213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3475" y="3663950"/>
            <a:ext cx="39560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9" descr="Microorganisms - s2.png">
            <a:extLst>
              <a:ext uri="{FF2B5EF4-FFF2-40B4-BE49-F238E27FC236}">
                <a16:creationId xmlns:a16="http://schemas.microsoft.com/office/drawing/2014/main" id="{EBB7A0C7-AD6F-47F6-B461-480D7F9D96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8088" y="887413"/>
            <a:ext cx="68453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7">
            <a:extLst>
              <a:ext uri="{FF2B5EF4-FFF2-40B4-BE49-F238E27FC236}">
                <a16:creationId xmlns:a16="http://schemas.microsoft.com/office/drawing/2014/main" id="{E765AB3F-27D2-472F-97CA-797E7D8DBB40}"/>
              </a:ext>
            </a:extLst>
          </p:cNvPr>
          <p:cNvSpPr>
            <a:spLocks noGrp="1" noChangeArrowheads="1"/>
          </p:cNvSpPr>
          <p:nvPr>
            <p:ph type="title"/>
          </p:nvPr>
        </p:nvSpPr>
        <p:spPr/>
        <p:txBody>
          <a:bodyPr/>
          <a:lstStyle/>
          <a:p>
            <a:pPr eaLnBrk="1" hangingPunct="1"/>
            <a:r>
              <a:rPr lang="en-GB" altLang="en-US" dirty="0"/>
              <a:t>What are microorganisms?</a:t>
            </a:r>
          </a:p>
        </p:txBody>
      </p:sp>
      <p:sp>
        <p:nvSpPr>
          <p:cNvPr id="9220" name="Rectangle 8">
            <a:extLst>
              <a:ext uri="{FF2B5EF4-FFF2-40B4-BE49-F238E27FC236}">
                <a16:creationId xmlns:a16="http://schemas.microsoft.com/office/drawing/2014/main" id="{6E0042B8-F266-44FB-99DC-24EE9CF08D46}"/>
              </a:ext>
            </a:extLst>
          </p:cNvPr>
          <p:cNvSpPr>
            <a:spLocks noChangeArrowheads="1"/>
          </p:cNvSpPr>
          <p:nvPr/>
        </p:nvSpPr>
        <p:spPr bwMode="auto">
          <a:xfrm>
            <a:off x="2054225" y="1028700"/>
            <a:ext cx="46847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dirty="0">
                <a:solidFill>
                  <a:srgbClr val="10BC45"/>
                </a:solidFill>
              </a:rPr>
              <a:t>Germs</a:t>
            </a:r>
            <a:r>
              <a:rPr lang="en-GB" altLang="en-US" dirty="0">
                <a:solidFill>
                  <a:srgbClr val="000066"/>
                </a:solidFill>
              </a:rPr>
              <a:t>, </a:t>
            </a:r>
            <a:r>
              <a:rPr lang="en-GB" altLang="en-US" b="1" dirty="0">
                <a:solidFill>
                  <a:srgbClr val="10BC45"/>
                </a:solidFill>
              </a:rPr>
              <a:t>bacteria</a:t>
            </a:r>
            <a:r>
              <a:rPr lang="en-GB" altLang="en-US" dirty="0">
                <a:solidFill>
                  <a:srgbClr val="000066"/>
                </a:solidFill>
              </a:rPr>
              <a:t>, </a:t>
            </a:r>
            <a:r>
              <a:rPr lang="en-GB" altLang="en-US" b="1" dirty="0">
                <a:solidFill>
                  <a:srgbClr val="10BC45"/>
                </a:solidFill>
              </a:rPr>
              <a:t>viruses</a:t>
            </a:r>
            <a:r>
              <a:rPr lang="en-GB" altLang="en-US" dirty="0">
                <a:solidFill>
                  <a:srgbClr val="000066"/>
                </a:solidFill>
              </a:rPr>
              <a:t>, </a:t>
            </a:r>
            <a:r>
              <a:rPr lang="en-GB" altLang="en-US" b="1" dirty="0">
                <a:solidFill>
                  <a:srgbClr val="10BC45"/>
                </a:solidFill>
              </a:rPr>
              <a:t>microbes</a:t>
            </a:r>
            <a:r>
              <a:rPr lang="en-GB" altLang="en-US" dirty="0">
                <a:solidFill>
                  <a:srgbClr val="000066"/>
                </a:solidFill>
              </a:rPr>
              <a:t>… whatever you call them, these tiny living things can be found everywhere!</a:t>
            </a:r>
          </a:p>
        </p:txBody>
      </p:sp>
      <p:pic>
        <p:nvPicPr>
          <p:cNvPr id="9222" name="Picture 32" descr="James">
            <a:extLst>
              <a:ext uri="{FF2B5EF4-FFF2-40B4-BE49-F238E27FC236}">
                <a16:creationId xmlns:a16="http://schemas.microsoft.com/office/drawing/2014/main" id="{235F9939-7E1E-4D81-ABCD-76D9267865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00" y="2030413"/>
            <a:ext cx="19780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3" descr="Alexis">
            <a:extLst>
              <a:ext uri="{FF2B5EF4-FFF2-40B4-BE49-F238E27FC236}">
                <a16:creationId xmlns:a16="http://schemas.microsoft.com/office/drawing/2014/main" id="{59596118-72AD-4D6D-9AD4-AA30F8E6B7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9675" y="2101850"/>
            <a:ext cx="16256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9" name="Text Box 37">
            <a:extLst>
              <a:ext uri="{FF2B5EF4-FFF2-40B4-BE49-F238E27FC236}">
                <a16:creationId xmlns:a16="http://schemas.microsoft.com/office/drawing/2014/main" id="{4BFDA7FA-B48E-478D-9ACF-F96BFD6E4082}"/>
              </a:ext>
            </a:extLst>
          </p:cNvPr>
          <p:cNvSpPr txBox="1">
            <a:spLocks noChangeArrowheads="1"/>
          </p:cNvSpPr>
          <p:nvPr/>
        </p:nvSpPr>
        <p:spPr bwMode="auto">
          <a:xfrm>
            <a:off x="2511425" y="4216400"/>
            <a:ext cx="37703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dirty="0">
                <a:solidFill>
                  <a:srgbClr val="000066"/>
                </a:solidFill>
              </a:rPr>
              <a:t>Some </a:t>
            </a:r>
            <a:r>
              <a:rPr lang="en-GB" altLang="en-US" b="1" dirty="0">
                <a:solidFill>
                  <a:srgbClr val="10BC45"/>
                </a:solidFill>
              </a:rPr>
              <a:t>microorganisms</a:t>
            </a:r>
            <a:r>
              <a:rPr lang="en-GB" altLang="en-US" dirty="0">
                <a:solidFill>
                  <a:srgbClr val="000066"/>
                </a:solidFill>
              </a:rPr>
              <a:t> are harmful and some are helpful. Let’s take a closer look at some.</a:t>
            </a:r>
            <a:endParaRPr lang="en-GB" altLang="en-US" dirty="0"/>
          </a:p>
        </p:txBody>
      </p:sp>
      <p:pic>
        <p:nvPicPr>
          <p:cNvPr id="10" name="Picture 9">
            <a:extLst>
              <a:ext uri="{FF2B5EF4-FFF2-40B4-BE49-F238E27FC236}">
                <a16:creationId xmlns:a16="http://schemas.microsoft.com/office/drawing/2014/main" id="{0427F0C8-F0E6-47CA-9395-FA4B692E4C2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38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8">
            <a:extLst>
              <a:ext uri="{FF2B5EF4-FFF2-40B4-BE49-F238E27FC236}">
                <a16:creationId xmlns:a16="http://schemas.microsoft.com/office/drawing/2014/main" id="{DFC8219E-ACE4-4619-A620-F2649A66FCE8}"/>
              </a:ext>
            </a:extLst>
          </p:cNvPr>
          <p:cNvSpPr>
            <a:spLocks noGrp="1" noChangeArrowheads="1"/>
          </p:cNvSpPr>
          <p:nvPr>
            <p:ph type="title"/>
          </p:nvPr>
        </p:nvSpPr>
        <p:spPr/>
        <p:txBody>
          <a:bodyPr/>
          <a:lstStyle/>
          <a:p>
            <a:pPr eaLnBrk="1" hangingPunct="1"/>
            <a:r>
              <a:rPr lang="en-GB" altLang="en-US" dirty="0"/>
              <a:t>How do we see microorganisms? (1)</a:t>
            </a:r>
          </a:p>
        </p:txBody>
      </p:sp>
      <p:pic>
        <p:nvPicPr>
          <p:cNvPr id="6" name="Picture 5">
            <a:extLst>
              <a:ext uri="{FF2B5EF4-FFF2-40B4-BE49-F238E27FC236}">
                <a16:creationId xmlns:a16="http://schemas.microsoft.com/office/drawing/2014/main" id="{3C6230E7-88EB-4922-8057-79D19F8D563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38C90474-A412-45C5-A2A7-522FEFA9742C}"/>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2"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769F1B2D-45D2-4C0C-B89C-40E3A9BE970B}"/>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Text Box 6">
            <a:extLst>
              <a:ext uri="{FF2B5EF4-FFF2-40B4-BE49-F238E27FC236}">
                <a16:creationId xmlns:a16="http://schemas.microsoft.com/office/drawing/2014/main" id="{55265E29-B8B4-413D-B2F3-D3330D10D19E}"/>
              </a:ext>
            </a:extLst>
          </p:cNvPr>
          <p:cNvSpPr txBox="1">
            <a:spLocks noChangeArrowheads="1"/>
          </p:cNvSpPr>
          <p:nvPr/>
        </p:nvSpPr>
        <p:spPr bwMode="auto">
          <a:xfrm>
            <a:off x="334433" y="2069189"/>
            <a:ext cx="4097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Microorganisms can cause food to </a:t>
            </a:r>
            <a:r>
              <a:rPr lang="en-GB" altLang="en-US" b="1" dirty="0">
                <a:solidFill>
                  <a:srgbClr val="10BC45"/>
                </a:solidFill>
              </a:rPr>
              <a:t>decay</a:t>
            </a:r>
            <a:r>
              <a:rPr lang="en-GB" altLang="en-US" dirty="0">
                <a:solidFill>
                  <a:srgbClr val="000066"/>
                </a:solidFill>
              </a:rPr>
              <a:t>.</a:t>
            </a:r>
            <a:endParaRPr lang="en-US" altLang="en-US" dirty="0">
              <a:solidFill>
                <a:srgbClr val="000066"/>
              </a:solidFill>
            </a:endParaRPr>
          </a:p>
        </p:txBody>
      </p:sp>
      <p:sp>
        <p:nvSpPr>
          <p:cNvPr id="164886" name="Text Box 22">
            <a:extLst>
              <a:ext uri="{FF2B5EF4-FFF2-40B4-BE49-F238E27FC236}">
                <a16:creationId xmlns:a16="http://schemas.microsoft.com/office/drawing/2014/main" id="{78BABE57-AA4B-4160-9F5E-671753F75CDE}"/>
              </a:ext>
            </a:extLst>
          </p:cNvPr>
          <p:cNvSpPr txBox="1">
            <a:spLocks noChangeArrowheads="1"/>
          </p:cNvSpPr>
          <p:nvPr/>
        </p:nvSpPr>
        <p:spPr bwMode="auto">
          <a:xfrm>
            <a:off x="334433" y="3288389"/>
            <a:ext cx="45577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b="1" dirty="0" err="1">
                <a:solidFill>
                  <a:srgbClr val="10BC45"/>
                </a:solidFill>
              </a:rPr>
              <a:t>Mold</a:t>
            </a:r>
            <a:r>
              <a:rPr lang="en-GB" altLang="en-US" dirty="0">
                <a:solidFill>
                  <a:srgbClr val="000066"/>
                </a:solidFill>
              </a:rPr>
              <a:t> is a microorganism you often see on decaying food. There are other microorganisms called </a:t>
            </a:r>
            <a:r>
              <a:rPr lang="en-GB" altLang="en-US" b="1" dirty="0">
                <a:solidFill>
                  <a:srgbClr val="10BC45"/>
                </a:solidFill>
              </a:rPr>
              <a:t>bacteria</a:t>
            </a:r>
            <a:r>
              <a:rPr lang="en-GB" altLang="en-US" dirty="0">
                <a:solidFill>
                  <a:srgbClr val="000066"/>
                </a:solidFill>
              </a:rPr>
              <a:t> that also make food decay and can make you ill. Those you can’t see, but can usually smell.</a:t>
            </a:r>
          </a:p>
        </p:txBody>
      </p:sp>
      <p:sp>
        <p:nvSpPr>
          <p:cNvPr id="10244" name="Rectangle 28">
            <a:extLst>
              <a:ext uri="{FF2B5EF4-FFF2-40B4-BE49-F238E27FC236}">
                <a16:creationId xmlns:a16="http://schemas.microsoft.com/office/drawing/2014/main" id="{06C3D26D-6B0F-40D8-AC25-B2F1281C9427}"/>
              </a:ext>
            </a:extLst>
          </p:cNvPr>
          <p:cNvSpPr>
            <a:spLocks noGrp="1" noChangeArrowheads="1"/>
          </p:cNvSpPr>
          <p:nvPr>
            <p:ph type="title"/>
          </p:nvPr>
        </p:nvSpPr>
        <p:spPr/>
        <p:txBody>
          <a:bodyPr/>
          <a:lstStyle/>
          <a:p>
            <a:pPr eaLnBrk="1" hangingPunct="1"/>
            <a:r>
              <a:rPr lang="en-GB" altLang="en-US" dirty="0"/>
              <a:t>How do we see microorganisms? (2)</a:t>
            </a:r>
          </a:p>
        </p:txBody>
      </p:sp>
      <p:sp>
        <p:nvSpPr>
          <p:cNvPr id="10246" name="Text Box 30">
            <a:extLst>
              <a:ext uri="{FF2B5EF4-FFF2-40B4-BE49-F238E27FC236}">
                <a16:creationId xmlns:a16="http://schemas.microsoft.com/office/drawing/2014/main" id="{72FBD03E-D1A4-449F-8ECC-F5455E8F33D0}"/>
              </a:ext>
            </a:extLst>
          </p:cNvPr>
          <p:cNvSpPr txBox="1">
            <a:spLocks noChangeArrowheads="1"/>
          </p:cNvSpPr>
          <p:nvPr/>
        </p:nvSpPr>
        <p:spPr bwMode="auto">
          <a:xfrm>
            <a:off x="334433" y="783314"/>
            <a:ext cx="8402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Microorganisms live all around us. When we can see them, we are seeing a big colony of millions growing together.</a:t>
            </a:r>
          </a:p>
        </p:txBody>
      </p:sp>
      <p:pic>
        <p:nvPicPr>
          <p:cNvPr id="164895" name="Picture 31" descr="shutterstock_50468563_nit">
            <a:extLst>
              <a:ext uri="{FF2B5EF4-FFF2-40B4-BE49-F238E27FC236}">
                <a16:creationId xmlns:a16="http://schemas.microsoft.com/office/drawing/2014/main" id="{7E4E82A8-48E3-4D38-816C-6422824AE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1887538"/>
            <a:ext cx="37528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10045FD-5467-4832-B29D-9ABCE30848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89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488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P spid="1648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8">
            <a:extLst>
              <a:ext uri="{FF2B5EF4-FFF2-40B4-BE49-F238E27FC236}">
                <a16:creationId xmlns:a16="http://schemas.microsoft.com/office/drawing/2014/main" id="{9AA33598-85F1-484F-A78B-FFF7E8B0F48E}"/>
              </a:ext>
            </a:extLst>
          </p:cNvPr>
          <p:cNvSpPr>
            <a:spLocks noGrp="1" noChangeArrowheads="1"/>
          </p:cNvSpPr>
          <p:nvPr>
            <p:ph type="title"/>
          </p:nvPr>
        </p:nvSpPr>
        <p:spPr/>
        <p:txBody>
          <a:bodyPr/>
          <a:lstStyle/>
          <a:p>
            <a:pPr eaLnBrk="1" hangingPunct="1"/>
            <a:r>
              <a:rPr lang="en-GB" altLang="en-US" dirty="0"/>
              <a:t>Being hygienic</a:t>
            </a:r>
          </a:p>
        </p:txBody>
      </p:sp>
      <p:pic>
        <p:nvPicPr>
          <p:cNvPr id="7" name="Picture 6">
            <a:extLst>
              <a:ext uri="{FF2B5EF4-FFF2-40B4-BE49-F238E27FC236}">
                <a16:creationId xmlns:a16="http://schemas.microsoft.com/office/drawing/2014/main" id="{F12A3F70-595C-4C2F-90CD-62F15032B06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769FC6C6-C8CE-474A-8699-2B9E37B8989D}"/>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99C6C355-F725-4FD1-8557-445C3A62EBB6}"/>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39F66FC3-6F2A-4DDA-857C-042A2667EED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601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7"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C1649DD3-88AB-4148-A7B7-3FF479FC773E}"/>
                    </a:ext>
                  </a:extLst>
                </p:cNvPr>
                <p:cNvPicPr>
                  <a:picLocks/>
                </p:cNvPicPr>
                <p:nvPr/>
              </p:nvPicPr>
              <p:blipFill>
                <a:blip r:embed="rId9"/>
                <a:stretch>
                  <a:fillRect/>
                </a:stretch>
              </p:blipFill>
              <p:spPr>
                <a:xfrm>
                  <a:off x="95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62" name="Text Box 10">
            <a:extLst>
              <a:ext uri="{FF2B5EF4-FFF2-40B4-BE49-F238E27FC236}">
                <a16:creationId xmlns:a16="http://schemas.microsoft.com/office/drawing/2014/main" id="{2D7FE736-19B0-4DDE-BB28-75EE9DB0805C}"/>
              </a:ext>
            </a:extLst>
          </p:cNvPr>
          <p:cNvSpPr txBox="1">
            <a:spLocks noChangeArrowheads="1"/>
          </p:cNvSpPr>
          <p:nvPr/>
        </p:nvSpPr>
        <p:spPr bwMode="auto">
          <a:xfrm>
            <a:off x="323850" y="5021447"/>
            <a:ext cx="8494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Once the organisms are broken down, the nutrients can be added to soil to feed new plants and help them grow well. That’s nature’s way of recycling!</a:t>
            </a:r>
          </a:p>
        </p:txBody>
      </p:sp>
      <p:sp>
        <p:nvSpPr>
          <p:cNvPr id="11267" name="Text Box 11">
            <a:extLst>
              <a:ext uri="{FF2B5EF4-FFF2-40B4-BE49-F238E27FC236}">
                <a16:creationId xmlns:a16="http://schemas.microsoft.com/office/drawing/2014/main" id="{4F66A123-AECC-4262-98C8-638699619866}"/>
              </a:ext>
            </a:extLst>
          </p:cNvPr>
          <p:cNvSpPr txBox="1">
            <a:spLocks noChangeArrowheads="1"/>
          </p:cNvSpPr>
          <p:nvPr/>
        </p:nvSpPr>
        <p:spPr bwMode="auto">
          <a:xfrm>
            <a:off x="2463800" y="45275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11268" name="Text Box 14">
            <a:extLst>
              <a:ext uri="{FF2B5EF4-FFF2-40B4-BE49-F238E27FC236}">
                <a16:creationId xmlns:a16="http://schemas.microsoft.com/office/drawing/2014/main" id="{8F38B8EE-3C7B-4FEE-912B-4524081E1DE8}"/>
              </a:ext>
            </a:extLst>
          </p:cNvPr>
          <p:cNvSpPr txBox="1">
            <a:spLocks noChangeArrowheads="1"/>
          </p:cNvSpPr>
          <p:nvPr/>
        </p:nvSpPr>
        <p:spPr bwMode="auto">
          <a:xfrm>
            <a:off x="337043" y="776464"/>
            <a:ext cx="8201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Microorganisms </a:t>
            </a:r>
            <a:r>
              <a:rPr lang="en-GB" altLang="en-US" b="1" dirty="0">
                <a:solidFill>
                  <a:srgbClr val="10BC45"/>
                </a:solidFill>
              </a:rPr>
              <a:t>decompose</a:t>
            </a:r>
            <a:r>
              <a:rPr lang="en-GB" altLang="en-US" b="1" dirty="0">
                <a:solidFill>
                  <a:srgbClr val="000066"/>
                </a:solidFill>
              </a:rPr>
              <a:t> </a:t>
            </a:r>
            <a:r>
              <a:rPr lang="en-GB" altLang="en-US" dirty="0">
                <a:solidFill>
                  <a:srgbClr val="000066"/>
                </a:solidFill>
              </a:rPr>
              <a:t>dead organisms by </a:t>
            </a:r>
            <a:r>
              <a:rPr lang="en-GB" altLang="en-US" b="1" dirty="0">
                <a:solidFill>
                  <a:srgbClr val="10BC45"/>
                </a:solidFill>
              </a:rPr>
              <a:t>breaking them down</a:t>
            </a:r>
            <a:r>
              <a:rPr lang="en-GB" altLang="en-US" dirty="0">
                <a:solidFill>
                  <a:srgbClr val="000066"/>
                </a:solidFill>
              </a:rPr>
              <a:t>. This compost pile contains yard waste and food scraps. </a:t>
            </a:r>
          </a:p>
        </p:txBody>
      </p:sp>
      <p:sp>
        <p:nvSpPr>
          <p:cNvPr id="11269" name="Rectangle 18">
            <a:extLst>
              <a:ext uri="{FF2B5EF4-FFF2-40B4-BE49-F238E27FC236}">
                <a16:creationId xmlns:a16="http://schemas.microsoft.com/office/drawing/2014/main" id="{2A028B39-08C6-48D1-8CD1-EC7CFE6009B4}"/>
              </a:ext>
            </a:extLst>
          </p:cNvPr>
          <p:cNvSpPr>
            <a:spLocks noGrp="1" noChangeArrowheads="1"/>
          </p:cNvSpPr>
          <p:nvPr>
            <p:ph type="title"/>
          </p:nvPr>
        </p:nvSpPr>
        <p:spPr/>
        <p:txBody>
          <a:bodyPr/>
          <a:lstStyle/>
          <a:p>
            <a:pPr eaLnBrk="1" hangingPunct="1"/>
            <a:r>
              <a:rPr lang="en-GB" altLang="en-US" dirty="0"/>
              <a:t>Decomposition</a:t>
            </a:r>
          </a:p>
        </p:txBody>
      </p:sp>
      <p:pic>
        <p:nvPicPr>
          <p:cNvPr id="11272" name="Picture 8" descr="Microorganisms - s6.png">
            <a:extLst>
              <a:ext uri="{FF2B5EF4-FFF2-40B4-BE49-F238E27FC236}">
                <a16:creationId xmlns:a16="http://schemas.microsoft.com/office/drawing/2014/main" id="{E6BE56CF-643C-4ED4-8B52-19865507BF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0543" y="1974590"/>
            <a:ext cx="547846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F26BEC1-89B9-4932-A8A8-6501EB27359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AD91D0B4-6403-40E9-A5B2-0F5BCA0349C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6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a:extLst>
              <a:ext uri="{FF2B5EF4-FFF2-40B4-BE49-F238E27FC236}">
                <a16:creationId xmlns:a16="http://schemas.microsoft.com/office/drawing/2014/main" id="{1A2A4C55-0A8E-4DAF-B7E9-F3CFBAD340F4}"/>
              </a:ext>
            </a:extLst>
          </p:cNvPr>
          <p:cNvSpPr txBox="1">
            <a:spLocks noChangeArrowheads="1"/>
          </p:cNvSpPr>
          <p:nvPr/>
        </p:nvSpPr>
        <p:spPr bwMode="auto">
          <a:xfrm>
            <a:off x="335139" y="776464"/>
            <a:ext cx="397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This is </a:t>
            </a:r>
            <a:r>
              <a:rPr lang="en-GB" altLang="en-US" b="1" dirty="0">
                <a:solidFill>
                  <a:srgbClr val="10BC45"/>
                </a:solidFill>
              </a:rPr>
              <a:t>yeast</a:t>
            </a:r>
            <a:r>
              <a:rPr lang="en-GB" altLang="en-US" dirty="0">
                <a:solidFill>
                  <a:srgbClr val="000066"/>
                </a:solidFill>
              </a:rPr>
              <a:t>. </a:t>
            </a:r>
            <a:endParaRPr lang="en-US" altLang="en-US" dirty="0">
              <a:solidFill>
                <a:srgbClr val="000066"/>
              </a:solidFill>
            </a:endParaRPr>
          </a:p>
        </p:txBody>
      </p:sp>
      <p:sp>
        <p:nvSpPr>
          <p:cNvPr id="12291" name="Rectangle 20">
            <a:extLst>
              <a:ext uri="{FF2B5EF4-FFF2-40B4-BE49-F238E27FC236}">
                <a16:creationId xmlns:a16="http://schemas.microsoft.com/office/drawing/2014/main" id="{EA485A27-349E-414C-85D5-A0737E479FCC}"/>
              </a:ext>
            </a:extLst>
          </p:cNvPr>
          <p:cNvSpPr>
            <a:spLocks noGrp="1" noChangeArrowheads="1"/>
          </p:cNvSpPr>
          <p:nvPr>
            <p:ph type="title"/>
          </p:nvPr>
        </p:nvSpPr>
        <p:spPr/>
        <p:txBody>
          <a:bodyPr/>
          <a:lstStyle/>
          <a:p>
            <a:pPr eaLnBrk="1" hangingPunct="1"/>
            <a:r>
              <a:rPr lang="en-GB" altLang="en-US" dirty="0"/>
              <a:t>Yeast</a:t>
            </a:r>
          </a:p>
        </p:txBody>
      </p:sp>
      <p:sp>
        <p:nvSpPr>
          <p:cNvPr id="174102" name="Text Box 22">
            <a:extLst>
              <a:ext uri="{FF2B5EF4-FFF2-40B4-BE49-F238E27FC236}">
                <a16:creationId xmlns:a16="http://schemas.microsoft.com/office/drawing/2014/main" id="{32374B1E-7699-465B-94AC-3D54BE5D355B}"/>
              </a:ext>
            </a:extLst>
          </p:cNvPr>
          <p:cNvSpPr txBox="1">
            <a:spLocks noChangeArrowheads="1"/>
          </p:cNvSpPr>
          <p:nvPr/>
        </p:nvSpPr>
        <p:spPr bwMode="auto">
          <a:xfrm>
            <a:off x="335139" y="4867454"/>
            <a:ext cx="6991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Unlike many microbes, yeast is very useful to us. We use yeast in our food!</a:t>
            </a:r>
            <a:endParaRPr lang="en-GB" altLang="en-US"/>
          </a:p>
        </p:txBody>
      </p:sp>
      <p:pic>
        <p:nvPicPr>
          <p:cNvPr id="12294" name="Picture 23" descr="shutterstock_45527290_KariD">
            <a:extLst>
              <a:ext uri="{FF2B5EF4-FFF2-40B4-BE49-F238E27FC236}">
                <a16:creationId xmlns:a16="http://schemas.microsoft.com/office/drawing/2014/main" id="{837C5F55-2CD8-4DD3-97F9-0D3243AA7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814" y="1233664"/>
            <a:ext cx="4877587" cy="276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4" name="Text Box 24">
            <a:extLst>
              <a:ext uri="{FF2B5EF4-FFF2-40B4-BE49-F238E27FC236}">
                <a16:creationId xmlns:a16="http://schemas.microsoft.com/office/drawing/2014/main" id="{970E3819-534A-41DF-B6AC-12A44D1B6C9A}"/>
              </a:ext>
            </a:extLst>
          </p:cNvPr>
          <p:cNvSpPr txBox="1">
            <a:spLocks noChangeArrowheads="1"/>
          </p:cNvSpPr>
          <p:nvPr/>
        </p:nvSpPr>
        <p:spPr bwMode="auto">
          <a:xfrm>
            <a:off x="335139" y="2456834"/>
            <a:ext cx="30368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Yeast is made up of millions of single-celled organisms.</a:t>
            </a:r>
          </a:p>
        </p:txBody>
      </p:sp>
      <p:pic>
        <p:nvPicPr>
          <p:cNvPr id="8" name="Picture 7">
            <a:extLst>
              <a:ext uri="{FF2B5EF4-FFF2-40B4-BE49-F238E27FC236}">
                <a16:creationId xmlns:a16="http://schemas.microsoft.com/office/drawing/2014/main" id="{77CF9388-273B-4A54-A25A-6DDE9F679E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2" grpId="0"/>
      <p:bldP spid="1741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2">
            <a:extLst>
              <a:ext uri="{FF2B5EF4-FFF2-40B4-BE49-F238E27FC236}">
                <a16:creationId xmlns:a16="http://schemas.microsoft.com/office/drawing/2014/main" id="{FC5F4D4E-AE67-4354-A143-ED0A86D9FCEB}"/>
              </a:ext>
            </a:extLst>
          </p:cNvPr>
          <p:cNvSpPr>
            <a:spLocks noGrp="1" noChangeArrowheads="1"/>
          </p:cNvSpPr>
          <p:nvPr>
            <p:ph type="title"/>
          </p:nvPr>
        </p:nvSpPr>
        <p:spPr/>
        <p:txBody>
          <a:bodyPr/>
          <a:lstStyle/>
          <a:p>
            <a:pPr eaLnBrk="1" hangingPunct="1"/>
            <a:r>
              <a:rPr lang="en-GB" altLang="en-US" dirty="0"/>
              <a:t>How do we use yeast? (1)</a:t>
            </a:r>
          </a:p>
        </p:txBody>
      </p:sp>
      <p:pic>
        <p:nvPicPr>
          <p:cNvPr id="7" name="Picture 6">
            <a:extLst>
              <a:ext uri="{FF2B5EF4-FFF2-40B4-BE49-F238E27FC236}">
                <a16:creationId xmlns:a16="http://schemas.microsoft.com/office/drawing/2014/main" id="{D9984577-6F53-46CC-91B6-BD80AB667EC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a:extLst>
              <a:ext uri="{FF2B5EF4-FFF2-40B4-BE49-F238E27FC236}">
                <a16:creationId xmlns:a16="http://schemas.microsoft.com/office/drawing/2014/main" id="{76582D3D-591B-4813-9A57-F7E697C2F1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175" y="133322"/>
            <a:ext cx="609685" cy="390580"/>
          </a:xfrm>
          <a:prstGeom prst="rect">
            <a:avLst/>
          </a:prstGeom>
        </p:spPr>
      </p:pic>
      <p:pic>
        <p:nvPicPr>
          <p:cNvPr id="11" name="Picture 6" descr="flash_icon">
            <a:extLst>
              <a:ext uri="{FF2B5EF4-FFF2-40B4-BE49-F238E27FC236}">
                <a16:creationId xmlns:a16="http://schemas.microsoft.com/office/drawing/2014/main" id="{416C37ED-9854-4ABF-B1F9-082B3244EEB7}"/>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7" descr="notes_icon">
            <a:extLst>
              <a:ext uri="{FF2B5EF4-FFF2-40B4-BE49-F238E27FC236}">
                <a16:creationId xmlns:a16="http://schemas.microsoft.com/office/drawing/2014/main" id="{07E7B9BA-0AAA-413D-83EE-ADB487023755}"/>
              </a:ext>
            </a:extLst>
          </p:cNvPr>
          <p:cNvPicPr>
            <a:picLocks noChangeAspect="1" noChangeArrowheads="1"/>
          </p:cNvPicPr>
          <p:nvPr/>
        </p:nvPicPr>
        <p:blipFill>
          <a:blip r:embed="rId8" cstate="print"/>
          <a:srcRect/>
          <a:stretch>
            <a:fillRect/>
          </a:stretch>
        </p:blipFill>
        <p:spPr bwMode="auto">
          <a:xfrm>
            <a:off x="8145816" y="150813"/>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59141195-F733-4583-A905-CCCE0643511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20909"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1"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89495556-7AE4-4888-A6EF-88AA5F5EC4B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8243</TotalTime>
  <Words>656</Words>
  <Application>Microsoft Office PowerPoint</Application>
  <PresentationFormat>On-screen Show (4:3)</PresentationFormat>
  <Paragraphs>59</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Wingdings 2</vt:lpstr>
      <vt:lpstr>Default Design</vt:lpstr>
      <vt:lpstr>3_Default Design</vt:lpstr>
      <vt:lpstr>Microorganisms</vt:lpstr>
      <vt:lpstr>Information</vt:lpstr>
      <vt:lpstr>What are microorganisms?</vt:lpstr>
      <vt:lpstr>How do we see microorganisms? (1)</vt:lpstr>
      <vt:lpstr>How do we see microorganisms? (2)</vt:lpstr>
      <vt:lpstr>Being hygienic</vt:lpstr>
      <vt:lpstr>Decomposition</vt:lpstr>
      <vt:lpstr>Yeast</vt:lpstr>
      <vt:lpstr>How do we use yeast? (1)</vt:lpstr>
      <vt:lpstr>How do we use yeast? (2)</vt:lpstr>
      <vt:lpstr>Useful microbes</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Microorganisms</dc:title>
  <dc:subject>Boardworks Elementary School Life Science</dc:subject>
  <dc:creator>Boardworks</dc:creator>
  <cp:lastModifiedBy>Tim Crilly</cp:lastModifiedBy>
  <cp:revision>346</cp:revision>
  <dcterms:created xsi:type="dcterms:W3CDTF">2005-07-09T14:35:32Z</dcterms:created>
  <dcterms:modified xsi:type="dcterms:W3CDTF">2018-12-04T11:02:53Z</dcterms:modified>
</cp:coreProperties>
</file>