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activeX/activeX4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5.xml" ContentType="application/vnd.ms-office.activeX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4"/>
  </p:notesMasterIdLst>
  <p:handoutMasterIdLst>
    <p:handoutMasterId r:id="rId15"/>
  </p:handoutMasterIdLst>
  <p:sldIdLst>
    <p:sldId id="430" r:id="rId3"/>
    <p:sldId id="527" r:id="rId4"/>
    <p:sldId id="532" r:id="rId5"/>
    <p:sldId id="533" r:id="rId6"/>
    <p:sldId id="534" r:id="rId7"/>
    <p:sldId id="539" r:id="rId8"/>
    <p:sldId id="530" r:id="rId9"/>
    <p:sldId id="528" r:id="rId10"/>
    <p:sldId id="531" r:id="rId11"/>
    <p:sldId id="537" r:id="rId12"/>
    <p:sldId id="538" r:id="rId13"/>
  </p:sldIdLst>
  <p:sldSz cx="9144000" cy="6858000" type="screen4x3"/>
  <p:notesSz cx="68580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96"/>
    <a:srgbClr val="10BC45"/>
    <a:srgbClr val="01006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 showGuides="1">
      <p:cViewPr varScale="1">
        <p:scale>
          <a:sx n="85" d="100"/>
          <a:sy n="85" d="100"/>
        </p:scale>
        <p:origin x="540" y="78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54"/>
        <p:guide pos="2161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AE9F6F-35D5-4F4A-9C93-2F130F7C0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8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76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D79D22-0830-43BB-8FEF-453D2D11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8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142930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91620-5377-4355-9A9D-0D99F85AB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Bildagentur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Zoonar</a:t>
            </a:r>
            <a:r>
              <a:rPr lang="en-GB" altLang="en-US" dirty="0">
                <a:latin typeface="Arial" panose="020B0604020202020204" pitchFamily="34" charset="0"/>
              </a:rPr>
              <a:t> GmbH,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5B1A-1737-4DCC-B9BB-0791B12AF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1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415790"/>
            <a:ext cx="5028132" cy="418338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E825C-638E-487E-B25B-6EC69D250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41A5-322A-4732-9DE2-85A23C7C1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pPr>
              <a:lnSpc>
                <a:spcPct val="120000"/>
              </a:lnSpc>
            </a:pPr>
            <a:r>
              <a:rPr lang="en-GB" dirty="0"/>
              <a:t>In order to provide evidence, ask</a:t>
            </a:r>
            <a:r>
              <a:rPr lang="en-GB" baseline="0" dirty="0"/>
              <a:t> students to c</a:t>
            </a:r>
            <a:r>
              <a:rPr lang="en-GB" dirty="0"/>
              <a:t>hoose a specific</a:t>
            </a:r>
            <a:r>
              <a:rPr lang="en-GB" baseline="0" dirty="0"/>
              <a:t> </a:t>
            </a:r>
            <a:r>
              <a:rPr lang="en-GB" dirty="0"/>
              <a:t>trait</a:t>
            </a:r>
            <a:r>
              <a:rPr lang="en-GB" baseline="0" dirty="0"/>
              <a:t> (colour, markings, etc.) and calculate the percentage of the population that have that trait. Use this information to draw a pie chart showing all the different variations of the trait and percentage of population with that trait. Students can then present their data with a reasoned argument to show that there is variation in traits in a population. </a:t>
            </a:r>
          </a:p>
          <a:p>
            <a:pPr>
              <a:lnSpc>
                <a:spcPct val="120000"/>
              </a:lnSpc>
            </a:pPr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from media) to describe patterns and/or relationships in the natural and designed world(s) in order to answer scientific questions and solve problems.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Represent data in tables and/or various graphical displays (bar graphs, pictographs, and/or pie charts) to reveal patterns that indicate relationships.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Describe, measure, and/or compare quantitative attributes of different objects and display the data using simple graphs.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 an argument with evidence to support a claim.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information or design ideas and/or solutions with others in oral and/or written forms using models, drawings, writing, or numbers that provide detail about scientific ideas, practices, and/or design ideas</a:t>
            </a:r>
          </a:p>
          <a:p>
            <a:pPr fontAlgn="base">
              <a:lnSpc>
                <a:spcPct val="12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Callipso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3B72-0CE0-42FF-BDAF-73E90E9F5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30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Santirat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Praeknokkaew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F63D-8968-4918-AB33-8B4F212B3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50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If appropriate, e</a:t>
            </a:r>
            <a:r>
              <a:rPr lang="en-GB" dirty="0"/>
              <a:t>ncourage</a:t>
            </a:r>
            <a:r>
              <a:rPr lang="en-GB" baseline="0" dirty="0"/>
              <a:t> students to answer the question and to think of any traits that they have that they have not inherited from their own parents.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bugpor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081BF-0B3E-4C3C-A902-BAD3935F9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8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Teacher notes</a:t>
            </a:r>
          </a:p>
          <a:p>
            <a:pPr eaLnBrk="1" hangingPunct="1"/>
            <a:r>
              <a:rPr lang="en-GB" altLang="en-US" dirty="0"/>
              <a:t>Discuss what students are going to measure and observe, specifically: the height from soil level to the tip of the shoot, </a:t>
            </a:r>
            <a:r>
              <a:rPr lang="en-GB" altLang="en-US" dirty="0" err="1"/>
              <a:t>color</a:t>
            </a:r>
            <a:r>
              <a:rPr lang="en-GB" altLang="en-US" dirty="0"/>
              <a:t> and number of leaves.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collaboratively to produce data to serve as the basis for evidence, using fair tests in which variables are controlled and the number of trials considered.</a:t>
            </a:r>
            <a:endParaRPr lang="en-GB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81AF-A57E-4B57-9206-6491C8DAC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predictions about what would happen if a variable changes.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A766A-1B2D-4A1F-9E82-7E6BF827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 dirty="0"/>
              <a:t>Teacher notes</a:t>
            </a:r>
          </a:p>
          <a:p>
            <a:pPr eaLnBrk="1" hangingPunct="1"/>
            <a:r>
              <a:rPr lang="en-GB" altLang="en-US" dirty="0"/>
              <a:t>Ask students to describe the plants in the two groups after the two weeks.</a:t>
            </a:r>
          </a:p>
          <a:p>
            <a:pPr eaLnBrk="1" hangingPunct="1"/>
            <a:endParaRPr lang="en-GB" altLang="en-US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 and conduct an investigation collaboratively to produce data to serve as the basis for evidence to answer a question.</a:t>
            </a: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4722A-A040-45CB-BF2E-4E909656E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Compare predictions (based on prior experiences) to what occurred (observable events).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evidence (e.g., measurements, observations, patterns) to construct or support an explanation or design a solution to a problem.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FD472-646D-4FF9-8E08-55393C02E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6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3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Characteristics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characteristics affected?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2" y="795828"/>
            <a:ext cx="838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dirty="0"/>
              <a:t>Many characteristics can be affected by both inheritance and environment.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2232718"/>
            <a:ext cx="3801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a tiger may be born with inherited traits to be a good hunter, with a muscular body type, good eyesight and sharp teeth and claws.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2" y="5146934"/>
            <a:ext cx="8089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However, if it is kept in captivity it may not have the opportunity to learn to hunt.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B2CE3-4C20-469F-A14F-6B88F92D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2493C-8932-4EAD-B970-42D3C5F97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00" y="1922193"/>
            <a:ext cx="4286250" cy="28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Why are characteristics important?</a:t>
            </a:r>
            <a:endParaRPr lang="en-GB" altLang="en-US" dirty="0"/>
          </a:p>
        </p:txBody>
      </p:sp>
      <p:pic>
        <p:nvPicPr>
          <p:cNvPr id="7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170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80F0E4C1-B7B5-4C77-87C4-48A8D37F3D1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0587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Planning and Carrying Out Investigations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Using Mathematics and Computational Thinking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2. Cause and Effect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population?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5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population is a group of the same type of animal. </a:t>
            </a:r>
          </a:p>
        </p:txBody>
      </p:sp>
      <p:pic>
        <p:nvPicPr>
          <p:cNvPr id="6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10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C0D91-3257-4E51-B4FF-4F32A16A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02CB86-C818-4997-874B-CA2D46B21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" y="1520924"/>
            <a:ext cx="8305482" cy="3285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D249E6-BAB7-4372-8656-4AFA8B57DC06}"/>
              </a:ext>
            </a:extLst>
          </p:cNvPr>
          <p:cNvSpPr txBox="1"/>
          <p:nvPr/>
        </p:nvSpPr>
        <p:spPr>
          <a:xfrm>
            <a:off x="358774" y="5145372"/>
            <a:ext cx="8503871" cy="830997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see any similarities or differences between the members of this population? What evidence do you have?</a:t>
            </a:r>
          </a:p>
        </p:txBody>
      </p:sp>
    </p:spTree>
    <p:extLst>
      <p:ext uri="{BB962C8B-B14F-4D97-AF65-F5344CB8AC3E}">
        <p14:creationId xmlns:p14="http://schemas.microsoft.com/office/powerpoint/2010/main" val="20076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individuals different?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503871" cy="461665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Why are individuals in a population similar but different?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1841615"/>
            <a:ext cx="831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Different organisms vary in how they look and function because they have different </a:t>
            </a:r>
            <a:r>
              <a:rPr lang="en-GB" b="1" dirty="0"/>
              <a:t>inherited information</a:t>
            </a:r>
            <a:r>
              <a:rPr lang="en-GB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776" y="3252462"/>
            <a:ext cx="3035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Even siblings are different, because offspring acquire a mix of traits from their parents.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FF825-6463-4BE2-98D5-EC02DE0B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0155A-6AA2-4F32-8860-1D23567F0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114"/>
          <a:stretch/>
        </p:blipFill>
        <p:spPr>
          <a:xfrm>
            <a:off x="3687518" y="2884326"/>
            <a:ext cx="4125303" cy="32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00100"/>
            <a:ext cx="4548040" cy="461665"/>
          </a:xfrm>
          <a:prstGeom prst="rect">
            <a:avLst/>
          </a:prstGeom>
          <a:solidFill>
            <a:srgbClr val="96E696"/>
          </a:solidFill>
        </p:spPr>
        <p:txBody>
          <a:bodyPr wrap="none">
            <a:spAutoFit/>
          </a:bodyPr>
          <a:lstStyle/>
          <a:p>
            <a:r>
              <a:rPr lang="en-GB" dirty="0"/>
              <a:t>Do all traits come from parents?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1928768"/>
            <a:ext cx="3509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No, some are affected by the </a:t>
            </a:r>
            <a:r>
              <a:rPr lang="en-GB" b="1" dirty="0"/>
              <a:t>environment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316" y="3426767"/>
            <a:ext cx="3879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if a pet dog is fed too much food and not given enough exercise, this is likely to affect its size and weight. </a:t>
            </a:r>
          </a:p>
        </p:txBody>
      </p:sp>
      <p:pic>
        <p:nvPicPr>
          <p:cNvPr id="7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C375D-446B-4AB2-A114-CE13A1F6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F527F-EB8F-413D-9D25-36147B115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88" y="877369"/>
            <a:ext cx="3401625" cy="50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Plants and nutrients</a:t>
            </a:r>
          </a:p>
        </p:txBody>
      </p:sp>
      <p:pic>
        <p:nvPicPr>
          <p:cNvPr id="5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21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A14E2-09DF-449F-B3D7-A222B04B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6193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EE0974B5-1BBB-4D50-B0B8-C34896AC9C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836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Plants and nutrients experiment (1)</a:t>
            </a:r>
            <a:endParaRPr lang="en-GB" altLang="en-US" dirty="0"/>
          </a:p>
        </p:txBody>
      </p:sp>
      <p:pic>
        <p:nvPicPr>
          <p:cNvPr id="7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202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0F15B-0701-45DA-9324-3478A0CD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30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EF3FC900-FCD6-4FC6-BC8F-3320E7B71E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12675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65100" y="2159000"/>
            <a:ext cx="877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Plants and nutrients experiment (2)</a:t>
            </a:r>
            <a:endParaRPr lang="en-GB" altLang="en-US" dirty="0"/>
          </a:p>
        </p:txBody>
      </p:sp>
      <p:pic>
        <p:nvPicPr>
          <p:cNvPr id="10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007349-5312-4656-A709-7922D635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D01D90E-E380-452C-97AF-F300DACF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21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82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73547E12-C467-4945-B941-E69A8E8B2B9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384734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Plants and nutrients experiment (3)</a:t>
            </a:r>
            <a:endParaRPr lang="en-GB" altLang="en-US" dirty="0"/>
          </a:p>
        </p:txBody>
      </p:sp>
      <p:pic>
        <p:nvPicPr>
          <p:cNvPr id="8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61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5FB3F-398C-47AA-8627-47AFC1F2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153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82469724-DC89-4287-89BA-8C2AD3B05D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21825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17311</TotalTime>
  <Words>822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 2</vt:lpstr>
      <vt:lpstr>Default Design</vt:lpstr>
      <vt:lpstr>3_Default Design</vt:lpstr>
      <vt:lpstr>Characteristics</vt:lpstr>
      <vt:lpstr>Information</vt:lpstr>
      <vt:lpstr>What is a population?</vt:lpstr>
      <vt:lpstr>Why are individuals different?</vt:lpstr>
      <vt:lpstr>Traits</vt:lpstr>
      <vt:lpstr>Plants and nutrients</vt:lpstr>
      <vt:lpstr>Plants and nutrients experiment (1)</vt:lpstr>
      <vt:lpstr>Plants and nutrients experiment (2)</vt:lpstr>
      <vt:lpstr>Plants and nutrients experiment (3)</vt:lpstr>
      <vt:lpstr>How are characteristics affected?</vt:lpstr>
      <vt:lpstr>Why are characteristics important?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</dc:title>
  <dc:subject>Boardworks Elementary School Life Science</dc:subject>
  <dc:creator>Boardworks</dc:creator>
  <cp:lastModifiedBy>Tim Crilly</cp:lastModifiedBy>
  <cp:revision>807</cp:revision>
  <dcterms:created xsi:type="dcterms:W3CDTF">2003-10-06T13:07:42Z</dcterms:created>
  <dcterms:modified xsi:type="dcterms:W3CDTF">2018-12-04T11:01:54Z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