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activeX/activeX2.xml" ContentType="application/vnd.ms-office.activeX+xml"/>
  <Override PartName="/ppt/notesSlides/notesSlide5.xml" ContentType="application/vnd.openxmlformats-officedocument.presentationml.notesSlide+xml"/>
  <Override PartName="/ppt/activeX/activeX3.xml" ContentType="application/vnd.ms-office.activeX+xml"/>
  <Override PartName="/ppt/notesSlides/notesSlide6.xml" ContentType="application/vnd.openxmlformats-officedocument.presentationml.notesSlide+xml"/>
  <Override PartName="/ppt/activeX/activeX4.xml" ContentType="application/vnd.ms-office.activeX+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5.xml" ContentType="application/vnd.ms-office.activeX+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1" r:id="rId1"/>
    <p:sldMasterId id="2147484076" r:id="rId2"/>
  </p:sldMasterIdLst>
  <p:notesMasterIdLst>
    <p:notesMasterId r:id="rId13"/>
  </p:notesMasterIdLst>
  <p:handoutMasterIdLst>
    <p:handoutMasterId r:id="rId14"/>
  </p:handoutMasterIdLst>
  <p:sldIdLst>
    <p:sldId id="258" r:id="rId3"/>
    <p:sldId id="488" r:id="rId4"/>
    <p:sldId id="276" r:id="rId5"/>
    <p:sldId id="270" r:id="rId6"/>
    <p:sldId id="271" r:id="rId7"/>
    <p:sldId id="272" r:id="rId8"/>
    <p:sldId id="273" r:id="rId9"/>
    <p:sldId id="277" r:id="rId10"/>
    <p:sldId id="275" r:id="rId11"/>
    <p:sldId id="274" r:id="rId12"/>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303"/>
    <a:srgbClr val="FF0000"/>
    <a:srgbClr val="FF6600"/>
    <a:srgbClr val="3366FF"/>
    <a:srgbClr val="CC0099"/>
    <a:srgbClr val="006600"/>
    <a:srgbClr val="000066"/>
    <a:srgbClr val="B71562"/>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p:cViewPr varScale="1">
        <p:scale>
          <a:sx n="85" d="100"/>
          <a:sy n="85" d="100"/>
        </p:scale>
        <p:origin x="540" y="72"/>
      </p:cViewPr>
      <p:guideLst>
        <p:guide orient="horz" pos="482"/>
        <p:guide pos="20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7573" name="Rectangle 5"/>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E4D0908E-B1B9-4D10-B3B3-5413E41BC4D3}" type="slidenum">
              <a:rPr lang="en-GB" b="1"/>
              <a:pPr>
                <a:defRPr/>
              </a:pPr>
              <a:t>‹#›</a:t>
            </a:fld>
            <a:endParaRPr lang="en-GB" b="1"/>
          </a:p>
        </p:txBody>
      </p:sp>
      <p:sp>
        <p:nvSpPr>
          <p:cNvPr id="6" name="Rectangle 7">
            <a:extLst>
              <a:ext uri="{FF2B5EF4-FFF2-40B4-BE49-F238E27FC236}">
                <a16:creationId xmlns:a16="http://schemas.microsoft.com/office/drawing/2014/main" id="{FCEE8140-AE92-45D1-A9CD-75AEAEEF305F}"/>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9F1F0A4D-B4BC-422C-ACF8-1A00DCC7CCA9}"/>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914400" y="4415790"/>
            <a:ext cx="5029200" cy="418338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1440" tIns="45720" rIns="91440" bIns="45720" rtlCol="0" anchor="b"/>
          <a:lstStyle>
            <a:lvl1pPr algn="r" fontAlgn="auto">
              <a:spcBef>
                <a:spcPts val="0"/>
              </a:spcBef>
              <a:spcAft>
                <a:spcPts val="0"/>
              </a:spcAft>
              <a:defRPr sz="1200" b="1">
                <a:latin typeface="Arial" panose="020B0604020202020204" pitchFamily="34" charset="0"/>
                <a:cs typeface="Arial" panose="020B0604020202020204" pitchFamily="34" charset="0"/>
              </a:defRPr>
            </a:lvl1pPr>
          </a:lstStyle>
          <a:p>
            <a:pPr>
              <a:defRPr/>
            </a:pPr>
            <a:fld id="{FB25F48D-607A-48DB-83B4-81EFAFE8ADAA}" type="slidenum">
              <a:rPr lang="en-GB" smtClean="0"/>
              <a:pPr>
                <a:defRPr/>
              </a:pPr>
              <a:t>‹#›</a:t>
            </a:fld>
            <a:endParaRPr lang="en-GB"/>
          </a:p>
        </p:txBody>
      </p:sp>
      <p:sp>
        <p:nvSpPr>
          <p:cNvPr id="8" name="Rectangle 9">
            <a:extLst>
              <a:ext uri="{FF2B5EF4-FFF2-40B4-BE49-F238E27FC236}">
                <a16:creationId xmlns:a16="http://schemas.microsoft.com/office/drawing/2014/main" id="{FE9F9AEE-C81C-4979-AF6D-E94B2A74F800}"/>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9" name="Rectangle 9">
            <a:extLst>
              <a:ext uri="{FF2B5EF4-FFF2-40B4-BE49-F238E27FC236}">
                <a16:creationId xmlns:a16="http://schemas.microsoft.com/office/drawing/2014/main" id="{F8CE0123-60E2-41B4-89C8-6BD605B3DE4D}"/>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ts val="432"/>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ts val="432"/>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ts val="432"/>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ts val="432"/>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noFill/>
          <a:ln>
            <a:solidFill>
              <a:srgbClr val="000000"/>
            </a:solidFill>
            <a:miter lim="800000"/>
            <a:headEnd/>
            <a:tailEnd/>
          </a:ln>
        </p:spPr>
      </p:sp>
      <p:sp>
        <p:nvSpPr>
          <p:cNvPr id="15363"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84C484DC-A7FD-47B2-BFC5-85CEAADC4739}"/>
              </a:ext>
            </a:extLst>
          </p:cNvPr>
          <p:cNvSpPr>
            <a:spLocks noGrp="1"/>
          </p:cNvSpPr>
          <p:nvPr>
            <p:ph type="sldNum" sz="quarter" idx="10"/>
          </p:nvPr>
        </p:nvSpPr>
        <p:spPr/>
        <p:txBody>
          <a:bodyPr/>
          <a:lstStyle/>
          <a:p>
            <a:pPr>
              <a:defRPr/>
            </a:pPr>
            <a:fld id="{FB25F48D-607A-48DB-83B4-81EFAFE8ADAA}"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CEF8AE43-88DB-4449-9BDB-1B6B16AA817D}"/>
              </a:ext>
            </a:extLst>
          </p:cNvPr>
          <p:cNvSpPr>
            <a:spLocks noGrp="1"/>
          </p:cNvSpPr>
          <p:nvPr>
            <p:ph type="sldNum" sz="quarter" idx="10"/>
          </p:nvPr>
        </p:nvSpPr>
        <p:spPr/>
        <p:txBody>
          <a:bodyPr/>
          <a:lstStyle/>
          <a:p>
            <a:pPr>
              <a:defRPr/>
            </a:pPr>
            <a:fld id="{FB25F48D-607A-48DB-83B4-81EFAFE8ADAA}" type="slidenum">
              <a:rPr lang="en-GB" smtClean="0"/>
              <a:pPr>
                <a:defRPr/>
              </a:pPr>
              <a:t>10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A4FD517C-FBE5-4A11-821F-1977580B7D3A}"/>
              </a:ext>
            </a:extLst>
          </p:cNvPr>
          <p:cNvSpPr>
            <a:spLocks noGrp="1"/>
          </p:cNvSpPr>
          <p:nvPr>
            <p:ph type="sldNum" sz="quarter" idx="10"/>
          </p:nvPr>
        </p:nvSpPr>
        <p:spPr/>
        <p:txBody>
          <a:bodyPr/>
          <a:lstStyle/>
          <a:p>
            <a:pPr>
              <a:defRPr/>
            </a:pPr>
            <a:fld id="{FB25F48D-607A-48DB-83B4-81EFAFE8ADAA}" type="slidenum">
              <a:rPr lang="en-GB" smtClean="0"/>
              <a:pPr>
                <a:defRPr/>
              </a:pPr>
              <a:t>2</a:t>
            </a:fld>
            <a:endParaRPr lang="en-GB"/>
          </a:p>
        </p:txBody>
      </p:sp>
    </p:spTree>
    <p:extLst>
      <p:ext uri="{BB962C8B-B14F-4D97-AF65-F5344CB8AC3E}">
        <p14:creationId xmlns:p14="http://schemas.microsoft.com/office/powerpoint/2010/main" val="1103220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xfrm>
            <a:off x="914401" y="4415790"/>
            <a:ext cx="5029200" cy="4183380"/>
          </a:xfrm>
          <a:noFill/>
        </p:spPr>
        <p:txBody>
          <a:bodyPr wrap="square" numCol="1" anchor="t" anchorCtr="0" compatLnSpc="1">
            <a:prstTxWarp prst="textNoShape">
              <a:avLst/>
            </a:prstTxWarp>
            <a:normAutofit fontScale="85000" lnSpcReduction="20000"/>
          </a:bodyPr>
          <a:lstStyle/>
          <a:p>
            <a:pPr>
              <a:lnSpc>
                <a:spcPct val="120000"/>
              </a:lnSpc>
            </a:pPr>
            <a:r>
              <a:rPr lang="en-GB" b="1" dirty="0">
                <a:latin typeface="Arial" panose="020B0604020202020204" pitchFamily="34" charset="0"/>
                <a:cs typeface="Arial" panose="020B0604020202020204" pitchFamily="34" charset="0"/>
              </a:rPr>
              <a:t>Teacher notes</a:t>
            </a:r>
          </a:p>
          <a:p>
            <a:pPr>
              <a:lnSpc>
                <a:spcPct val="120000"/>
              </a:lnSpc>
            </a:pPr>
            <a:r>
              <a:rPr lang="en-GB" dirty="0">
                <a:latin typeface="Arial" panose="020B0604020202020204" pitchFamily="34" charset="0"/>
                <a:cs typeface="Arial" panose="020B0604020202020204" pitchFamily="34" charset="0"/>
              </a:rPr>
              <a:t>SAFETY WARNING: Tell students never to look directly at the Sun, as doing so may cause blindness. </a:t>
            </a:r>
          </a:p>
          <a:p>
            <a:pPr>
              <a:lnSpc>
                <a:spcPct val="120000"/>
              </a:lnSpc>
            </a:pPr>
            <a:endParaRPr lang="en-GB"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20000"/>
              </a:lnSpc>
              <a:spcAft>
                <a:spcPct val="0"/>
              </a:spcAft>
              <a:buClrTx/>
              <a:buSzTx/>
              <a:buFontTx/>
              <a:buNone/>
              <a:tabLst/>
              <a:defRPr/>
            </a:pPr>
            <a:r>
              <a:rPr lang="en-GB" dirty="0">
                <a:latin typeface="Arial" panose="020B0604020202020204" pitchFamily="34" charset="0"/>
                <a:cs typeface="Arial" panose="020B0604020202020204" pitchFamily="34" charset="0"/>
              </a:rPr>
              <a:t>You could extend this experiment over a longer period to</a:t>
            </a:r>
            <a:r>
              <a:rPr lang="en-GB" baseline="0" dirty="0">
                <a:latin typeface="Arial" panose="020B0604020202020204" pitchFamily="34" charset="0"/>
                <a:cs typeface="Arial" panose="020B0604020202020204" pitchFamily="34" charset="0"/>
              </a:rPr>
              <a:t> find out whether the Sun follows a regular pattern</a:t>
            </a:r>
            <a:r>
              <a:rPr lang="en-GB" dirty="0">
                <a:latin typeface="Arial" panose="020B0604020202020204" pitchFamily="34" charset="0"/>
                <a:cs typeface="Arial" panose="020B0604020202020204" pitchFamily="34" charset="0"/>
              </a:rPr>
              <a:t>. Students could carry out their experiment on every sunny day over a period of two weeks. Ask them to think of a way of recording their observations e.g. by making sure that the object is always in the sunlight, and recording its position each time. At the end of the period, question students about observations and whether the Sun appears to move in a regular way.</a:t>
            </a:r>
          </a:p>
          <a:p>
            <a:pPr>
              <a:lnSpc>
                <a:spcPct val="120000"/>
              </a:lnSpc>
            </a:pPr>
            <a:endParaRPr lang="en-GB"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panose="020B0604020202020204" pitchFamily="34" charset="0"/>
                <a:cs typeface="Arial" panose="020B0604020202020204" pitchFamily="34" charset="0"/>
              </a:rPr>
              <a:t>This slide covers the Science and Engineering Practices: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cs typeface="Arial" panose="020B0604020202020204" pitchFamily="34" charset="0"/>
              </a:rPr>
              <a:t>Asking Questions and Defining Problems: </a:t>
            </a:r>
            <a:r>
              <a:rPr lang="en-GB" sz="1200" kern="1200" dirty="0">
                <a:solidFill>
                  <a:schemeClr val="tx1"/>
                </a:solidFill>
                <a:effectLst/>
                <a:latin typeface="Arial" panose="020B0604020202020204" pitchFamily="34" charset="0"/>
                <a:cs typeface="Arial" panose="020B0604020202020204" pitchFamily="34" charset="0"/>
              </a:rPr>
              <a:t>Ask and/or identify questions that can be answered by an investigation.</a:t>
            </a:r>
            <a:endParaRPr lang="en-GB" sz="1200" b="1" kern="1200" dirty="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cs typeface="Arial" panose="020B0604020202020204" pitchFamily="34" charset="0"/>
              </a:rPr>
              <a:t>Planning and Carrying Out Investigations: </a:t>
            </a:r>
            <a:r>
              <a:rPr lang="en-GB" sz="1200" kern="1200" dirty="0">
                <a:solidFill>
                  <a:schemeClr val="tx1"/>
                </a:solidFill>
                <a:effectLst/>
                <a:latin typeface="Arial" panose="020B0604020202020204" pitchFamily="34" charset="0"/>
                <a:cs typeface="Arial" panose="020B0604020202020204" pitchFamily="34" charset="0"/>
              </a:rPr>
              <a:t>With guidance, plan and conduct an investigation in collaboration with peers.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cs typeface="Arial" panose="020B0604020202020204" pitchFamily="34" charset="0"/>
              </a:rPr>
              <a:t>Planning and Carrying Out Investigations: </a:t>
            </a:r>
            <a:r>
              <a:rPr lang="en-GB" sz="1200" kern="1200" dirty="0">
                <a:solidFill>
                  <a:schemeClr val="tx1"/>
                </a:solidFill>
                <a:effectLst/>
                <a:latin typeface="Arial" panose="020B0604020202020204" pitchFamily="34" charset="0"/>
                <a:cs typeface="Arial" panose="020B0604020202020204" pitchFamily="34" charset="0"/>
              </a:rPr>
              <a:t>Make observations (</a:t>
            </a:r>
            <a:r>
              <a:rPr lang="en-GB" sz="1200" kern="1200" dirty="0" err="1">
                <a:solidFill>
                  <a:schemeClr val="tx1"/>
                </a:solidFill>
                <a:effectLst/>
                <a:latin typeface="Arial" panose="020B0604020202020204" pitchFamily="34" charset="0"/>
                <a:cs typeface="Arial" panose="020B0604020202020204" pitchFamily="34" charset="0"/>
              </a:rPr>
              <a:t>firsthand</a:t>
            </a:r>
            <a:r>
              <a:rPr lang="en-GB" sz="1200" kern="1200" dirty="0">
                <a:solidFill>
                  <a:schemeClr val="tx1"/>
                </a:solidFill>
                <a:effectLst/>
                <a:latin typeface="Arial" panose="020B0604020202020204" pitchFamily="34" charset="0"/>
                <a:cs typeface="Arial" panose="020B0604020202020204" pitchFamily="34" charset="0"/>
              </a:rPr>
              <a:t> or from media) to collect data that can be used to make comparisons.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panose="020B0604020202020204" pitchFamily="34" charset="0"/>
                <a:cs typeface="Arial" panose="020B0604020202020204" pitchFamily="34" charset="0"/>
              </a:rPr>
              <a:t>Analyzing</a:t>
            </a:r>
            <a:r>
              <a:rPr lang="en-GB" sz="1200" b="1" kern="1200" dirty="0">
                <a:solidFill>
                  <a:schemeClr val="tx1"/>
                </a:solidFill>
                <a:effectLst/>
                <a:latin typeface="Arial" panose="020B0604020202020204" pitchFamily="34" charset="0"/>
                <a:cs typeface="Arial" panose="020B0604020202020204" pitchFamily="34" charset="0"/>
              </a:rPr>
              <a:t> and Interpreting Data:</a:t>
            </a:r>
            <a:r>
              <a:rPr lang="en-GB" sz="1200" kern="1200" dirty="0">
                <a:solidFill>
                  <a:schemeClr val="tx1"/>
                </a:solidFill>
                <a:effectLst/>
                <a:latin typeface="Arial" panose="020B0604020202020204" pitchFamily="34" charset="0"/>
                <a:cs typeface="Arial" panose="020B0604020202020204" pitchFamily="34" charset="0"/>
              </a:rPr>
              <a:t> Use observations (</a:t>
            </a:r>
            <a:r>
              <a:rPr lang="en-GB" sz="1200" kern="1200" dirty="0" err="1">
                <a:solidFill>
                  <a:schemeClr val="tx1"/>
                </a:solidFill>
                <a:effectLst/>
                <a:latin typeface="Arial" panose="020B0604020202020204" pitchFamily="34" charset="0"/>
                <a:cs typeface="Arial" panose="020B0604020202020204" pitchFamily="34" charset="0"/>
              </a:rPr>
              <a:t>firsthand</a:t>
            </a:r>
            <a:r>
              <a:rPr lang="en-GB" sz="1200" kern="1200" dirty="0">
                <a:solidFill>
                  <a:schemeClr val="tx1"/>
                </a:solidFill>
                <a:effectLst/>
                <a:latin typeface="Arial" panose="020B0604020202020204" pitchFamily="34" charset="0"/>
                <a:cs typeface="Arial" panose="020B0604020202020204" pitchFamily="34" charset="0"/>
              </a:rPr>
              <a:t> or from media) to describe patterns and/or relationships in the natural and designed world(s) in order to answer scientific questions and solve problems.</a:t>
            </a:r>
          </a:p>
          <a:p>
            <a:pPr marR="0" lvl="0" algn="l" defTabSz="914400" rtl="0" eaLnBrk="0" fontAlgn="base" latinLnBrk="0" hangingPunct="0">
              <a:lnSpc>
                <a:spcPct val="120000"/>
              </a:lnSpc>
              <a:spcAft>
                <a:spcPct val="0"/>
              </a:spcAft>
              <a:buClrTx/>
              <a:buSzTx/>
              <a:tabLst/>
              <a:defRPr/>
            </a:pPr>
            <a:endParaRPr lang="en-GB" dirty="0">
              <a:latin typeface="Arial" panose="020B0604020202020204" pitchFamily="34" charset="0"/>
              <a:cs typeface="Arial" panose="020B0604020202020204" pitchFamily="34" charset="0"/>
            </a:endParaRPr>
          </a:p>
          <a:p>
            <a:pPr>
              <a:lnSpc>
                <a:spcPct val="120000"/>
              </a:lnSpc>
            </a:pPr>
            <a:r>
              <a:rPr lang="en-GB" b="1" dirty="0">
                <a:latin typeface="Arial" panose="020B0604020202020204" pitchFamily="34" charset="0"/>
                <a:cs typeface="Arial" panose="020B0604020202020204" pitchFamily="34" charset="0"/>
              </a:rPr>
              <a:t>Photo credit:</a:t>
            </a:r>
            <a:r>
              <a:rPr lang="en-GB" dirty="0">
                <a:latin typeface="Arial" panose="020B0604020202020204" pitchFamily="34" charset="0"/>
                <a:cs typeface="Arial" panose="020B0604020202020204" pitchFamily="34" charset="0"/>
              </a:rPr>
              <a:t> © Dmitry </a:t>
            </a:r>
            <a:r>
              <a:rPr lang="en-GB" dirty="0" err="1">
                <a:latin typeface="Arial" panose="020B0604020202020204" pitchFamily="34" charset="0"/>
                <a:cs typeface="Arial" panose="020B0604020202020204" pitchFamily="34" charset="0"/>
              </a:rPr>
              <a:t>Zimin</a:t>
            </a:r>
            <a:r>
              <a:rPr lang="en-GB" dirty="0">
                <a:latin typeface="Arial" panose="020B0604020202020204" pitchFamily="34" charset="0"/>
                <a:cs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5CAA1624-22A5-4640-8664-0737C46C3E86}"/>
              </a:ext>
            </a:extLst>
          </p:cNvPr>
          <p:cNvSpPr>
            <a:spLocks noGrp="1"/>
          </p:cNvSpPr>
          <p:nvPr>
            <p:ph type="sldNum" sz="quarter" idx="10"/>
          </p:nvPr>
        </p:nvSpPr>
        <p:spPr/>
        <p:txBody>
          <a:bodyPr/>
          <a:lstStyle/>
          <a:p>
            <a:pPr>
              <a:defRPr/>
            </a:pPr>
            <a:fld id="{FB25F48D-607A-48DB-83B4-81EFAFE8ADAA}"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panose="020B0604020202020204" pitchFamily="34" charset="0"/>
                <a:cs typeface="Arial" panose="020B0604020202020204" pitchFamily="34" charset="0"/>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panose="020B0604020202020204" pitchFamily="34" charset="0"/>
                <a:cs typeface="Arial" panose="020B0604020202020204" pitchFamily="34" charset="0"/>
              </a:rPr>
              <a:t>Analyzing</a:t>
            </a:r>
            <a:r>
              <a:rPr lang="en-GB" sz="1200" b="1" kern="1200" dirty="0">
                <a:solidFill>
                  <a:schemeClr val="tx1"/>
                </a:solidFill>
                <a:effectLst/>
                <a:latin typeface="Arial" panose="020B0604020202020204" pitchFamily="34" charset="0"/>
                <a:cs typeface="Arial" panose="020B0604020202020204" pitchFamily="34" charset="0"/>
              </a:rPr>
              <a:t> and Interpreting Data:</a:t>
            </a:r>
            <a:r>
              <a:rPr lang="en-GB" sz="1200" kern="1200" dirty="0">
                <a:solidFill>
                  <a:schemeClr val="tx1"/>
                </a:solidFill>
                <a:effectLst/>
                <a:latin typeface="Arial" panose="020B0604020202020204" pitchFamily="34" charset="0"/>
                <a:cs typeface="Arial" panose="020B0604020202020204" pitchFamily="34" charset="0"/>
              </a:rPr>
              <a:t> Use observations (</a:t>
            </a:r>
            <a:r>
              <a:rPr lang="en-GB" sz="1200" kern="1200" dirty="0" err="1">
                <a:solidFill>
                  <a:schemeClr val="tx1"/>
                </a:solidFill>
                <a:effectLst/>
                <a:latin typeface="Arial" panose="020B0604020202020204" pitchFamily="34" charset="0"/>
                <a:cs typeface="Arial" panose="020B0604020202020204" pitchFamily="34" charset="0"/>
              </a:rPr>
              <a:t>firsthand</a:t>
            </a:r>
            <a:r>
              <a:rPr lang="en-GB" sz="1200" kern="1200" dirty="0">
                <a:solidFill>
                  <a:schemeClr val="tx1"/>
                </a:solidFill>
                <a:effectLst/>
                <a:latin typeface="Arial" panose="020B0604020202020204" pitchFamily="34" charset="0"/>
                <a:cs typeface="Arial" panose="020B0604020202020204" pitchFamily="34" charset="0"/>
              </a:rPr>
              <a:t> or from media) to describe patterns and/or relationships in the natural and designed world(s) in order to answer scientific questions and solve problems.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cs typeface="Arial" panose="020B0604020202020204" pitchFamily="34" charset="0"/>
              </a:rPr>
              <a:t>Engaging in Argument from Evidence: </a:t>
            </a:r>
            <a:r>
              <a:rPr lang="en-GB" sz="1200" kern="1200" dirty="0">
                <a:solidFill>
                  <a:schemeClr val="tx1"/>
                </a:solidFill>
                <a:effectLst/>
                <a:latin typeface="Arial" panose="020B0604020202020204" pitchFamily="34" charset="0"/>
                <a:cs typeface="Arial" panose="020B0604020202020204" pitchFamily="34" charset="0"/>
              </a:rPr>
              <a:t>Construct an argument with evidence to support a claim.</a:t>
            </a:r>
            <a:endParaRPr lang="en-GB" dirty="0">
              <a:effectLst/>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38C463C5-3716-41A6-A8AD-B1DC73EA496D}"/>
              </a:ext>
            </a:extLst>
          </p:cNvPr>
          <p:cNvSpPr>
            <a:spLocks noGrp="1"/>
          </p:cNvSpPr>
          <p:nvPr>
            <p:ph type="sldNum" sz="quarter" idx="10"/>
          </p:nvPr>
        </p:nvSpPr>
        <p:spPr/>
        <p:txBody>
          <a:bodyPr/>
          <a:lstStyle/>
          <a:p>
            <a:pPr>
              <a:defRPr/>
            </a:pPr>
            <a:fld id="{FB25F48D-607A-48DB-83B4-81EFAFE8ADAA}"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b="1" dirty="0">
                <a:latin typeface="Arial" panose="020B0604020202020204" pitchFamily="34" charset="0"/>
                <a:cs typeface="Arial" panose="020B0604020202020204" pitchFamily="34" charset="0"/>
              </a:rPr>
              <a:t>Teacher notes</a:t>
            </a:r>
          </a:p>
          <a:p>
            <a:r>
              <a:rPr lang="en-GB" dirty="0">
                <a:latin typeface="Arial" panose="020B0604020202020204" pitchFamily="34" charset="0"/>
                <a:cs typeface="Arial" panose="020B0604020202020204" pitchFamily="34" charset="0"/>
              </a:rPr>
              <a:t>It may be necessary to remind students that the Sun rises in the East and sets in the West. </a:t>
            </a:r>
          </a:p>
          <a:p>
            <a:r>
              <a:rPr lang="en-GB" dirty="0">
                <a:latin typeface="Arial" panose="020B0604020202020204" pitchFamily="34" charset="0"/>
                <a:cs typeface="Arial" panose="020B0604020202020204" pitchFamily="34" charset="0"/>
              </a:rPr>
              <a:t>For ease of explanation, the shadow in this activity is shown as it would appear in the southern hemisphere. </a:t>
            </a:r>
          </a:p>
          <a:p>
            <a:endParaRPr lang="en-GB" dirty="0">
              <a:latin typeface="Arial" panose="020B0604020202020204" pitchFamily="34" charset="0"/>
              <a:cs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panose="020B0604020202020204" pitchFamily="34" charset="0"/>
                <a:cs typeface="Arial" panose="020B0604020202020204" pitchFamily="34" charset="0"/>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panose="020B0604020202020204" pitchFamily="34" charset="0"/>
                <a:cs typeface="Arial" panose="020B0604020202020204" pitchFamily="34" charset="0"/>
              </a:rPr>
              <a:t>Analyzing</a:t>
            </a:r>
            <a:r>
              <a:rPr lang="en-GB" sz="1200" b="1" kern="1200" dirty="0">
                <a:solidFill>
                  <a:schemeClr val="tx1"/>
                </a:solidFill>
                <a:effectLst/>
                <a:latin typeface="Arial" panose="020B0604020202020204" pitchFamily="34" charset="0"/>
                <a:cs typeface="Arial" panose="020B0604020202020204" pitchFamily="34" charset="0"/>
              </a:rPr>
              <a:t> and Interpreting Data:</a:t>
            </a:r>
            <a:r>
              <a:rPr lang="en-GB" sz="1200" kern="1200" dirty="0">
                <a:solidFill>
                  <a:schemeClr val="tx1"/>
                </a:solidFill>
                <a:effectLst/>
                <a:latin typeface="Arial" panose="020B0604020202020204" pitchFamily="34" charset="0"/>
                <a:cs typeface="Arial" panose="020B0604020202020204" pitchFamily="34" charset="0"/>
              </a:rPr>
              <a:t> Use observations (</a:t>
            </a:r>
            <a:r>
              <a:rPr lang="en-GB" sz="1200" kern="1200" dirty="0" err="1">
                <a:solidFill>
                  <a:schemeClr val="tx1"/>
                </a:solidFill>
                <a:effectLst/>
                <a:latin typeface="Arial" panose="020B0604020202020204" pitchFamily="34" charset="0"/>
                <a:cs typeface="Arial" panose="020B0604020202020204" pitchFamily="34" charset="0"/>
              </a:rPr>
              <a:t>firsthand</a:t>
            </a:r>
            <a:r>
              <a:rPr lang="en-GB" sz="1200" kern="1200" dirty="0">
                <a:solidFill>
                  <a:schemeClr val="tx1"/>
                </a:solidFill>
                <a:effectLst/>
                <a:latin typeface="Arial" panose="020B0604020202020204" pitchFamily="34" charset="0"/>
                <a:cs typeface="Arial" panose="020B0604020202020204" pitchFamily="34" charset="0"/>
              </a:rPr>
              <a:t> or from media) to describe patterns and/or relationships in the natural and designed world(s) in order to answer scientific questions and solve problems.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cs typeface="Arial" panose="020B0604020202020204" pitchFamily="34" charset="0"/>
              </a:rPr>
              <a:t>Engaging in Argument from Evidence: </a:t>
            </a:r>
            <a:r>
              <a:rPr lang="en-GB" sz="1200" kern="1200" dirty="0">
                <a:solidFill>
                  <a:schemeClr val="tx1"/>
                </a:solidFill>
                <a:effectLst/>
                <a:latin typeface="Arial" panose="020B0604020202020204" pitchFamily="34" charset="0"/>
                <a:cs typeface="Arial" panose="020B0604020202020204" pitchFamily="34" charset="0"/>
              </a:rPr>
              <a:t>Construct an argument with evidence to support a claim.</a:t>
            </a:r>
            <a:endParaRPr lang="en-GB" dirty="0">
              <a:effectLst/>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BB1612B-C76D-4839-A41F-3EC7DD28AE51}"/>
              </a:ext>
            </a:extLst>
          </p:cNvPr>
          <p:cNvSpPr>
            <a:spLocks noGrp="1"/>
          </p:cNvSpPr>
          <p:nvPr>
            <p:ph type="sldNum" sz="quarter" idx="10"/>
          </p:nvPr>
        </p:nvSpPr>
        <p:spPr/>
        <p:txBody>
          <a:bodyPr/>
          <a:lstStyle/>
          <a:p>
            <a:pPr>
              <a:defRPr/>
            </a:pPr>
            <a:fld id="{FB25F48D-607A-48DB-83B4-81EFAFE8ADAA}"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panose="020B0604020202020204" pitchFamily="34" charset="0"/>
                <a:cs typeface="Arial" panose="020B0604020202020204" pitchFamily="34" charset="0"/>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cs typeface="Arial" panose="020B0604020202020204" pitchFamily="34" charset="0"/>
              </a:rPr>
              <a:t>Constructing Explanations and Designing Solutions: </a:t>
            </a:r>
            <a:r>
              <a:rPr lang="en-GB" sz="1200" kern="1200" dirty="0">
                <a:solidFill>
                  <a:schemeClr val="tx1"/>
                </a:solidFill>
                <a:effectLst/>
                <a:latin typeface="Arial" panose="020B0604020202020204" pitchFamily="34" charset="0"/>
                <a:cs typeface="Arial" panose="020B0604020202020204" pitchFamily="34" charset="0"/>
              </a:rPr>
              <a:t>Use tools and/or materials to design and/or build a device that solves a specific problem or a solution to a specific problem.</a:t>
            </a:r>
            <a:endParaRPr lang="en-GB" dirty="0">
              <a:effectLst/>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cs typeface="Arial" panose="020B0604020202020204" pitchFamily="34" charset="0"/>
              </a:rPr>
              <a:t>Engaging in Argument from Evidence: </a:t>
            </a:r>
            <a:r>
              <a:rPr lang="en-GB" sz="1200" kern="1200" dirty="0">
                <a:solidFill>
                  <a:schemeClr val="tx1"/>
                </a:solidFill>
                <a:effectLst/>
                <a:latin typeface="Arial" panose="020B0604020202020204" pitchFamily="34" charset="0"/>
                <a:cs typeface="Arial" panose="020B0604020202020204" pitchFamily="34" charset="0"/>
              </a:rPr>
              <a:t>Construct an argument with evidence to support a claim.</a:t>
            </a:r>
            <a:endParaRPr lang="en-GB" sz="1200" b="1" kern="1200" dirty="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cs typeface="Arial" panose="020B0604020202020204" pitchFamily="34" charset="0"/>
              </a:rPr>
              <a:t>Obtaining, Evaluating, and Communicating Information: </a:t>
            </a:r>
            <a:r>
              <a:rPr lang="en-GB" sz="1200" b="0" kern="1200" dirty="0">
                <a:solidFill>
                  <a:schemeClr val="tx1"/>
                </a:solidFill>
                <a:effectLst/>
                <a:latin typeface="Arial" panose="020B0604020202020204" pitchFamily="34" charset="0"/>
                <a:cs typeface="Arial" panose="020B0604020202020204" pitchFamily="34" charset="0"/>
              </a:rPr>
              <a:t>Communicate information or design ideas and/or solutions with others in oral and/or written forms using models, drawings, writing, or numbers that provide detail about scientific ideas, practices, and/or design ideas.</a:t>
            </a:r>
            <a:endParaRPr lang="en-US" b="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DD3DD1F7-635B-4DEF-8B4F-E62355996B7B}"/>
              </a:ext>
            </a:extLst>
          </p:cNvPr>
          <p:cNvSpPr>
            <a:spLocks noGrp="1"/>
          </p:cNvSpPr>
          <p:nvPr>
            <p:ph type="sldNum" sz="quarter" idx="10"/>
          </p:nvPr>
        </p:nvSpPr>
        <p:spPr/>
        <p:txBody>
          <a:bodyPr/>
          <a:lstStyle/>
          <a:p>
            <a:pPr>
              <a:defRPr/>
            </a:pPr>
            <a:fld id="{FB25F48D-607A-48DB-83B4-81EFAFE8ADAA}"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Image Placeholder 1"/>
          <p:cNvSpPr>
            <a:spLocks noGrp="1" noRot="1" noChangeAspect="1" noTextEdit="1"/>
          </p:cNvSpPr>
          <p:nvPr>
            <p:ph type="sldImg"/>
          </p:nvPr>
        </p:nvSpPr>
        <p:spPr bwMode="auto">
          <a:noFill/>
          <a:ln>
            <a:solidFill>
              <a:srgbClr val="000000"/>
            </a:solidFill>
            <a:miter lim="800000"/>
            <a:headEnd/>
            <a:tailEnd/>
          </a:ln>
        </p:spPr>
      </p:sp>
      <p:sp>
        <p:nvSpPr>
          <p:cNvPr id="22532"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b="1" dirty="0">
                <a:latin typeface="Arial" panose="020B0604020202020204" pitchFamily="34" charset="0"/>
                <a:cs typeface="Arial" panose="020B0604020202020204" pitchFamily="34" charset="0"/>
              </a:rPr>
              <a:t>Teacher notes</a:t>
            </a:r>
          </a:p>
          <a:p>
            <a:r>
              <a:rPr lang="en-GB" dirty="0">
                <a:latin typeface="Arial" panose="020B0604020202020204" pitchFamily="34" charset="0"/>
                <a:cs typeface="Arial" panose="020B0604020202020204" pitchFamily="34" charset="0"/>
              </a:rPr>
              <a:t>This diagram is drawn from the perspective of someone in the northern hemisphere looking south. </a:t>
            </a:r>
          </a:p>
          <a:p>
            <a:r>
              <a:rPr lang="en-US" dirty="0">
                <a:latin typeface="Arial" panose="020B0604020202020204" pitchFamily="34" charset="0"/>
                <a:cs typeface="Arial" panose="020B0604020202020204" pitchFamily="34" charset="0"/>
              </a:rPr>
              <a:t>After showing the path during the summer, ask students to predict the path during the other seasons. Have students use the pen tool to draw their predictions on the diagram before continuing with the animation.</a:t>
            </a:r>
          </a:p>
          <a:p>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panose="020B0604020202020204" pitchFamily="34" charset="0"/>
                <a:cs typeface="Arial" panose="020B0604020202020204" pitchFamily="34" charset="0"/>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cs typeface="Arial" panose="020B0604020202020204" pitchFamily="34" charset="0"/>
              </a:rPr>
              <a:t>Constructing Explanations and Designing Solutions: </a:t>
            </a:r>
            <a:r>
              <a:rPr lang="en-GB" sz="1200" kern="1200" dirty="0">
                <a:solidFill>
                  <a:schemeClr val="tx1"/>
                </a:solidFill>
                <a:effectLst/>
                <a:latin typeface="Arial" panose="020B0604020202020204" pitchFamily="34" charset="0"/>
                <a:cs typeface="Arial" panose="020B0604020202020204" pitchFamily="34" charset="0"/>
              </a:rPr>
              <a:t>Use information from observations (</a:t>
            </a:r>
            <a:r>
              <a:rPr lang="en-GB" sz="1200" kern="1200" dirty="0" err="1">
                <a:solidFill>
                  <a:schemeClr val="tx1"/>
                </a:solidFill>
                <a:effectLst/>
                <a:latin typeface="Arial" panose="020B0604020202020204" pitchFamily="34" charset="0"/>
                <a:cs typeface="Arial" panose="020B0604020202020204" pitchFamily="34" charset="0"/>
              </a:rPr>
              <a:t>firsthand</a:t>
            </a:r>
            <a:r>
              <a:rPr lang="en-GB" sz="1200" kern="1200" dirty="0">
                <a:solidFill>
                  <a:schemeClr val="tx1"/>
                </a:solidFill>
                <a:effectLst/>
                <a:latin typeface="Arial" panose="020B0604020202020204" pitchFamily="34" charset="0"/>
                <a:cs typeface="Arial" panose="020B0604020202020204" pitchFamily="34" charset="0"/>
              </a:rPr>
              <a:t> and from media) to construct an evidence-based account for natural phenomena.</a:t>
            </a:r>
            <a:endParaRPr lang="en-GB"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3B2BAA1-DC57-40A3-A485-2880421BD4DC}"/>
              </a:ext>
            </a:extLst>
          </p:cNvPr>
          <p:cNvSpPr>
            <a:spLocks noGrp="1"/>
          </p:cNvSpPr>
          <p:nvPr>
            <p:ph type="sldNum" sz="quarter" idx="10"/>
          </p:nvPr>
        </p:nvSpPr>
        <p:spPr/>
        <p:txBody>
          <a:bodyPr/>
          <a:lstStyle/>
          <a:p>
            <a:pPr>
              <a:defRPr/>
            </a:pPr>
            <a:fld id="{FB25F48D-607A-48DB-83B4-81EFAFE8ADAA}"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xfrm>
            <a:off x="914401" y="4415790"/>
            <a:ext cx="5029200" cy="4183380"/>
          </a:xfrm>
          <a:noFill/>
        </p:spPr>
        <p:txBody>
          <a:bodyPr wrap="square" numCol="1" anchor="t" anchorCtr="0" compatLnSpc="1">
            <a:prstTxWarp prst="textNoShape">
              <a:avLst/>
            </a:prstTxWarp>
          </a:bodyPr>
          <a:lstStyle/>
          <a:p>
            <a:r>
              <a:rPr lang="en-GB" b="1" dirty="0">
                <a:latin typeface="Arial" charset="0"/>
              </a:rPr>
              <a:t>Photo credit:</a:t>
            </a:r>
            <a:r>
              <a:rPr lang="en-GB" dirty="0">
                <a:latin typeface="Arial" charset="0"/>
              </a:rPr>
              <a:t> © Vladimir </a:t>
            </a:r>
            <a:r>
              <a:rPr lang="en-GB" dirty="0" err="1">
                <a:latin typeface="Arial" charset="0"/>
              </a:rPr>
              <a:t>Koletic</a:t>
            </a:r>
            <a:r>
              <a:rPr lang="en-GB" dirty="0">
                <a:latin typeface="Arial" charset="0"/>
              </a:rPr>
              <a:t>, Shutterstock.com 2018</a:t>
            </a:r>
          </a:p>
        </p:txBody>
      </p:sp>
      <p:sp>
        <p:nvSpPr>
          <p:cNvPr id="2" name="Slide Number Placeholder 1">
            <a:extLst>
              <a:ext uri="{FF2B5EF4-FFF2-40B4-BE49-F238E27FC236}">
                <a16:creationId xmlns:a16="http://schemas.microsoft.com/office/drawing/2014/main" id="{9B423D29-9276-447D-8B80-E418A10A0F7D}"/>
              </a:ext>
            </a:extLst>
          </p:cNvPr>
          <p:cNvSpPr>
            <a:spLocks noGrp="1"/>
          </p:cNvSpPr>
          <p:nvPr>
            <p:ph type="sldNum" sz="quarter" idx="10"/>
          </p:nvPr>
        </p:nvSpPr>
        <p:spPr/>
        <p:txBody>
          <a:bodyPr/>
          <a:lstStyle/>
          <a:p>
            <a:pPr>
              <a:defRPr/>
            </a:pPr>
            <a:fld id="{FB25F48D-607A-48DB-83B4-81EFAFE8ADAA}"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xfrm>
            <a:off x="914401" y="4415790"/>
            <a:ext cx="5029200" cy="4183380"/>
          </a:xfrm>
          <a:noFill/>
        </p:spPr>
        <p:txBody>
          <a:bodyPr wrap="square" numCol="1" anchor="t" anchorCtr="0" compatLnSpc="1">
            <a:prstTxWarp prst="textNoShape">
              <a:avLst/>
            </a:prstTxWarp>
          </a:bodyPr>
          <a:lstStyle/>
          <a:p>
            <a:r>
              <a:rPr lang="en-GB" b="1" dirty="0">
                <a:latin typeface="Arial" charset="0"/>
              </a:rPr>
              <a:t>Photo credit:</a:t>
            </a:r>
            <a:r>
              <a:rPr lang="en-GB" dirty="0">
                <a:latin typeface="Arial" charset="0"/>
              </a:rPr>
              <a:t> © Wes Bagwell, Shutterstock.com 2018</a:t>
            </a:r>
          </a:p>
        </p:txBody>
      </p:sp>
      <p:sp>
        <p:nvSpPr>
          <p:cNvPr id="2" name="Slide Number Placeholder 1">
            <a:extLst>
              <a:ext uri="{FF2B5EF4-FFF2-40B4-BE49-F238E27FC236}">
                <a16:creationId xmlns:a16="http://schemas.microsoft.com/office/drawing/2014/main" id="{612737E8-44E2-457B-90E9-EF6CD8DBBC7D}"/>
              </a:ext>
            </a:extLst>
          </p:cNvPr>
          <p:cNvSpPr>
            <a:spLocks noGrp="1"/>
          </p:cNvSpPr>
          <p:nvPr>
            <p:ph type="sldNum" sz="quarter" idx="10"/>
          </p:nvPr>
        </p:nvSpPr>
        <p:spPr/>
        <p:txBody>
          <a:bodyPr/>
          <a:lstStyle/>
          <a:p>
            <a:pPr>
              <a:defRPr/>
            </a:pPr>
            <a:fld id="{FB25F48D-607A-48DB-83B4-81EFAFE8ADAA}"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spTree>
    <p:custDataLst>
      <p:tags r:id="rId1"/>
    </p:custDataLst>
    <p:extLst>
      <p:ext uri="{BB962C8B-B14F-4D97-AF65-F5344CB8AC3E}">
        <p14:creationId xmlns:p14="http://schemas.microsoft.com/office/powerpoint/2010/main" val="2713786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9065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26593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6519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32246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1875810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13595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4105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77718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839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887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spTree>
    <p:custDataLst>
      <p:tags r:id="rId1"/>
    </p:custDataLst>
    <p:extLst>
      <p:ext uri="{BB962C8B-B14F-4D97-AF65-F5344CB8AC3E}">
        <p14:creationId xmlns:p14="http://schemas.microsoft.com/office/powerpoint/2010/main" val="2470526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791307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722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52265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8894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1084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126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7651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897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740507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6573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3380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00428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28724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96247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spTree>
    <p:custDataLst>
      <p:tags r:id="rId16"/>
    </p:custDataLst>
    <p:extLst>
      <p:ext uri="{BB962C8B-B14F-4D97-AF65-F5344CB8AC3E}">
        <p14:creationId xmlns:p14="http://schemas.microsoft.com/office/powerpoint/2010/main" val="3112118924"/>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 id="2147484075"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spTree>
    <p:custDataLst>
      <p:tags r:id="rId14"/>
    </p:custDataLst>
    <p:extLst>
      <p:ext uri="{BB962C8B-B14F-4D97-AF65-F5344CB8AC3E}">
        <p14:creationId xmlns:p14="http://schemas.microsoft.com/office/powerpoint/2010/main" val="3392045287"/>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image" Target="../media/image12.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7.xml"/><Relationship Id="rId7" Type="http://schemas.openxmlformats.org/officeDocument/2006/relationships/image" Target="../media/image10.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notesSlide" Target="../notesSlides/notesSlide5.xml"/><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20.xml"/><Relationship Id="rId7" Type="http://schemas.openxmlformats.org/officeDocument/2006/relationships/image" Target="../media/image10.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0.xml"/><Relationship Id="rId7" Type="http://schemas.openxmlformats.org/officeDocument/2006/relationships/image" Target="../media/image8.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notesSlide" Target="../notesSlides/notesSlide7.xml"/><Relationship Id="rId9"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A6640C-0085-4E5A-8505-E8D59F89B557}"/>
              </a:ext>
            </a:extLst>
          </p:cNvPr>
          <p:cNvSpPr>
            <a:spLocks noGrp="1"/>
          </p:cNvSpPr>
          <p:nvPr>
            <p:ph type="title"/>
          </p:nvPr>
        </p:nvSpPr>
        <p:spPr/>
        <p:txBody>
          <a:bodyPr/>
          <a:lstStyle/>
          <a:p>
            <a:r>
              <a:rPr lang="en-GB" dirty="0"/>
              <a:t>Sun, Moon </a:t>
            </a:r>
            <a:br>
              <a:rPr lang="en-GB" dirty="0"/>
            </a:br>
            <a:r>
              <a:rPr lang="en-GB" dirty="0"/>
              <a:t>and Stars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34"/>
          <p:cNvSpPr>
            <a:spLocks noGrp="1" noChangeArrowheads="1"/>
          </p:cNvSpPr>
          <p:nvPr>
            <p:ph type="title"/>
          </p:nvPr>
        </p:nvSpPr>
        <p:spPr/>
        <p:txBody>
          <a:bodyPr/>
          <a:lstStyle/>
          <a:p>
            <a:r>
              <a:rPr lang="en-GB" dirty="0"/>
              <a:t>The Moon</a:t>
            </a:r>
          </a:p>
        </p:txBody>
      </p:sp>
      <p:pic>
        <p:nvPicPr>
          <p:cNvPr id="5" name="Picture 5" descr="flash_icon">
            <a:extLst>
              <a:ext uri="{FF2B5EF4-FFF2-40B4-BE49-F238E27FC236}">
                <a16:creationId xmlns:a16="http://schemas.microsoft.com/office/drawing/2014/main" id="{D0605951-2CF3-4E6B-938C-6E50D0B0AF2E}"/>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7195"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971BE1FB-E333-4992-8E55-6B04FF43C683}"/>
                    </a:ext>
                  </a:extLst>
                </p:cNvPr>
                <p:cNvPicPr>
                  <a:picLocks/>
                </p:cNvPicPr>
                <p:nvPr/>
              </p:nvPicPr>
              <p:blipFill>
                <a:blip r:embed="rId6"/>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p:txBody>
          <a:bodyPr>
            <a:normAutofit/>
          </a:bodyPr>
          <a:lstStyle/>
          <a:p>
            <a:r>
              <a:rPr lang="en-GB" sz="1600" dirty="0"/>
              <a:t>1. Patterns</a:t>
            </a:r>
          </a:p>
          <a:p>
            <a:r>
              <a:rPr lang="en-GB" sz="1600" dirty="0"/>
              <a:t>2. Cause and Effect</a:t>
            </a:r>
          </a:p>
          <a:p>
            <a:r>
              <a:rPr lang="en-GB" sz="1600" dirty="0"/>
              <a:t>7. Stability and Change</a:t>
            </a:r>
            <a:endParaRPr lang="en-US" sz="1600" dirty="0"/>
          </a:p>
        </p:txBody>
      </p:sp>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23528" y="764704"/>
            <a:ext cx="7901039" cy="830997"/>
          </a:xfrm>
          <a:prstGeom prst="rect">
            <a:avLst/>
          </a:prstGeom>
          <a:noFill/>
          <a:ln w="9525">
            <a:noFill/>
            <a:miter lim="800000"/>
            <a:headEnd/>
            <a:tailEnd/>
          </a:ln>
        </p:spPr>
        <p:txBody>
          <a:bodyPr wrap="square">
            <a:spAutoFit/>
          </a:bodyPr>
          <a:lstStyle/>
          <a:p>
            <a:pPr eaLnBrk="0" hangingPunct="0"/>
            <a:r>
              <a:rPr lang="en-US" dirty="0">
                <a:solidFill>
                  <a:srgbClr val="010066"/>
                </a:solidFill>
              </a:rPr>
              <a:t>Will the Sun shine through this window in the same place all day?</a:t>
            </a:r>
          </a:p>
        </p:txBody>
      </p:sp>
      <p:sp>
        <p:nvSpPr>
          <p:cNvPr id="12291" name="Rectangle 4"/>
          <p:cNvSpPr>
            <a:spLocks noGrp="1" noChangeArrowheads="1"/>
          </p:cNvSpPr>
          <p:nvPr>
            <p:ph type="title"/>
          </p:nvPr>
        </p:nvSpPr>
        <p:spPr/>
        <p:txBody>
          <a:bodyPr wrap="square"/>
          <a:lstStyle/>
          <a:p>
            <a:pPr eaLnBrk="1" hangingPunct="1"/>
            <a:r>
              <a:rPr lang="en-GB" dirty="0"/>
              <a:t>Sunlight</a:t>
            </a:r>
          </a:p>
        </p:txBody>
      </p:sp>
      <p:sp>
        <p:nvSpPr>
          <p:cNvPr id="5" name="Text Box 2"/>
          <p:cNvSpPr txBox="1">
            <a:spLocks noChangeArrowheads="1"/>
          </p:cNvSpPr>
          <p:nvPr/>
        </p:nvSpPr>
        <p:spPr bwMode="auto">
          <a:xfrm>
            <a:off x="323528" y="1760072"/>
            <a:ext cx="7901039" cy="461665"/>
          </a:xfrm>
          <a:prstGeom prst="rect">
            <a:avLst/>
          </a:prstGeom>
          <a:noFill/>
          <a:ln w="9525">
            <a:noFill/>
            <a:miter lim="800000"/>
            <a:headEnd/>
            <a:tailEnd/>
          </a:ln>
        </p:spPr>
        <p:txBody>
          <a:bodyPr wrap="square">
            <a:spAutoFit/>
          </a:bodyPr>
          <a:lstStyle/>
          <a:p>
            <a:pPr eaLnBrk="0" hangingPunct="0"/>
            <a:r>
              <a:rPr lang="en-US" dirty="0">
                <a:solidFill>
                  <a:srgbClr val="010066"/>
                </a:solidFill>
              </a:rPr>
              <a:t>You can find out for yourself.</a:t>
            </a:r>
          </a:p>
        </p:txBody>
      </p:sp>
      <p:sp>
        <p:nvSpPr>
          <p:cNvPr id="8" name="Text Box 5">
            <a:extLst>
              <a:ext uri="{FF2B5EF4-FFF2-40B4-BE49-F238E27FC236}">
                <a16:creationId xmlns:a16="http://schemas.microsoft.com/office/drawing/2014/main" id="{2D8265E3-C0DC-400D-B4B8-D5B27CC8F5FE}"/>
              </a:ext>
            </a:extLst>
          </p:cNvPr>
          <p:cNvSpPr txBox="1">
            <a:spLocks noChangeArrowheads="1"/>
          </p:cNvSpPr>
          <p:nvPr/>
        </p:nvSpPr>
        <p:spPr bwMode="auto">
          <a:xfrm>
            <a:off x="323528" y="2386108"/>
            <a:ext cx="45418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342900" indent="-342900" eaLnBrk="1" hangingPunct="1">
              <a:spcBef>
                <a:spcPct val="50000"/>
              </a:spcBef>
              <a:buClr>
                <a:srgbClr val="B80303"/>
              </a:buClr>
              <a:buFont typeface="Wingdings" panose="05000000000000000000" pitchFamily="2" charset="2"/>
              <a:buChar char="l"/>
            </a:pPr>
            <a:r>
              <a:rPr lang="en-GB" altLang="en-US" sz="2400" b="0" dirty="0">
                <a:solidFill>
                  <a:srgbClr val="000066"/>
                </a:solidFill>
              </a:rPr>
              <a:t>Choose a sunny window in your classroom or at home. </a:t>
            </a:r>
          </a:p>
        </p:txBody>
      </p:sp>
      <p:sp>
        <p:nvSpPr>
          <p:cNvPr id="9" name="Text Box 5">
            <a:extLst>
              <a:ext uri="{FF2B5EF4-FFF2-40B4-BE49-F238E27FC236}">
                <a16:creationId xmlns:a16="http://schemas.microsoft.com/office/drawing/2014/main" id="{2D8265E3-C0DC-400D-B4B8-D5B27CC8F5FE}"/>
              </a:ext>
            </a:extLst>
          </p:cNvPr>
          <p:cNvSpPr txBox="1">
            <a:spLocks noChangeArrowheads="1"/>
          </p:cNvSpPr>
          <p:nvPr/>
        </p:nvSpPr>
        <p:spPr bwMode="auto">
          <a:xfrm>
            <a:off x="323528" y="3381476"/>
            <a:ext cx="45276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342900" indent="-342900" eaLnBrk="1" hangingPunct="1">
              <a:spcBef>
                <a:spcPct val="50000"/>
              </a:spcBef>
              <a:buClr>
                <a:srgbClr val="B80303"/>
              </a:buClr>
              <a:buFont typeface="Wingdings" panose="05000000000000000000" pitchFamily="2" charset="2"/>
              <a:buChar char="l"/>
            </a:pPr>
            <a:r>
              <a:rPr lang="en-GB" altLang="en-US" b="0" dirty="0">
                <a:solidFill>
                  <a:srgbClr val="000066"/>
                </a:solidFill>
              </a:rPr>
              <a:t>O</a:t>
            </a:r>
            <a:r>
              <a:rPr lang="en-GB" altLang="en-US" sz="2400" b="0" dirty="0">
                <a:solidFill>
                  <a:srgbClr val="000066"/>
                </a:solidFill>
              </a:rPr>
              <a:t>n a sunny day, put an object in front of the window </a:t>
            </a:r>
            <a:br>
              <a:rPr lang="en-GB" altLang="en-US" sz="2400" b="0" dirty="0">
                <a:solidFill>
                  <a:srgbClr val="000066"/>
                </a:solidFill>
              </a:rPr>
            </a:br>
            <a:r>
              <a:rPr lang="en-GB" altLang="en-US" sz="2400" b="0" dirty="0">
                <a:solidFill>
                  <a:srgbClr val="000066"/>
                </a:solidFill>
              </a:rPr>
              <a:t>so that the Sun shines on it.</a:t>
            </a:r>
          </a:p>
        </p:txBody>
      </p:sp>
      <p:sp>
        <p:nvSpPr>
          <p:cNvPr id="12" name="Text Box 5">
            <a:extLst>
              <a:ext uri="{FF2B5EF4-FFF2-40B4-BE49-F238E27FC236}">
                <a16:creationId xmlns:a16="http://schemas.microsoft.com/office/drawing/2014/main" id="{2D8265E3-C0DC-400D-B4B8-D5B27CC8F5FE}"/>
              </a:ext>
            </a:extLst>
          </p:cNvPr>
          <p:cNvSpPr txBox="1">
            <a:spLocks noChangeArrowheads="1"/>
          </p:cNvSpPr>
          <p:nvPr/>
        </p:nvSpPr>
        <p:spPr bwMode="auto">
          <a:xfrm>
            <a:off x="323528" y="4746174"/>
            <a:ext cx="41767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342900" indent="-342900" eaLnBrk="1" hangingPunct="1">
              <a:spcBef>
                <a:spcPct val="50000"/>
              </a:spcBef>
              <a:buClr>
                <a:srgbClr val="B80303"/>
              </a:buClr>
              <a:buFont typeface="Wingdings" panose="05000000000000000000" pitchFamily="2" charset="2"/>
              <a:buChar char="l"/>
            </a:pPr>
            <a:r>
              <a:rPr lang="en-US" b="0" dirty="0">
                <a:solidFill>
                  <a:srgbClr val="010066"/>
                </a:solidFill>
              </a:rPr>
              <a:t>After a few hours, check the object again. Is the Sun still shining on it?</a:t>
            </a:r>
          </a:p>
        </p:txBody>
      </p:sp>
      <p:pic>
        <p:nvPicPr>
          <p:cNvPr id="11" name="Picture 19">
            <a:hlinkClick r:id="" action="ppaction://hlinkshowjump?jump=nextslide"/>
            <a:extLst>
              <a:ext uri="{FF2B5EF4-FFF2-40B4-BE49-F238E27FC236}">
                <a16:creationId xmlns:a16="http://schemas.microsoft.com/office/drawing/2014/main" id="{B88F3BD2-877D-430F-87B9-7758277A37A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5" descr="notes_icon">
            <a:extLst>
              <a:ext uri="{FF2B5EF4-FFF2-40B4-BE49-F238E27FC236}">
                <a16:creationId xmlns:a16="http://schemas.microsoft.com/office/drawing/2014/main" id="{E897AF7F-D9B6-45A3-9528-5E5B8683A600}"/>
              </a:ext>
            </a:extLst>
          </p:cNvPr>
          <p:cNvPicPr>
            <a:picLocks noChangeAspect="1" noChangeArrowheads="1"/>
          </p:cNvPicPr>
          <p:nvPr/>
        </p:nvPicPr>
        <p:blipFill>
          <a:blip r:embed="rId4" cstate="print"/>
          <a:srcRect/>
          <a:stretch>
            <a:fillRect/>
          </a:stretch>
        </p:blipFill>
        <p:spPr bwMode="auto">
          <a:xfrm>
            <a:off x="8532813" y="151210"/>
            <a:ext cx="442913" cy="387350"/>
          </a:xfrm>
          <a:prstGeom prst="rect">
            <a:avLst/>
          </a:prstGeom>
          <a:noFill/>
          <a:ln w="9525">
            <a:noFill/>
            <a:miter lim="800000"/>
            <a:headEnd/>
            <a:tailEnd/>
          </a:ln>
        </p:spPr>
      </p:pic>
      <p:pic>
        <p:nvPicPr>
          <p:cNvPr id="4" name="Picture 3">
            <a:extLst>
              <a:ext uri="{FF2B5EF4-FFF2-40B4-BE49-F238E27FC236}">
                <a16:creationId xmlns:a16="http://schemas.microsoft.com/office/drawing/2014/main" id="{4D4D94A7-F02D-430E-B42C-A6250C65E5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4416" y="1534529"/>
            <a:ext cx="3095315" cy="4642973"/>
          </a:xfrm>
          <a:prstGeom prst="rect">
            <a:avLst/>
          </a:prstGeom>
        </p:spPr>
      </p:pic>
      <p:pic>
        <p:nvPicPr>
          <p:cNvPr id="14" name="Picture 13">
            <a:extLst>
              <a:ext uri="{FF2B5EF4-FFF2-40B4-BE49-F238E27FC236}">
                <a16:creationId xmlns:a16="http://schemas.microsoft.com/office/drawing/2014/main" id="{E48EB987-4F93-415A-AE59-CC0786F1876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28384"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5"/>
          <p:cNvSpPr>
            <a:spLocks noGrp="1" noChangeArrowheads="1"/>
          </p:cNvSpPr>
          <p:nvPr>
            <p:ph type="title"/>
          </p:nvPr>
        </p:nvSpPr>
        <p:spPr>
          <a:noFill/>
        </p:spPr>
        <p:txBody>
          <a:bodyPr/>
          <a:lstStyle/>
          <a:p>
            <a:pPr eaLnBrk="1" hangingPunct="1"/>
            <a:r>
              <a:rPr lang="en-GB" dirty="0"/>
              <a:t>The Sun in the sky</a:t>
            </a:r>
          </a:p>
        </p:txBody>
      </p:sp>
      <p:pic>
        <p:nvPicPr>
          <p:cNvPr id="6" name="Picture 19">
            <a:hlinkClick r:id="" action="ppaction://hlinkshowjump?jump=nextslide"/>
            <a:extLst>
              <a:ext uri="{FF2B5EF4-FFF2-40B4-BE49-F238E27FC236}">
                <a16:creationId xmlns:a16="http://schemas.microsoft.com/office/drawing/2014/main" id="{ED9AF5DD-8D4B-4F88-A21A-12DF7EEEF50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5B366FF3-8119-4124-BE9F-38AD9A253B9B}"/>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23D6994D-B431-4744-92AA-AD7D8760B30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28384"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076"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44A17C99-4582-4387-A3C6-C32FF4A798AD}"/>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6"/>
          <p:cNvSpPr>
            <a:spLocks noGrp="1" noChangeArrowheads="1"/>
          </p:cNvSpPr>
          <p:nvPr>
            <p:ph type="title"/>
          </p:nvPr>
        </p:nvSpPr>
        <p:spPr/>
        <p:txBody>
          <a:bodyPr/>
          <a:lstStyle/>
          <a:p>
            <a:pPr eaLnBrk="1" hangingPunct="1"/>
            <a:r>
              <a:rPr lang="en-GB" dirty="0"/>
              <a:t>Shadows (1)</a:t>
            </a:r>
          </a:p>
        </p:txBody>
      </p:sp>
      <p:pic>
        <p:nvPicPr>
          <p:cNvPr id="7" name="Picture 19">
            <a:hlinkClick r:id="" action="ppaction://hlinkshowjump?jump=nextslide"/>
            <a:extLst>
              <a:ext uri="{FF2B5EF4-FFF2-40B4-BE49-F238E27FC236}">
                <a16:creationId xmlns:a16="http://schemas.microsoft.com/office/drawing/2014/main" id="{CAE35188-588B-4FEB-AB75-A77500890C2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B26311F9-B94C-474D-A952-F7391676C52B}"/>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89FB015F-05EE-4D45-97E0-EC5787C3AC78}"/>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AF50747D-05B1-49AF-AFDD-9509CC3BEFB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60332"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3105"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DF8EA5AB-CDB1-40E5-B829-23AB5C4D4BFD}"/>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9"/>
          <p:cNvSpPr>
            <a:spLocks noGrp="1" noChangeArrowheads="1"/>
          </p:cNvSpPr>
          <p:nvPr>
            <p:ph type="title"/>
          </p:nvPr>
        </p:nvSpPr>
        <p:spPr>
          <a:noFill/>
        </p:spPr>
        <p:txBody>
          <a:bodyPr/>
          <a:lstStyle/>
          <a:p>
            <a:pPr eaLnBrk="1" hangingPunct="1"/>
            <a:r>
              <a:rPr lang="en-GB" dirty="0"/>
              <a:t>Shadows (2)</a:t>
            </a:r>
          </a:p>
        </p:txBody>
      </p:sp>
      <p:pic>
        <p:nvPicPr>
          <p:cNvPr id="6" name="Picture 19">
            <a:hlinkClick r:id="" action="ppaction://hlinkshowjump?jump=nextslide"/>
            <a:extLst>
              <a:ext uri="{FF2B5EF4-FFF2-40B4-BE49-F238E27FC236}">
                <a16:creationId xmlns:a16="http://schemas.microsoft.com/office/drawing/2014/main" id="{A77DA4C5-689D-44C9-B1A6-5D82A681F4D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4D644A7E-4CAA-4FC2-8EB7-5B95709D03B8}"/>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8">
            <a:extLst>
              <a:ext uri="{FF2B5EF4-FFF2-40B4-BE49-F238E27FC236}">
                <a16:creationId xmlns:a16="http://schemas.microsoft.com/office/drawing/2014/main" id="{3520BFFA-BF18-4294-841F-F0678589F18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28384"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4130"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6586CAAD-82F0-432F-9091-B2A1D8B10F71}"/>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6"/>
          <p:cNvSpPr>
            <a:spLocks noGrp="1" noChangeArrowheads="1"/>
          </p:cNvSpPr>
          <p:nvPr>
            <p:ph type="title"/>
          </p:nvPr>
        </p:nvSpPr>
        <p:spPr/>
        <p:txBody>
          <a:bodyPr/>
          <a:lstStyle/>
          <a:p>
            <a:r>
              <a:rPr lang="en-GB" dirty="0"/>
              <a:t>The Sun and seasons</a:t>
            </a:r>
          </a:p>
        </p:txBody>
      </p:sp>
      <p:pic>
        <p:nvPicPr>
          <p:cNvPr id="7" name="Picture 19">
            <a:hlinkClick r:id="" action="ppaction://hlinkshowjump?jump=nextslide"/>
            <a:extLst>
              <a:ext uri="{FF2B5EF4-FFF2-40B4-BE49-F238E27FC236}">
                <a16:creationId xmlns:a16="http://schemas.microsoft.com/office/drawing/2014/main" id="{20A8995B-619A-4477-96E7-E01823B500F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E89442C5-1874-4763-9C13-FC1F326F7357}"/>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F0A710DD-8C11-4D43-84DE-D6B21C03DB9A}"/>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F5A99F7D-5213-468C-BAD4-A9D1CDF5242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60332"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6172"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6DA9E9BB-2563-4C82-92BF-F77FCC8A1090}"/>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36243" y="764704"/>
            <a:ext cx="8412221" cy="830997"/>
          </a:xfrm>
          <a:prstGeom prst="rect">
            <a:avLst/>
          </a:prstGeom>
          <a:noFill/>
          <a:ln w="9525">
            <a:noFill/>
            <a:miter lim="800000"/>
            <a:headEnd/>
            <a:tailEnd/>
          </a:ln>
        </p:spPr>
        <p:txBody>
          <a:bodyPr wrap="square">
            <a:spAutoFit/>
          </a:bodyPr>
          <a:lstStyle/>
          <a:p>
            <a:pPr eaLnBrk="0" hangingPunct="0"/>
            <a:r>
              <a:rPr lang="en-US" dirty="0">
                <a:solidFill>
                  <a:srgbClr val="010066"/>
                </a:solidFill>
              </a:rPr>
              <a:t>Objects in the sky follow predictable patterns. What patterns do you know about already?</a:t>
            </a:r>
          </a:p>
        </p:txBody>
      </p:sp>
      <p:sp>
        <p:nvSpPr>
          <p:cNvPr id="12291" name="Rectangle 4"/>
          <p:cNvSpPr>
            <a:spLocks noGrp="1" noChangeArrowheads="1"/>
          </p:cNvSpPr>
          <p:nvPr>
            <p:ph type="title"/>
          </p:nvPr>
        </p:nvSpPr>
        <p:spPr/>
        <p:txBody>
          <a:bodyPr wrap="square"/>
          <a:lstStyle/>
          <a:p>
            <a:pPr eaLnBrk="1" hangingPunct="1"/>
            <a:r>
              <a:rPr lang="en-GB" dirty="0"/>
              <a:t>Patterns (1)</a:t>
            </a:r>
          </a:p>
        </p:txBody>
      </p:sp>
      <p:sp>
        <p:nvSpPr>
          <p:cNvPr id="8" name="Text Box 5">
            <a:extLst>
              <a:ext uri="{FF2B5EF4-FFF2-40B4-BE49-F238E27FC236}">
                <a16:creationId xmlns:a16="http://schemas.microsoft.com/office/drawing/2014/main" id="{2D8265E3-C0DC-400D-B4B8-D5B27CC8F5FE}"/>
              </a:ext>
            </a:extLst>
          </p:cNvPr>
          <p:cNvSpPr txBox="1">
            <a:spLocks noChangeArrowheads="1"/>
          </p:cNvSpPr>
          <p:nvPr/>
        </p:nvSpPr>
        <p:spPr bwMode="auto">
          <a:xfrm>
            <a:off x="336243" y="1969676"/>
            <a:ext cx="48197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342900" indent="-342900" eaLnBrk="1" hangingPunct="1">
              <a:spcBef>
                <a:spcPct val="50000"/>
              </a:spcBef>
              <a:buClr>
                <a:srgbClr val="B80303"/>
              </a:buClr>
              <a:buFont typeface="Wingdings" panose="05000000000000000000" pitchFamily="2" charset="2"/>
              <a:buChar char="l"/>
            </a:pPr>
            <a:r>
              <a:rPr lang="en-GB" altLang="en-US" sz="2400" b="0" dirty="0">
                <a:solidFill>
                  <a:srgbClr val="000066"/>
                </a:solidFill>
              </a:rPr>
              <a:t>The Sun moves across the sky every day, from East to West. </a:t>
            </a:r>
          </a:p>
        </p:txBody>
      </p:sp>
      <p:sp>
        <p:nvSpPr>
          <p:cNvPr id="13" name="Text Box 5">
            <a:extLst>
              <a:ext uri="{FF2B5EF4-FFF2-40B4-BE49-F238E27FC236}">
                <a16:creationId xmlns:a16="http://schemas.microsoft.com/office/drawing/2014/main" id="{2D8265E3-C0DC-400D-B4B8-D5B27CC8F5FE}"/>
              </a:ext>
            </a:extLst>
          </p:cNvPr>
          <p:cNvSpPr txBox="1">
            <a:spLocks noChangeArrowheads="1"/>
          </p:cNvSpPr>
          <p:nvPr/>
        </p:nvSpPr>
        <p:spPr bwMode="auto">
          <a:xfrm>
            <a:off x="336243" y="3174648"/>
            <a:ext cx="40197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342900" indent="-342900" eaLnBrk="1" hangingPunct="1">
              <a:spcBef>
                <a:spcPct val="50000"/>
              </a:spcBef>
              <a:buClr>
                <a:srgbClr val="C00000"/>
              </a:buClr>
              <a:buFont typeface="Wingdings" panose="05000000000000000000" pitchFamily="2" charset="2"/>
              <a:buChar char="l"/>
            </a:pPr>
            <a:r>
              <a:rPr lang="en-GB" altLang="en-US" sz="2400" b="0" dirty="0">
                <a:solidFill>
                  <a:srgbClr val="000066"/>
                </a:solidFill>
              </a:rPr>
              <a:t>As the seasons change, </a:t>
            </a:r>
            <a:br>
              <a:rPr lang="en-GB" altLang="en-US" sz="2400" b="0" dirty="0">
                <a:solidFill>
                  <a:srgbClr val="000066"/>
                </a:solidFill>
              </a:rPr>
            </a:br>
            <a:r>
              <a:rPr lang="en-GB" altLang="en-US" sz="2400" b="0" dirty="0">
                <a:solidFill>
                  <a:srgbClr val="000066"/>
                </a:solidFill>
              </a:rPr>
              <a:t>the position of the Sun in the sky also changes.</a:t>
            </a:r>
          </a:p>
        </p:txBody>
      </p:sp>
      <p:sp>
        <p:nvSpPr>
          <p:cNvPr id="14" name="Text Box 2"/>
          <p:cNvSpPr txBox="1">
            <a:spLocks noChangeArrowheads="1"/>
          </p:cNvSpPr>
          <p:nvPr/>
        </p:nvSpPr>
        <p:spPr bwMode="auto">
          <a:xfrm>
            <a:off x="336243" y="4748951"/>
            <a:ext cx="4929255" cy="1200329"/>
          </a:xfrm>
          <a:prstGeom prst="rect">
            <a:avLst/>
          </a:prstGeom>
          <a:noFill/>
          <a:ln w="9525">
            <a:noFill/>
            <a:miter lim="800000"/>
            <a:headEnd/>
            <a:tailEnd/>
          </a:ln>
        </p:spPr>
        <p:txBody>
          <a:bodyPr wrap="square">
            <a:spAutoFit/>
          </a:bodyPr>
          <a:lstStyle/>
          <a:p>
            <a:pPr eaLnBrk="0" hangingPunct="0"/>
            <a:r>
              <a:rPr lang="en-US" dirty="0">
                <a:solidFill>
                  <a:srgbClr val="010066"/>
                </a:solidFill>
              </a:rPr>
              <a:t>Like the Sun, the position of the </a:t>
            </a:r>
            <a:r>
              <a:rPr lang="en-US" b="1" dirty="0">
                <a:solidFill>
                  <a:srgbClr val="B80303"/>
                </a:solidFill>
              </a:rPr>
              <a:t>Moon</a:t>
            </a:r>
            <a:r>
              <a:rPr lang="en-US" dirty="0">
                <a:solidFill>
                  <a:srgbClr val="010066"/>
                </a:solidFill>
              </a:rPr>
              <a:t> and </a:t>
            </a:r>
            <a:r>
              <a:rPr lang="en-US" b="1" dirty="0">
                <a:solidFill>
                  <a:srgbClr val="B80303"/>
                </a:solidFill>
              </a:rPr>
              <a:t>stars</a:t>
            </a:r>
            <a:r>
              <a:rPr lang="en-US" dirty="0">
                <a:solidFill>
                  <a:srgbClr val="010066"/>
                </a:solidFill>
              </a:rPr>
              <a:t> in the sky also changes over time.</a:t>
            </a:r>
          </a:p>
        </p:txBody>
      </p:sp>
      <p:pic>
        <p:nvPicPr>
          <p:cNvPr id="9" name="Picture 19">
            <a:hlinkClick r:id="" action="ppaction://hlinkshowjump?jump=nextslide"/>
            <a:extLst>
              <a:ext uri="{FF2B5EF4-FFF2-40B4-BE49-F238E27FC236}">
                <a16:creationId xmlns:a16="http://schemas.microsoft.com/office/drawing/2014/main" id="{494592AF-34B6-49E9-B1EE-1F7DB011490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4" name="Picture 3">
            <a:extLst>
              <a:ext uri="{FF2B5EF4-FFF2-40B4-BE49-F238E27FC236}">
                <a16:creationId xmlns:a16="http://schemas.microsoft.com/office/drawing/2014/main" id="{738DCCD6-A8E5-44E0-A4AA-54DB112D5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2100" y="1825271"/>
            <a:ext cx="3094615" cy="412467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p:txBody>
          <a:bodyPr wrap="square"/>
          <a:lstStyle/>
          <a:p>
            <a:pPr eaLnBrk="1" hangingPunct="1"/>
            <a:r>
              <a:rPr lang="en-GB" dirty="0"/>
              <a:t>Patterns (2)</a:t>
            </a:r>
          </a:p>
        </p:txBody>
      </p:sp>
      <p:sp>
        <p:nvSpPr>
          <p:cNvPr id="6" name="Text Box 2"/>
          <p:cNvSpPr txBox="1">
            <a:spLocks noChangeArrowheads="1"/>
          </p:cNvSpPr>
          <p:nvPr/>
        </p:nvSpPr>
        <p:spPr bwMode="auto">
          <a:xfrm>
            <a:off x="324607" y="764704"/>
            <a:ext cx="8122481" cy="830997"/>
          </a:xfrm>
          <a:prstGeom prst="rect">
            <a:avLst/>
          </a:prstGeom>
          <a:noFill/>
          <a:ln w="9525">
            <a:noFill/>
            <a:miter lim="800000"/>
            <a:headEnd/>
            <a:tailEnd/>
          </a:ln>
        </p:spPr>
        <p:txBody>
          <a:bodyPr wrap="square">
            <a:spAutoFit/>
          </a:bodyPr>
          <a:lstStyle/>
          <a:p>
            <a:pPr eaLnBrk="0" hangingPunct="0"/>
            <a:r>
              <a:rPr lang="en-US" dirty="0">
                <a:solidFill>
                  <a:srgbClr val="010066"/>
                </a:solidFill>
              </a:rPr>
              <a:t>The Moon and stars appear to move across the sky every night, from East to West.</a:t>
            </a:r>
          </a:p>
        </p:txBody>
      </p:sp>
      <p:sp>
        <p:nvSpPr>
          <p:cNvPr id="8" name="Text Box 2"/>
          <p:cNvSpPr txBox="1">
            <a:spLocks noChangeArrowheads="1"/>
          </p:cNvSpPr>
          <p:nvPr/>
        </p:nvSpPr>
        <p:spPr bwMode="auto">
          <a:xfrm>
            <a:off x="324607" y="1660670"/>
            <a:ext cx="8122482" cy="830997"/>
          </a:xfrm>
          <a:prstGeom prst="rect">
            <a:avLst/>
          </a:prstGeom>
          <a:noFill/>
          <a:ln w="9525">
            <a:noFill/>
            <a:miter lim="800000"/>
            <a:headEnd/>
            <a:tailEnd/>
          </a:ln>
        </p:spPr>
        <p:txBody>
          <a:bodyPr wrap="square">
            <a:spAutoFit/>
          </a:bodyPr>
          <a:lstStyle/>
          <a:p>
            <a:pPr eaLnBrk="0" hangingPunct="0"/>
            <a:r>
              <a:rPr lang="en-US" dirty="0">
                <a:solidFill>
                  <a:srgbClr val="010066"/>
                </a:solidFill>
              </a:rPr>
              <a:t>Some special types of photograph can show us how the </a:t>
            </a:r>
            <a:br>
              <a:rPr lang="en-US" dirty="0">
                <a:solidFill>
                  <a:srgbClr val="010066"/>
                </a:solidFill>
              </a:rPr>
            </a:br>
            <a:r>
              <a:rPr lang="en-US" dirty="0">
                <a:solidFill>
                  <a:srgbClr val="010066"/>
                </a:solidFill>
              </a:rPr>
              <a:t>stars appear to move!</a:t>
            </a:r>
          </a:p>
        </p:txBody>
      </p:sp>
      <p:sp>
        <p:nvSpPr>
          <p:cNvPr id="9" name="Text Box 2"/>
          <p:cNvSpPr txBox="1">
            <a:spLocks noChangeArrowheads="1"/>
          </p:cNvSpPr>
          <p:nvPr/>
        </p:nvSpPr>
        <p:spPr bwMode="auto">
          <a:xfrm>
            <a:off x="5580112" y="4191265"/>
            <a:ext cx="3213144" cy="1938992"/>
          </a:xfrm>
          <a:prstGeom prst="rect">
            <a:avLst/>
          </a:prstGeom>
          <a:noFill/>
          <a:ln w="9525">
            <a:noFill/>
            <a:miter lim="800000"/>
            <a:headEnd/>
            <a:tailEnd/>
          </a:ln>
        </p:spPr>
        <p:txBody>
          <a:bodyPr wrap="square">
            <a:spAutoFit/>
          </a:bodyPr>
          <a:lstStyle/>
          <a:p>
            <a:pPr eaLnBrk="0" hangingPunct="0"/>
            <a:r>
              <a:rPr lang="en-US" dirty="0">
                <a:solidFill>
                  <a:srgbClr val="010066"/>
                </a:solidFill>
              </a:rPr>
              <a:t>But unlike the stars, </a:t>
            </a:r>
            <a:br>
              <a:rPr lang="en-US" dirty="0">
                <a:solidFill>
                  <a:srgbClr val="010066"/>
                </a:solidFill>
              </a:rPr>
            </a:br>
            <a:r>
              <a:rPr lang="en-US" dirty="0">
                <a:solidFill>
                  <a:srgbClr val="010066"/>
                </a:solidFill>
              </a:rPr>
              <a:t>the appearance of the moon also changes in a pattern that repeats every four weeks.</a:t>
            </a:r>
          </a:p>
        </p:txBody>
      </p:sp>
      <p:pic>
        <p:nvPicPr>
          <p:cNvPr id="10" name="Picture 19">
            <a:hlinkClick r:id="" action="ppaction://hlinkshowjump?jump=nextslide"/>
            <a:extLst>
              <a:ext uri="{FF2B5EF4-FFF2-40B4-BE49-F238E27FC236}">
                <a16:creationId xmlns:a16="http://schemas.microsoft.com/office/drawing/2014/main" id="{E28D0A77-7125-4700-8FE6-C3E4AD09AD0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4" name="Picture 3">
            <a:extLst>
              <a:ext uri="{FF2B5EF4-FFF2-40B4-BE49-F238E27FC236}">
                <a16:creationId xmlns:a16="http://schemas.microsoft.com/office/drawing/2014/main" id="{304A85AE-1423-49EE-937B-99D0F25DAD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313" y="2772705"/>
            <a:ext cx="4862790" cy="3320591"/>
          </a:xfrm>
          <a:prstGeom prst="rect">
            <a:avLst/>
          </a:prstGeom>
        </p:spPr>
      </p:pic>
      <p:sp>
        <p:nvSpPr>
          <p:cNvPr id="11" name="Text Box 2">
            <a:extLst>
              <a:ext uri="{FF2B5EF4-FFF2-40B4-BE49-F238E27FC236}">
                <a16:creationId xmlns:a16="http://schemas.microsoft.com/office/drawing/2014/main" id="{FE3600C1-C0E4-4AB1-8A4D-DA715703DD47}"/>
              </a:ext>
            </a:extLst>
          </p:cNvPr>
          <p:cNvSpPr txBox="1">
            <a:spLocks noChangeArrowheads="1"/>
          </p:cNvSpPr>
          <p:nvPr/>
        </p:nvSpPr>
        <p:spPr bwMode="auto">
          <a:xfrm>
            <a:off x="5580112" y="2556636"/>
            <a:ext cx="3213144" cy="1569660"/>
          </a:xfrm>
          <a:prstGeom prst="rect">
            <a:avLst/>
          </a:prstGeom>
          <a:noFill/>
          <a:ln w="9525">
            <a:noFill/>
            <a:miter lim="800000"/>
            <a:headEnd/>
            <a:tailEnd/>
          </a:ln>
        </p:spPr>
        <p:txBody>
          <a:bodyPr wrap="square">
            <a:spAutoFit/>
          </a:bodyPr>
          <a:lstStyle/>
          <a:p>
            <a:pPr eaLnBrk="0" hangingPunct="0"/>
            <a:r>
              <a:rPr lang="en-US" dirty="0">
                <a:solidFill>
                  <a:srgbClr val="010066"/>
                </a:solidFill>
              </a:rPr>
              <a:t>Like the stars, the Moon also seems to move across the sky every night.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4350</TotalTime>
  <Words>882</Words>
  <Application>Microsoft Office PowerPoint</Application>
  <PresentationFormat>On-screen Show (4:3)</PresentationFormat>
  <Paragraphs>76</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Wingdings</vt:lpstr>
      <vt:lpstr>Wingdings 2</vt:lpstr>
      <vt:lpstr>Default Design</vt:lpstr>
      <vt:lpstr>3_Default Design</vt:lpstr>
      <vt:lpstr>Sun, Moon  and Stars</vt:lpstr>
      <vt:lpstr>Information</vt:lpstr>
      <vt:lpstr>Sunlight</vt:lpstr>
      <vt:lpstr>The Sun in the sky</vt:lpstr>
      <vt:lpstr>Shadows (1)</vt:lpstr>
      <vt:lpstr>Shadows (2)</vt:lpstr>
      <vt:lpstr>The Sun and seasons</vt:lpstr>
      <vt:lpstr>Patterns (1)</vt:lpstr>
      <vt:lpstr>Patterns (2)</vt:lpstr>
      <vt:lpstr>The Moon</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 Moon and Stars</dc:title>
  <dc:subject>Boardworks Elementary School Earth and Space Sciences</dc:subject>
  <dc:creator>Boardworks</dc:creator>
  <cp:lastModifiedBy>Tim Crilly</cp:lastModifiedBy>
  <cp:revision>208</cp:revision>
  <dcterms:created xsi:type="dcterms:W3CDTF">2007-11-24T21:14:50Z</dcterms:created>
  <dcterms:modified xsi:type="dcterms:W3CDTF">2018-12-04T11:01:24Z</dcterms:modified>
</cp:coreProperties>
</file>