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2.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3.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4" r:id="rId2"/>
  </p:sldMasterIdLst>
  <p:notesMasterIdLst>
    <p:notesMasterId r:id="rId18"/>
  </p:notesMasterIdLst>
  <p:handoutMasterIdLst>
    <p:handoutMasterId r:id="rId19"/>
  </p:handoutMasterIdLst>
  <p:sldIdLst>
    <p:sldId id="290" r:id="rId3"/>
    <p:sldId id="488" r:id="rId4"/>
    <p:sldId id="311" r:id="rId5"/>
    <p:sldId id="317" r:id="rId6"/>
    <p:sldId id="313" r:id="rId7"/>
    <p:sldId id="320" r:id="rId8"/>
    <p:sldId id="319" r:id="rId9"/>
    <p:sldId id="318" r:id="rId10"/>
    <p:sldId id="314" r:id="rId11"/>
    <p:sldId id="312" r:id="rId12"/>
    <p:sldId id="309" r:id="rId13"/>
    <p:sldId id="310" r:id="rId14"/>
    <p:sldId id="315" r:id="rId15"/>
    <p:sldId id="306" r:id="rId16"/>
    <p:sldId id="316" r:id="rId17"/>
  </p:sldIdLst>
  <p:sldSz cx="9144000" cy="6858000" type="screen4x3"/>
  <p:notesSz cx="6858000" cy="9296400"/>
  <p:defaultTextStyle>
    <a:defPPr>
      <a:defRPr lang="en-GB"/>
    </a:defPPr>
    <a:lvl1pPr algn="l" rtl="0" fontAlgn="base">
      <a:spcBef>
        <a:spcPct val="0"/>
      </a:spcBef>
      <a:spcAft>
        <a:spcPct val="0"/>
      </a:spcAft>
      <a:defRPr sz="2400" kern="1200">
        <a:solidFill>
          <a:srgbClr val="000066"/>
        </a:solidFill>
        <a:latin typeface="Arial" charset="0"/>
        <a:ea typeface="+mn-ea"/>
        <a:cs typeface="+mn-cs"/>
      </a:defRPr>
    </a:lvl1pPr>
    <a:lvl2pPr marL="457200" algn="l" rtl="0" fontAlgn="base">
      <a:spcBef>
        <a:spcPct val="0"/>
      </a:spcBef>
      <a:spcAft>
        <a:spcPct val="0"/>
      </a:spcAft>
      <a:defRPr sz="2400" kern="1200">
        <a:solidFill>
          <a:srgbClr val="000066"/>
        </a:solidFill>
        <a:latin typeface="Arial" charset="0"/>
        <a:ea typeface="+mn-ea"/>
        <a:cs typeface="+mn-cs"/>
      </a:defRPr>
    </a:lvl2pPr>
    <a:lvl3pPr marL="914400" algn="l" rtl="0" fontAlgn="base">
      <a:spcBef>
        <a:spcPct val="0"/>
      </a:spcBef>
      <a:spcAft>
        <a:spcPct val="0"/>
      </a:spcAft>
      <a:defRPr sz="2400" kern="1200">
        <a:solidFill>
          <a:srgbClr val="000066"/>
        </a:solidFill>
        <a:latin typeface="Arial" charset="0"/>
        <a:ea typeface="+mn-ea"/>
        <a:cs typeface="+mn-cs"/>
      </a:defRPr>
    </a:lvl3pPr>
    <a:lvl4pPr marL="1371600" algn="l" rtl="0" fontAlgn="base">
      <a:spcBef>
        <a:spcPct val="0"/>
      </a:spcBef>
      <a:spcAft>
        <a:spcPct val="0"/>
      </a:spcAft>
      <a:defRPr sz="2400" kern="1200">
        <a:solidFill>
          <a:srgbClr val="000066"/>
        </a:solidFill>
        <a:latin typeface="Arial" charset="0"/>
        <a:ea typeface="+mn-ea"/>
        <a:cs typeface="+mn-cs"/>
      </a:defRPr>
    </a:lvl4pPr>
    <a:lvl5pPr marL="1828800" algn="l" rtl="0" fontAlgn="base">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FFFF00"/>
    <a:srgbClr val="FFFFCC"/>
    <a:srgbClr val="EEFEA0"/>
    <a:srgbClr val="0000FF"/>
    <a:srgbClr val="FF6600"/>
    <a:srgbClr val="FF3300"/>
    <a:srgbClr val="5B009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p:cViewPr varScale="1">
        <p:scale>
          <a:sx n="85" d="100"/>
          <a:sy n="85" d="100"/>
        </p:scale>
        <p:origin x="540" y="60"/>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5" name="Rectangle 5"/>
          <p:cNvSpPr>
            <a:spLocks noGrp="1" noChangeArrowheads="1"/>
          </p:cNvSpPr>
          <p:nvPr>
            <p:ph type="sldNum" sz="quarter" idx="3"/>
          </p:nvPr>
        </p:nvSpPr>
        <p:spPr bwMode="auto">
          <a:xfrm>
            <a:off x="3884064" y="8830091"/>
            <a:ext cx="2972335"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1F8611AB-D723-48C0-A75C-15CA82099B02}" type="slidenum">
              <a:rPr lang="en-GB" b="1"/>
              <a:pPr>
                <a:defRPr/>
              </a:pPr>
              <a:t>‹#›</a:t>
            </a:fld>
            <a:endParaRPr lang="en-GB" b="1"/>
          </a:p>
        </p:txBody>
      </p:sp>
      <p:sp>
        <p:nvSpPr>
          <p:cNvPr id="6" name="Rectangle 7">
            <a:extLst>
              <a:ext uri="{FF2B5EF4-FFF2-40B4-BE49-F238E27FC236}">
                <a16:creationId xmlns:a16="http://schemas.microsoft.com/office/drawing/2014/main" id="{0F8B3263-8040-45F3-BE25-E7BDBA657CC5}"/>
              </a:ext>
            </a:extLst>
          </p:cNvPr>
          <p:cNvSpPr>
            <a:spLocks noChangeArrowheads="1"/>
          </p:cNvSpPr>
          <p:nvPr/>
        </p:nvSpPr>
        <p:spPr bwMode="auto">
          <a:xfrm>
            <a:off x="1928413" y="8822642"/>
            <a:ext cx="2999574" cy="429065"/>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B7B569A3-2AE8-44A7-8441-DCF7551F8DFF}"/>
              </a:ext>
            </a:extLst>
          </p:cNvPr>
          <p:cNvSpPr>
            <a:spLocks noChangeArrowheads="1"/>
          </p:cNvSpPr>
          <p:nvPr/>
        </p:nvSpPr>
        <p:spPr bwMode="auto">
          <a:xfrm>
            <a:off x="903896" y="107266"/>
            <a:ext cx="5114304" cy="429065"/>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7" name="Rectangle 7"/>
          <p:cNvSpPr>
            <a:spLocks noGrp="1" noChangeArrowheads="1"/>
          </p:cNvSpPr>
          <p:nvPr>
            <p:ph type="sldNum" sz="quarter" idx="5"/>
          </p:nvPr>
        </p:nvSpPr>
        <p:spPr bwMode="auto">
          <a:xfrm>
            <a:off x="3884064" y="8830091"/>
            <a:ext cx="2972335"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pPr>
              <a:defRPr/>
            </a:pPr>
            <a:fld id="{4106BE99-04ED-4C2E-9243-03C1FECFF026}" type="slidenum">
              <a:rPr lang="en-GB" smtClean="0"/>
              <a:pPr>
                <a:defRPr/>
              </a:pPr>
              <a:t>‹#›</a:t>
            </a:fld>
            <a:endParaRPr lang="en-GB"/>
          </a:p>
        </p:txBody>
      </p:sp>
      <p:sp>
        <p:nvSpPr>
          <p:cNvPr id="8" name="Rectangle 9">
            <a:extLst>
              <a:ext uri="{FF2B5EF4-FFF2-40B4-BE49-F238E27FC236}">
                <a16:creationId xmlns:a16="http://schemas.microsoft.com/office/drawing/2014/main" id="{1699294A-6F33-4DF0-81CD-855D75060A20}"/>
              </a:ext>
            </a:extLst>
          </p:cNvPr>
          <p:cNvSpPr>
            <a:spLocks noChangeArrowheads="1"/>
          </p:cNvSpPr>
          <p:nvPr/>
        </p:nvSpPr>
        <p:spPr bwMode="auto">
          <a:xfrm>
            <a:off x="1961260" y="8830090"/>
            <a:ext cx="2999574" cy="429065"/>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AAA2C1C3-C643-49B1-B21D-CC3727DFD1EB}"/>
              </a:ext>
            </a:extLst>
          </p:cNvPr>
          <p:cNvSpPr>
            <a:spLocks noChangeArrowheads="1"/>
          </p:cNvSpPr>
          <p:nvPr/>
        </p:nvSpPr>
        <p:spPr bwMode="auto">
          <a:xfrm>
            <a:off x="903896" y="107266"/>
            <a:ext cx="5114304" cy="429065"/>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8BF3B1C-3F20-484A-A1AC-FDFADF74288C}" type="slidenum">
              <a:rPr lang="en-GB" smtClean="0"/>
              <a:pPr/>
              <a:t>1</a:t>
            </a:fld>
            <a:endParaRPr lang="en-GB"/>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55C37493-0554-4708-9436-3061D89489B9}" type="slidenum">
              <a:rPr lang="en-GB"/>
              <a:pPr/>
              <a:t>10</a:t>
            </a:fld>
            <a:endParaRPr lang="en-GB"/>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Represent data in tables and/or various graphical displays (bar graphs, pictographs, and/or pie charts) to reveal patterns that indicate relationships.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Organize simple data sets to reveal patterns that suggest relationships.</a:t>
            </a:r>
            <a:endParaRPr lang="en-GB" dirty="0">
              <a:effectLs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106BE99-04ED-4C2E-9243-03C1FECFF026}" type="slidenum">
              <a:rPr lang="en-GB" smtClean="0"/>
              <a:pPr>
                <a:defRPr/>
              </a:pPr>
              <a:t>11</a:t>
            </a:fld>
            <a:endParaRPr lang="en-GB"/>
          </a:p>
        </p:txBody>
      </p:sp>
    </p:spTree>
    <p:extLst>
      <p:ext uri="{BB962C8B-B14F-4D97-AF65-F5344CB8AC3E}">
        <p14:creationId xmlns:p14="http://schemas.microsoft.com/office/powerpoint/2010/main" val="97065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488708C6-6089-4F60-B464-6D829B339D06}" type="slidenum">
              <a:rPr lang="en-GB" smtClean="0"/>
              <a:pPr/>
              <a:t>12</a:t>
            </a:fld>
            <a:endParaRPr lang="en-GB"/>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GB" b="1" dirty="0"/>
              <a:t>Teacher notes</a:t>
            </a:r>
            <a:endParaRPr lang="en-US" b="1" dirty="0"/>
          </a:p>
          <a:p>
            <a:pPr eaLnBrk="1" hangingPunct="1"/>
            <a:r>
              <a:rPr lang="en-GB" dirty="0"/>
              <a:t>Ask students to discuss and define the terms </a:t>
            </a:r>
            <a:r>
              <a:rPr lang="en-GB" i="1" dirty="0"/>
              <a:t>melt down, pulp, compost </a:t>
            </a:r>
            <a:r>
              <a:rPr lang="en-GB" dirty="0"/>
              <a:t>and </a:t>
            </a:r>
            <a:r>
              <a:rPr lang="en-GB" i="1" dirty="0"/>
              <a:t>landfill</a:t>
            </a:r>
            <a:r>
              <a:rPr lang="en-GB" dirty="0"/>
              <a:t> in pairs before completing the onscreen </a:t>
            </a:r>
            <a:r>
              <a:rPr lang="en-GB" dirty="0" err="1"/>
              <a:t>labeling</a:t>
            </a:r>
            <a:r>
              <a:rPr lang="en-GB" dirty="0"/>
              <a:t> task. The class could vote on how to deal with the different types of trash. When the task has been completed, ask, </a:t>
            </a:r>
            <a:r>
              <a:rPr lang="en-GB" i="1" dirty="0"/>
              <a:t>“Which type of trash could not be recycled?” </a:t>
            </a:r>
            <a:r>
              <a:rPr lang="en-GB" dirty="0"/>
              <a:t>(landfill waste).</a:t>
            </a:r>
          </a:p>
          <a:p>
            <a:pPr eaLnBrk="1" hangingPunct="1"/>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D972C93-BDC6-46E3-A5D7-1D308D55E57A}" type="slidenum">
              <a:rPr lang="en-GB" smtClean="0"/>
              <a:pPr/>
              <a:t>13</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GB" b="1" dirty="0"/>
              <a:t>Teacher notes</a:t>
            </a:r>
            <a:endParaRPr lang="en-US" b="1" dirty="0"/>
          </a:p>
          <a:p>
            <a:pPr eaLnBrk="1" hangingPunct="1"/>
            <a:r>
              <a:rPr lang="en-GB" dirty="0"/>
              <a:t>Examples of</a:t>
            </a:r>
            <a:r>
              <a:rPr lang="en-GB" baseline="0" dirty="0"/>
              <a:t> reducing resource use include: using public transport instead of driving; swapping disposable beverage cups with a reusable one; switching off appliances when not in use; maintaining or repairing products so that they last longer; sharing items with others.</a:t>
            </a:r>
            <a:endParaRPr lang="en-GB" dirty="0"/>
          </a:p>
          <a:p>
            <a:pPr eaLnBrk="1" hangingPunct="1"/>
            <a:endParaRPr lang="en-GB" b="1" dirty="0"/>
          </a:p>
          <a:p>
            <a:pPr marL="0" marR="0" indent="0" algn="l" defTabSz="914400" rtl="0" eaLnBrk="1" fontAlgn="base" latinLnBrk="0" hangingPunct="1">
              <a:spcAft>
                <a:spcPct val="0"/>
              </a:spcAft>
              <a:buClrTx/>
              <a:buSzTx/>
              <a:buFontTx/>
              <a:buNone/>
              <a:tabLst/>
              <a:defRPr/>
            </a:pPr>
            <a:r>
              <a:rPr lang="en-GB" b="1" dirty="0"/>
              <a:t>Photo credit:</a:t>
            </a:r>
            <a:r>
              <a:rPr lang="en-GB" dirty="0"/>
              <a:t> © Stuart Monk, Shutterstock.com 2018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2454FF4-EC23-447E-9355-18118458BFC3}" type="slidenum">
              <a:rPr lang="en-GB" smtClean="0"/>
              <a:pPr/>
              <a:t>14</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D972C93-BDC6-46E3-A5D7-1D308D55E57A}" type="slidenum">
              <a:rPr lang="en-GB" smtClean="0"/>
              <a:pPr/>
              <a:t>15</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Obtain and combine information from books and/or other reliable media to explain phenomena or solutions to a design problem.</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orally and/or in written formats, including various forms of media and may include tables, diagrams, and charts.</a:t>
            </a:r>
            <a:endParaRPr lang="en-GB" dirty="0">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411707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D972C93-BDC6-46E3-A5D7-1D308D55E57A}" type="slidenum">
              <a:rPr lang="en-GB" smtClean="0"/>
              <a:pPr/>
              <a:t>3</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GB" b="1" dirty="0"/>
              <a:t>Teacher notes</a:t>
            </a:r>
            <a:endParaRPr lang="en-US" b="1" dirty="0"/>
          </a:p>
          <a:p>
            <a:pPr eaLnBrk="1" hangingPunct="1"/>
            <a:r>
              <a:rPr lang="en-GB" dirty="0"/>
              <a:t>Ask students to</a:t>
            </a:r>
            <a:r>
              <a:rPr lang="en-GB" baseline="0" dirty="0"/>
              <a:t> describe ways in which Earth’s natural resources are being used in the images shown. Answers could include the materials used to make the buildings, or the clothes worn by the farmer, as well as the soil, rain and sunlight used to grow the rice crop.</a:t>
            </a:r>
            <a:endParaRPr lang="en-GB" dirty="0"/>
          </a:p>
          <a:p>
            <a:pPr eaLnBrk="1" hangingPunct="1"/>
            <a:endParaRPr lang="en-GB" b="1" dirty="0"/>
          </a:p>
          <a:p>
            <a:pPr eaLnBrk="1" hangingPunct="1"/>
            <a:r>
              <a:rPr lang="en-GB" b="1" dirty="0"/>
              <a:t>Photo credit:</a:t>
            </a:r>
            <a:r>
              <a:rPr lang="en-GB" dirty="0"/>
              <a:t> Varanasi, India</a:t>
            </a:r>
            <a:r>
              <a:rPr lang="en-GB" baseline="0" dirty="0"/>
              <a:t> </a:t>
            </a:r>
            <a:r>
              <a:rPr lang="en-GB" dirty="0"/>
              <a:t>© Boris </a:t>
            </a:r>
            <a:r>
              <a:rPr lang="en-GB" dirty="0" err="1"/>
              <a:t>Stroujko</a:t>
            </a:r>
            <a:r>
              <a:rPr lang="en-GB" dirty="0"/>
              <a:t>; Rice farmer</a:t>
            </a:r>
            <a:r>
              <a:rPr lang="en-GB" baseline="0" dirty="0"/>
              <a:t> </a:t>
            </a:r>
            <a:r>
              <a:rPr lang="en-GB" dirty="0"/>
              <a:t>© </a:t>
            </a:r>
            <a:r>
              <a:rPr lang="en-GB" dirty="0" err="1"/>
              <a:t>FenlioQ</a:t>
            </a:r>
            <a:r>
              <a:rPr lang="en-GB" dirty="0"/>
              <a:t>; London, UK © </a:t>
            </a:r>
            <a:r>
              <a:rPr lang="en-GB" dirty="0" err="1"/>
              <a:t>ZGPhotography</a:t>
            </a:r>
            <a:r>
              <a:rPr lang="en-GB" dirty="0"/>
              <a:t>, all Shutterstock.com 2018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D972C93-BDC6-46E3-A5D7-1D308D55E57A}" type="slidenum">
              <a:rPr lang="en-GB" smtClean="0"/>
              <a:pPr/>
              <a:t>4</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GB" b="1" dirty="0"/>
              <a:t>Teacher notes</a:t>
            </a:r>
            <a:endParaRPr lang="en-US" b="1" dirty="0"/>
          </a:p>
          <a:p>
            <a:pPr eaLnBrk="1" hangingPunct="1"/>
            <a:r>
              <a:rPr lang="en-GB" dirty="0"/>
              <a:t>Explain that</a:t>
            </a:r>
            <a:r>
              <a:rPr lang="en-GB" baseline="0" dirty="0"/>
              <a:t> humans have impacted Earth’s air, water and land environments. </a:t>
            </a:r>
            <a:r>
              <a:rPr lang="en-GB" dirty="0"/>
              <a:t>The effects of human activities on the natural environment are discussed in the presentation </a:t>
            </a:r>
            <a:r>
              <a:rPr lang="en-GB" i="1" dirty="0"/>
              <a:t>Impacts of Human Activity</a:t>
            </a:r>
            <a:r>
              <a:rPr lang="en-GB" dirty="0"/>
              <a:t>.</a:t>
            </a:r>
          </a:p>
          <a:p>
            <a:pPr eaLnBrk="1" hangingPunct="1"/>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endParaRPr lang="en-GB" sz="1200" b="1" kern="1200" dirty="0">
              <a:solidFill>
                <a:schemeClr val="tx1"/>
              </a:solidFill>
              <a:effectLst/>
              <a:latin typeface="Arial" charset="0"/>
              <a:ea typeface="+mn-ea"/>
              <a:cs typeface="+mn-cs"/>
            </a:endParaRPr>
          </a:p>
          <a:p>
            <a:pPr eaLnBrk="1" hangingPunct="1"/>
            <a:endParaRPr lang="en-GB" b="1" dirty="0"/>
          </a:p>
          <a:p>
            <a:pPr eaLnBrk="1" hangingPunct="1"/>
            <a:r>
              <a:rPr lang="en-GB" b="1" dirty="0"/>
              <a:t>Photo credit:</a:t>
            </a:r>
            <a:r>
              <a:rPr lang="en-GB" dirty="0"/>
              <a:t> Smoking chimney</a:t>
            </a:r>
            <a:r>
              <a:rPr lang="en-GB" baseline="0" dirty="0"/>
              <a:t> </a:t>
            </a:r>
            <a:r>
              <a:rPr lang="en-GB" dirty="0"/>
              <a:t>© </a:t>
            </a:r>
            <a:r>
              <a:rPr lang="en-GB" dirty="0" err="1"/>
              <a:t>Anastasiia</a:t>
            </a:r>
            <a:r>
              <a:rPr lang="en-GB" dirty="0"/>
              <a:t> </a:t>
            </a:r>
            <a:r>
              <a:rPr lang="en-GB" dirty="0" err="1"/>
              <a:t>Tymoshenko</a:t>
            </a:r>
            <a:r>
              <a:rPr lang="en-GB" dirty="0"/>
              <a:t>; Marine pollution </a:t>
            </a:r>
            <a:r>
              <a:rPr lang="en-GB" baseline="0" dirty="0"/>
              <a:t> </a:t>
            </a:r>
            <a:r>
              <a:rPr lang="en-GB" dirty="0"/>
              <a:t>©</a:t>
            </a:r>
            <a:r>
              <a:rPr lang="en-GB" baseline="0" dirty="0"/>
              <a:t> Rich Carey;</a:t>
            </a:r>
            <a:r>
              <a:rPr lang="en-GB" dirty="0"/>
              <a:t> Palm oil plantation ©</a:t>
            </a:r>
            <a:r>
              <a:rPr lang="en-GB" baseline="0" dirty="0"/>
              <a:t> Rich Carey, all</a:t>
            </a:r>
            <a:r>
              <a:rPr lang="en-GB" dirty="0"/>
              <a:t> Shutterstock.com 2018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D972C93-BDC6-46E3-A5D7-1D308D55E57A}" type="slidenum">
              <a:rPr lang="en-GB" smtClean="0"/>
              <a:pPr/>
              <a:t>5</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GB"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D972C93-BDC6-46E3-A5D7-1D308D55E57A}" type="slidenum">
              <a:rPr lang="en-GB" smtClean="0"/>
              <a:pPr/>
              <a:t>6</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normAutofit fontScale="92500" lnSpcReduction="10000"/>
          </a:bodyPr>
          <a:lstStyle/>
          <a:p>
            <a:pPr eaLnBrk="1" hangingPunct="1">
              <a:lnSpc>
                <a:spcPct val="110000"/>
              </a:lnSpc>
            </a:pPr>
            <a:r>
              <a:rPr lang="en-GB" b="1" dirty="0"/>
              <a:t>Teacher notes</a:t>
            </a:r>
            <a:endParaRPr lang="en-US" b="1" dirty="0"/>
          </a:p>
          <a:p>
            <a:pPr eaLnBrk="1" hangingPunct="1">
              <a:lnSpc>
                <a:spcPct val="110000"/>
              </a:lnSpc>
            </a:pPr>
            <a:r>
              <a:rPr lang="en-GB" dirty="0"/>
              <a:t>The examples show a</a:t>
            </a:r>
            <a:r>
              <a:rPr lang="en-GB" baseline="0" dirty="0"/>
              <a:t> volunteer cleaning up litter, solar cells, a wind farm, protected areas and electric cars. Discuss the ways in which each image shows something that helps to protect Earth’s resources, or the natural environment. You could explain how these are underpinned by scientific concepts, such as the impacts of burning fossil fuels, or disrupting ecosystems, as well as the technologies involved in designing solutions to these issues.</a:t>
            </a:r>
          </a:p>
          <a:p>
            <a:pPr eaLnBrk="1" hangingPunct="1">
              <a:lnSpc>
                <a:spcPct val="110000"/>
              </a:lnSpc>
            </a:pPr>
            <a:endParaRPr lang="en-GB" baseline="0" dirty="0"/>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orally and/or in written formats, including various forms of media and may include tables, diagrams, and charts.</a:t>
            </a:r>
            <a:endParaRPr lang="en-GB" dirty="0"/>
          </a:p>
          <a:p>
            <a:pPr eaLnBrk="1" hangingPunct="1">
              <a:lnSpc>
                <a:spcPct val="110000"/>
              </a:lnSpc>
            </a:pPr>
            <a:endParaRPr lang="en-GB" b="1" dirty="0"/>
          </a:p>
          <a:p>
            <a:pPr marL="0" marR="0" indent="0" algn="l" defTabSz="914400" rtl="0" eaLnBrk="1" fontAlgn="base" latinLnBrk="0" hangingPunct="1">
              <a:lnSpc>
                <a:spcPct val="110000"/>
              </a:lnSpc>
              <a:spcAft>
                <a:spcPct val="0"/>
              </a:spcAft>
              <a:buClrTx/>
              <a:buSzTx/>
              <a:buFontTx/>
              <a:buNone/>
              <a:tabLst/>
              <a:defRPr/>
            </a:pPr>
            <a:r>
              <a:rPr lang="en-GB" b="1" dirty="0"/>
              <a:t>Photo credit:</a:t>
            </a:r>
            <a:r>
              <a:rPr lang="en-GB" dirty="0"/>
              <a:t> Cleanup volunteer</a:t>
            </a:r>
            <a:r>
              <a:rPr lang="en-GB" baseline="0" dirty="0"/>
              <a:t> </a:t>
            </a:r>
            <a:r>
              <a:rPr lang="en-GB" dirty="0"/>
              <a:t>© Mike Focus; Solar cells ©</a:t>
            </a:r>
            <a:r>
              <a:rPr lang="en-GB" baseline="0" dirty="0"/>
              <a:t> Alberto </a:t>
            </a:r>
            <a:r>
              <a:rPr lang="en-GB" baseline="0" dirty="0" err="1"/>
              <a:t>Masnovo</a:t>
            </a:r>
            <a:r>
              <a:rPr lang="en-GB" baseline="0" dirty="0"/>
              <a:t>; No fishing sign </a:t>
            </a:r>
            <a:r>
              <a:rPr lang="en-GB" dirty="0"/>
              <a:t>© </a:t>
            </a:r>
            <a:r>
              <a:rPr lang="en-GB" baseline="0" dirty="0"/>
              <a:t>Paul Brennan; Tree planting </a:t>
            </a:r>
            <a:r>
              <a:rPr lang="en-GB" dirty="0"/>
              <a:t>© </a:t>
            </a:r>
            <a:r>
              <a:rPr lang="en-GB" baseline="0" dirty="0" err="1"/>
              <a:t>boonchoke</a:t>
            </a:r>
            <a:r>
              <a:rPr lang="en-GB" baseline="0" dirty="0"/>
              <a:t>; Wind farm </a:t>
            </a:r>
            <a:r>
              <a:rPr lang="en-GB" dirty="0"/>
              <a:t>©</a:t>
            </a:r>
            <a:r>
              <a:rPr lang="en-GB" baseline="0" dirty="0"/>
              <a:t> W. Scott McGill; Protected area sign </a:t>
            </a:r>
            <a:r>
              <a:rPr lang="en-GB" dirty="0"/>
              <a:t>©</a:t>
            </a:r>
            <a:r>
              <a:rPr lang="en-GB" baseline="0" dirty="0"/>
              <a:t> </a:t>
            </a:r>
            <a:r>
              <a:rPr lang="en-GB" baseline="0" dirty="0" err="1"/>
              <a:t>Stasy</a:t>
            </a:r>
            <a:r>
              <a:rPr lang="en-GB" baseline="0" dirty="0"/>
              <a:t>;</a:t>
            </a:r>
            <a:r>
              <a:rPr lang="en-GB" dirty="0"/>
              <a:t> Electric cars ©</a:t>
            </a:r>
            <a:r>
              <a:rPr lang="en-GB" baseline="0" dirty="0"/>
              <a:t> </a:t>
            </a:r>
            <a:r>
              <a:rPr lang="en-GB" baseline="0" dirty="0" err="1"/>
              <a:t>Scharfsinn</a:t>
            </a:r>
            <a:r>
              <a:rPr lang="en-GB" baseline="0" dirty="0"/>
              <a:t>, all</a:t>
            </a:r>
            <a:r>
              <a:rPr lang="en-GB" dirty="0"/>
              <a:t> Shutterstock.com 2018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D972C93-BDC6-46E3-A5D7-1D308D55E57A}" type="slidenum">
              <a:rPr lang="en-GB" smtClean="0"/>
              <a:pPr/>
              <a:t>7</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Obtain and combine information from books and/or other reliable media to explain phenomena or solutions to a design problem.</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orally and/or in written formats, including various forms of media and may include tables, diagrams, and charts.</a:t>
            </a:r>
            <a:endParaRPr lang="en-GB" dirty="0">
              <a:effectLs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D972C93-BDC6-46E3-A5D7-1D308D55E57A}" type="slidenum">
              <a:rPr lang="en-GB" smtClean="0"/>
              <a:pPr/>
              <a:t>8</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GB" b="1" dirty="0"/>
              <a:t>Teacher notes</a:t>
            </a:r>
            <a:endParaRPr lang="en-US" b="1" dirty="0"/>
          </a:p>
          <a:p>
            <a:pPr eaLnBrk="1" hangingPunct="1"/>
            <a:r>
              <a:rPr lang="en-GB" dirty="0"/>
              <a:t>Examples of reusing include:</a:t>
            </a:r>
            <a:r>
              <a:rPr lang="en-GB" baseline="0" dirty="0"/>
              <a:t> donating clothes to thrift stores and buying used items from them; rechargeable batteries; reusable grocery bags; cleaning and reusing food packaging for use as storage jars.</a:t>
            </a:r>
            <a:endParaRPr lang="en-GB"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D972C93-BDC6-46E3-A5D7-1D308D55E57A}" type="slidenum">
              <a:rPr lang="en-GB" smtClean="0"/>
              <a:pPr/>
              <a:t>9</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Aft>
                <a:spcPct val="0"/>
              </a:spcAft>
              <a:buClrTx/>
              <a:buSzTx/>
              <a:buFontTx/>
              <a:buNone/>
              <a:tabLst/>
              <a:defRPr/>
            </a:pPr>
            <a:r>
              <a:rPr lang="en-GB" b="1" dirty="0"/>
              <a:t>Photo credit:</a:t>
            </a:r>
            <a:r>
              <a:rPr lang="en-GB" dirty="0"/>
              <a:t> © Rawpixel.com, Shutterstock.com 2018</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412964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964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634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156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6704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487399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9254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055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14562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510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251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3586901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24272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691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9596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1469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976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3621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13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0323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5349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283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29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3029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0578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578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6"/>
    </p:custDataLst>
    <p:extLst>
      <p:ext uri="{BB962C8B-B14F-4D97-AF65-F5344CB8AC3E}">
        <p14:creationId xmlns:p14="http://schemas.microsoft.com/office/powerpoint/2010/main" val="37103797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1753983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notesSlide" Target="../notesSlides/notesSlide12.xml"/><Relationship Id="rId9" Type="http://schemas.openxmlformats.org/officeDocument/2006/relationships/image" Target="../media/image30.w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0.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15.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6.png"/><Relationship Id="rId5" Type="http://schemas.openxmlformats.org/officeDocument/2006/relationships/image" Target="../media/image19.jpeg"/><Relationship Id="rId10" Type="http://schemas.openxmlformats.org/officeDocument/2006/relationships/image" Target="../media/image8.png"/><Relationship Id="rId4" Type="http://schemas.openxmlformats.org/officeDocument/2006/relationships/image" Target="../media/image18.jpe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BC5866-E6EA-49FA-82CF-C34876FB7243}"/>
              </a:ext>
            </a:extLst>
          </p:cNvPr>
          <p:cNvSpPr>
            <a:spLocks noGrp="1"/>
          </p:cNvSpPr>
          <p:nvPr>
            <p:ph type="title"/>
          </p:nvPr>
        </p:nvSpPr>
        <p:spPr>
          <a:xfrm>
            <a:off x="3230310" y="1187864"/>
            <a:ext cx="4502579" cy="3127761"/>
          </a:xfrm>
        </p:spPr>
        <p:txBody>
          <a:bodyPr/>
          <a:lstStyle/>
          <a:p>
            <a:r>
              <a:rPr lang="en-GB" dirty="0"/>
              <a:t>Protecting </a:t>
            </a:r>
            <a:br>
              <a:rPr lang="en-GB" dirty="0"/>
            </a:br>
            <a:r>
              <a:rPr lang="en-GB" dirty="0"/>
              <a:t>Our Planet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p:txBody>
          <a:bodyPr/>
          <a:lstStyle/>
          <a:p>
            <a:pPr eaLnBrk="1" hangingPunct="1"/>
            <a:r>
              <a:rPr lang="en-GB" dirty="0"/>
              <a:t>Protecting our planet</a:t>
            </a:r>
          </a:p>
        </p:txBody>
      </p:sp>
      <p:pic>
        <p:nvPicPr>
          <p:cNvPr id="6" name="Picture 5" descr="flash_icon">
            <a:extLst>
              <a:ext uri="{FF2B5EF4-FFF2-40B4-BE49-F238E27FC236}">
                <a16:creationId xmlns:a16="http://schemas.microsoft.com/office/drawing/2014/main" id="{AEC1AEA0-A1E1-452D-B1EA-8CEAC9285D4D}"/>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4B950253-7F8F-463B-840D-EC81FA2EF18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C42D1A11-D652-4B7D-952A-E9C8ECF1FC0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97290"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3273"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15E3824D-6277-4DCA-B8AC-D1EE8418FB6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dirty="0"/>
              <a:t>Protecting our planet</a:t>
            </a:r>
          </a:p>
        </p:txBody>
      </p:sp>
      <p:sp>
        <p:nvSpPr>
          <p:cNvPr id="9219" name="Text Box 3"/>
          <p:cNvSpPr txBox="1">
            <a:spLocks noChangeArrowheads="1"/>
          </p:cNvSpPr>
          <p:nvPr/>
        </p:nvSpPr>
        <p:spPr bwMode="auto">
          <a:xfrm>
            <a:off x="340255" y="776464"/>
            <a:ext cx="8140700" cy="457200"/>
          </a:xfrm>
          <a:prstGeom prst="rect">
            <a:avLst/>
          </a:prstGeom>
          <a:noFill/>
          <a:ln w="9525">
            <a:noFill/>
            <a:miter lim="800000"/>
            <a:headEnd/>
            <a:tailEnd/>
          </a:ln>
        </p:spPr>
        <p:txBody>
          <a:bodyPr>
            <a:spAutoFit/>
          </a:bodyPr>
          <a:lstStyle/>
          <a:p>
            <a:pPr>
              <a:spcBef>
                <a:spcPct val="50000"/>
              </a:spcBef>
            </a:pPr>
            <a:r>
              <a:rPr lang="en-GB" dirty="0"/>
              <a:t>There are many ways to recycle.</a:t>
            </a:r>
          </a:p>
        </p:txBody>
      </p:sp>
      <p:sp>
        <p:nvSpPr>
          <p:cNvPr id="119812" name="Rectangle 4"/>
          <p:cNvSpPr>
            <a:spLocks noChangeArrowheads="1"/>
          </p:cNvSpPr>
          <p:nvPr/>
        </p:nvSpPr>
        <p:spPr bwMode="auto">
          <a:xfrm>
            <a:off x="340255" y="1417814"/>
            <a:ext cx="5600700" cy="1200329"/>
          </a:xfrm>
          <a:prstGeom prst="rect">
            <a:avLst/>
          </a:prstGeom>
          <a:noFill/>
          <a:ln w="9525">
            <a:noFill/>
            <a:miter lim="800000"/>
            <a:headEnd/>
            <a:tailEnd/>
          </a:ln>
        </p:spPr>
        <p:txBody>
          <a:bodyPr>
            <a:spAutoFit/>
          </a:bodyPr>
          <a:lstStyle/>
          <a:p>
            <a:r>
              <a:rPr lang="en-GB" b="1" dirty="0">
                <a:solidFill>
                  <a:srgbClr val="B80303"/>
                </a:solidFill>
              </a:rPr>
              <a:t>Compost</a:t>
            </a:r>
            <a:r>
              <a:rPr lang="en-GB" dirty="0"/>
              <a:t>: organic waste is put onto a compost heap to decay. Compost can be used to help plants grow.</a:t>
            </a:r>
          </a:p>
        </p:txBody>
      </p:sp>
      <p:sp>
        <p:nvSpPr>
          <p:cNvPr id="119813" name="Rectangle 5"/>
          <p:cNvSpPr>
            <a:spLocks noChangeArrowheads="1"/>
          </p:cNvSpPr>
          <p:nvPr/>
        </p:nvSpPr>
        <p:spPr bwMode="auto">
          <a:xfrm>
            <a:off x="2483380" y="3057702"/>
            <a:ext cx="6213475" cy="830997"/>
          </a:xfrm>
          <a:prstGeom prst="rect">
            <a:avLst/>
          </a:prstGeom>
          <a:noFill/>
          <a:ln w="9525">
            <a:noFill/>
            <a:miter lim="800000"/>
            <a:headEnd/>
            <a:tailEnd/>
          </a:ln>
        </p:spPr>
        <p:txBody>
          <a:bodyPr>
            <a:spAutoFit/>
          </a:bodyPr>
          <a:lstStyle/>
          <a:p>
            <a:r>
              <a:rPr lang="en-GB" b="1" dirty="0">
                <a:solidFill>
                  <a:srgbClr val="B80303"/>
                </a:solidFill>
              </a:rPr>
              <a:t>Pulp</a:t>
            </a:r>
            <a:r>
              <a:rPr lang="en-GB" dirty="0"/>
              <a:t>: paper can be crushed into a soft, wet pulp. Pulp can be used to make more paper.</a:t>
            </a:r>
          </a:p>
        </p:txBody>
      </p:sp>
      <p:sp>
        <p:nvSpPr>
          <p:cNvPr id="119814" name="Rectangle 6"/>
          <p:cNvSpPr>
            <a:spLocks noChangeArrowheads="1"/>
          </p:cNvSpPr>
          <p:nvPr/>
        </p:nvSpPr>
        <p:spPr bwMode="auto">
          <a:xfrm>
            <a:off x="340255" y="4403902"/>
            <a:ext cx="7446963" cy="830997"/>
          </a:xfrm>
          <a:prstGeom prst="rect">
            <a:avLst/>
          </a:prstGeom>
          <a:noFill/>
          <a:ln w="9525">
            <a:noFill/>
            <a:miter lim="800000"/>
            <a:headEnd/>
            <a:tailEnd/>
          </a:ln>
        </p:spPr>
        <p:txBody>
          <a:bodyPr>
            <a:spAutoFit/>
          </a:bodyPr>
          <a:lstStyle/>
          <a:p>
            <a:r>
              <a:rPr lang="en-GB" b="1" dirty="0">
                <a:solidFill>
                  <a:srgbClr val="B80303"/>
                </a:solidFill>
              </a:rPr>
              <a:t>Melt down</a:t>
            </a:r>
            <a:r>
              <a:rPr lang="en-GB" dirty="0"/>
              <a:t>: metal, glass and plastic can be melted down so that the material can be used again.</a:t>
            </a:r>
          </a:p>
        </p:txBody>
      </p:sp>
      <p:sp>
        <p:nvSpPr>
          <p:cNvPr id="119815" name="Rectangle 7"/>
          <p:cNvSpPr>
            <a:spLocks noChangeArrowheads="1"/>
          </p:cNvSpPr>
          <p:nvPr/>
        </p:nvSpPr>
        <p:spPr bwMode="auto">
          <a:xfrm>
            <a:off x="893412" y="5602464"/>
            <a:ext cx="7307263" cy="830997"/>
          </a:xfrm>
          <a:prstGeom prst="rect">
            <a:avLst/>
          </a:prstGeom>
          <a:noFill/>
          <a:ln w="9525">
            <a:noFill/>
            <a:miter lim="800000"/>
            <a:headEnd/>
            <a:tailEnd/>
          </a:ln>
        </p:spPr>
        <p:txBody>
          <a:bodyPr>
            <a:spAutoFit/>
          </a:bodyPr>
          <a:lstStyle/>
          <a:p>
            <a:r>
              <a:rPr lang="en-GB" dirty="0"/>
              <a:t>Items that can’t be recycled are sent to a</a:t>
            </a:r>
            <a:r>
              <a:rPr lang="en-GB" b="1" dirty="0">
                <a:solidFill>
                  <a:srgbClr val="FF6600"/>
                </a:solidFill>
              </a:rPr>
              <a:t> </a:t>
            </a:r>
            <a:r>
              <a:rPr lang="en-GB" b="1" dirty="0">
                <a:solidFill>
                  <a:srgbClr val="B80303"/>
                </a:solidFill>
              </a:rPr>
              <a:t>landfill</a:t>
            </a:r>
            <a:r>
              <a:rPr lang="en-GB" dirty="0"/>
              <a:t>. Trash is buried in the ground and covered with dirt.</a:t>
            </a:r>
          </a:p>
        </p:txBody>
      </p:sp>
      <p:pic>
        <p:nvPicPr>
          <p:cNvPr id="119817" name="Picture 9" descr="compost2"/>
          <p:cNvPicPr>
            <a:picLocks noChangeAspect="1" noChangeArrowheads="1"/>
          </p:cNvPicPr>
          <p:nvPr/>
        </p:nvPicPr>
        <p:blipFill>
          <a:blip r:embed="rId3" cstate="email"/>
          <a:srcRect/>
          <a:stretch>
            <a:fillRect/>
          </a:stretch>
        </p:blipFill>
        <p:spPr bwMode="auto">
          <a:xfrm>
            <a:off x="6150505" y="1276527"/>
            <a:ext cx="2286000" cy="1257300"/>
          </a:xfrm>
          <a:prstGeom prst="rect">
            <a:avLst/>
          </a:prstGeom>
          <a:noFill/>
          <a:ln w="9525">
            <a:noFill/>
            <a:miter lim="800000"/>
            <a:headEnd/>
            <a:tailEnd/>
          </a:ln>
        </p:spPr>
      </p:pic>
      <p:pic>
        <p:nvPicPr>
          <p:cNvPr id="119819" name="Picture 11" descr="newspaperStack"/>
          <p:cNvPicPr>
            <a:picLocks noChangeAspect="1" noChangeArrowheads="1"/>
          </p:cNvPicPr>
          <p:nvPr/>
        </p:nvPicPr>
        <p:blipFill>
          <a:blip r:embed="rId4" cstate="email"/>
          <a:srcRect/>
          <a:stretch>
            <a:fillRect/>
          </a:stretch>
        </p:blipFill>
        <p:spPr bwMode="auto">
          <a:xfrm>
            <a:off x="626005" y="3059289"/>
            <a:ext cx="1644650" cy="1016000"/>
          </a:xfrm>
          <a:prstGeom prst="rect">
            <a:avLst/>
          </a:prstGeom>
          <a:noFill/>
          <a:ln w="9525">
            <a:noFill/>
            <a:miter lim="800000"/>
            <a:headEnd/>
            <a:tailEnd/>
          </a:ln>
        </p:spPr>
      </p:pic>
      <p:pic>
        <p:nvPicPr>
          <p:cNvPr id="119820" name="Picture 12" descr="tin"/>
          <p:cNvPicPr>
            <a:picLocks noChangeAspect="1" noChangeArrowheads="1"/>
          </p:cNvPicPr>
          <p:nvPr/>
        </p:nvPicPr>
        <p:blipFill>
          <a:blip r:embed="rId5"/>
          <a:srcRect/>
          <a:stretch>
            <a:fillRect/>
          </a:stretch>
        </p:blipFill>
        <p:spPr bwMode="auto">
          <a:xfrm>
            <a:off x="8361893" y="4297539"/>
            <a:ext cx="396875" cy="895350"/>
          </a:xfrm>
          <a:prstGeom prst="rect">
            <a:avLst/>
          </a:prstGeom>
          <a:noFill/>
          <a:ln w="9525">
            <a:noFill/>
            <a:miter lim="800000"/>
            <a:headEnd/>
            <a:tailEnd/>
          </a:ln>
        </p:spPr>
      </p:pic>
      <p:pic>
        <p:nvPicPr>
          <p:cNvPr id="119821" name="Picture 13" descr="tin"/>
          <p:cNvPicPr>
            <a:picLocks noChangeAspect="1" noChangeArrowheads="1"/>
          </p:cNvPicPr>
          <p:nvPr/>
        </p:nvPicPr>
        <p:blipFill>
          <a:blip r:embed="rId6" cstate="email"/>
          <a:srcRect/>
          <a:stretch>
            <a:fillRect/>
          </a:stretch>
        </p:blipFill>
        <p:spPr bwMode="auto">
          <a:xfrm>
            <a:off x="7390343" y="4810302"/>
            <a:ext cx="896937" cy="396875"/>
          </a:xfrm>
          <a:prstGeom prst="rect">
            <a:avLst/>
          </a:prstGeom>
          <a:noFill/>
          <a:ln w="9525">
            <a:noFill/>
            <a:miter lim="800000"/>
            <a:headEnd/>
            <a:tailEnd/>
          </a:ln>
        </p:spPr>
      </p:pic>
      <p:pic>
        <p:nvPicPr>
          <p:cNvPr id="13" name="Picture 19">
            <a:hlinkClick r:id="" action="ppaction://hlinkshowjump?jump=nextslide"/>
            <a:extLst>
              <a:ext uri="{FF2B5EF4-FFF2-40B4-BE49-F238E27FC236}">
                <a16:creationId xmlns:a16="http://schemas.microsoft.com/office/drawing/2014/main" id="{D0305931-9783-4D84-98B8-56BE930C868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8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8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98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8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98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8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P spid="119813" grpId="0"/>
      <p:bldP spid="119814" grpId="0"/>
      <p:bldP spid="1198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r>
              <a:rPr lang="en-GB" dirty="0"/>
              <a:t>Pollution</a:t>
            </a:r>
          </a:p>
        </p:txBody>
      </p:sp>
      <p:sp>
        <p:nvSpPr>
          <p:cNvPr id="120844" name="Text Box 12"/>
          <p:cNvSpPr txBox="1">
            <a:spLocks noChangeArrowheads="1"/>
          </p:cNvSpPr>
          <p:nvPr/>
        </p:nvSpPr>
        <p:spPr bwMode="auto">
          <a:xfrm>
            <a:off x="1127125" y="6211888"/>
            <a:ext cx="6889750" cy="457200"/>
          </a:xfrm>
          <a:prstGeom prst="rect">
            <a:avLst/>
          </a:prstGeom>
          <a:noFill/>
          <a:ln w="9525" algn="ctr">
            <a:noFill/>
            <a:miter lim="800000"/>
            <a:headEnd/>
            <a:tailEnd/>
          </a:ln>
        </p:spPr>
        <p:txBody>
          <a:bodyPr>
            <a:spAutoFit/>
          </a:bodyPr>
          <a:lstStyle/>
          <a:p>
            <a:pPr algn="ctr"/>
            <a:r>
              <a:rPr lang="en-GB"/>
              <a:t>So </a:t>
            </a:r>
            <a:r>
              <a:rPr lang="en-GB" b="1"/>
              <a:t>79</a:t>
            </a:r>
            <a:r>
              <a:rPr lang="en-GB"/>
              <a:t> of the </a:t>
            </a:r>
            <a:r>
              <a:rPr lang="en-GB" b="1"/>
              <a:t>85</a:t>
            </a:r>
            <a:r>
              <a:rPr lang="en-GB"/>
              <a:t> items could have been recycled!</a:t>
            </a:r>
          </a:p>
        </p:txBody>
      </p:sp>
      <p:pic>
        <p:nvPicPr>
          <p:cNvPr id="8" name="Picture 5" descr="flash_icon">
            <a:extLst>
              <a:ext uri="{FF2B5EF4-FFF2-40B4-BE49-F238E27FC236}">
                <a16:creationId xmlns:a16="http://schemas.microsoft.com/office/drawing/2014/main" id="{1172F2C3-1913-431F-A6F7-531FBF7B92E4}"/>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1A7E5D9-B775-4514-9831-084D99C38E3A}"/>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B2BC27D9-D96D-4A32-82F7-95C2EAB8D09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A072A475-508E-4745-B3D2-03CBF7D11C7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89290"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2"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CE675958-67DF-42E7-A0E0-469D61519C2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2"/>
          <p:cNvSpPr>
            <a:spLocks noGrp="1" noChangeArrowheads="1"/>
          </p:cNvSpPr>
          <p:nvPr>
            <p:ph type="title"/>
          </p:nvPr>
        </p:nvSpPr>
        <p:spPr/>
        <p:txBody>
          <a:bodyPr/>
          <a:lstStyle/>
          <a:p>
            <a:pPr eaLnBrk="1" hangingPunct="1"/>
            <a:r>
              <a:rPr lang="en-GB" dirty="0"/>
              <a:t>Protecting our planet</a:t>
            </a:r>
          </a:p>
        </p:txBody>
      </p:sp>
      <p:sp>
        <p:nvSpPr>
          <p:cNvPr id="99353" name="Text Box 25"/>
          <p:cNvSpPr txBox="1">
            <a:spLocks noChangeArrowheads="1"/>
          </p:cNvSpPr>
          <p:nvPr/>
        </p:nvSpPr>
        <p:spPr bwMode="auto">
          <a:xfrm>
            <a:off x="335139" y="776464"/>
            <a:ext cx="7988300" cy="830997"/>
          </a:xfrm>
          <a:prstGeom prst="rect">
            <a:avLst/>
          </a:prstGeom>
          <a:noFill/>
          <a:ln w="9525">
            <a:noFill/>
            <a:miter lim="800000"/>
            <a:headEnd/>
            <a:tailEnd/>
          </a:ln>
        </p:spPr>
        <p:txBody>
          <a:bodyPr wrap="square">
            <a:spAutoFit/>
          </a:bodyPr>
          <a:lstStyle/>
          <a:p>
            <a:r>
              <a:rPr lang="en-GB" dirty="0"/>
              <a:t>Another way to protect Earth’s resources is to use less </a:t>
            </a:r>
            <a:br>
              <a:rPr lang="en-GB" dirty="0"/>
            </a:br>
            <a:r>
              <a:rPr lang="en-GB" dirty="0"/>
              <a:t>of them.</a:t>
            </a:r>
          </a:p>
        </p:txBody>
      </p:sp>
      <p:sp>
        <p:nvSpPr>
          <p:cNvPr id="15" name="Text Box 25"/>
          <p:cNvSpPr txBox="1">
            <a:spLocks noChangeArrowheads="1"/>
          </p:cNvSpPr>
          <p:nvPr/>
        </p:nvSpPr>
        <p:spPr bwMode="auto">
          <a:xfrm>
            <a:off x="335139" y="3760964"/>
            <a:ext cx="3263900" cy="1938992"/>
          </a:xfrm>
          <a:prstGeom prst="rect">
            <a:avLst/>
          </a:prstGeom>
          <a:noFill/>
          <a:ln w="9525">
            <a:noFill/>
            <a:miter lim="800000"/>
            <a:headEnd/>
            <a:tailEnd/>
          </a:ln>
        </p:spPr>
        <p:txBody>
          <a:bodyPr wrap="square">
            <a:spAutoFit/>
          </a:bodyPr>
          <a:lstStyle/>
          <a:p>
            <a:r>
              <a:rPr lang="en-GB" dirty="0"/>
              <a:t>Can you think of any </a:t>
            </a:r>
            <a:br>
              <a:rPr lang="en-GB" dirty="0"/>
            </a:br>
            <a:r>
              <a:rPr lang="en-GB" dirty="0"/>
              <a:t>ways to </a:t>
            </a:r>
            <a:r>
              <a:rPr lang="en-GB" b="1" dirty="0">
                <a:solidFill>
                  <a:srgbClr val="B80303"/>
                </a:solidFill>
              </a:rPr>
              <a:t>reduce</a:t>
            </a:r>
            <a:r>
              <a:rPr lang="en-GB" dirty="0"/>
              <a:t> the </a:t>
            </a:r>
            <a:br>
              <a:rPr lang="en-GB" dirty="0"/>
            </a:br>
            <a:r>
              <a:rPr lang="en-GB" dirty="0"/>
              <a:t>amount of resources </a:t>
            </a:r>
            <a:br>
              <a:rPr lang="en-GB" dirty="0"/>
            </a:br>
            <a:r>
              <a:rPr lang="en-GB" dirty="0"/>
              <a:t>you use in your </a:t>
            </a:r>
            <a:br>
              <a:rPr lang="en-GB" dirty="0"/>
            </a:br>
            <a:r>
              <a:rPr lang="en-GB" dirty="0"/>
              <a:t>everyday life? </a:t>
            </a:r>
          </a:p>
        </p:txBody>
      </p:sp>
      <p:sp>
        <p:nvSpPr>
          <p:cNvPr id="12" name="Text Box 25"/>
          <p:cNvSpPr txBox="1">
            <a:spLocks noChangeArrowheads="1"/>
          </p:cNvSpPr>
          <p:nvPr/>
        </p:nvSpPr>
        <p:spPr bwMode="auto">
          <a:xfrm>
            <a:off x="335139" y="2084048"/>
            <a:ext cx="3568700" cy="1200329"/>
          </a:xfrm>
          <a:prstGeom prst="rect">
            <a:avLst/>
          </a:prstGeom>
          <a:noFill/>
          <a:ln w="9525">
            <a:noFill/>
            <a:miter lim="800000"/>
            <a:headEnd/>
            <a:tailEnd/>
          </a:ln>
        </p:spPr>
        <p:txBody>
          <a:bodyPr wrap="square">
            <a:spAutoFit/>
          </a:bodyPr>
          <a:lstStyle/>
          <a:p>
            <a:r>
              <a:rPr lang="en-GB" dirty="0"/>
              <a:t>This means that fewer resources will need to </a:t>
            </a:r>
            <a:br>
              <a:rPr lang="en-GB" dirty="0"/>
            </a:br>
            <a:r>
              <a:rPr lang="en-GB" dirty="0"/>
              <a:t>be removed from Earth.</a:t>
            </a:r>
          </a:p>
        </p:txBody>
      </p:sp>
      <p:pic>
        <p:nvPicPr>
          <p:cNvPr id="8" name="Picture 19">
            <a:hlinkClick r:id="" action="ppaction://hlinkshowjump?jump=nextslide"/>
            <a:extLst>
              <a:ext uri="{FF2B5EF4-FFF2-40B4-BE49-F238E27FC236}">
                <a16:creationId xmlns:a16="http://schemas.microsoft.com/office/drawing/2014/main" id="{404ED00E-9F28-4BA0-B6C2-2E62BC6AF4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C6E860E3-F321-478B-BF6D-244B641FCD08}"/>
              </a:ext>
            </a:extLst>
          </p:cNvPr>
          <p:cNvPicPr>
            <a:picLocks noChangeAspect="1"/>
          </p:cNvPicPr>
          <p:nvPr/>
        </p:nvPicPr>
        <p:blipFill rotWithShape="1">
          <a:blip r:embed="rId4">
            <a:extLst>
              <a:ext uri="{28A0092B-C50C-407E-A947-70E740481C1C}">
                <a14:useLocalDpi xmlns:a14="http://schemas.microsoft.com/office/drawing/2010/main" val="0"/>
              </a:ext>
            </a:extLst>
          </a:blip>
          <a:srcRect l="12969"/>
          <a:stretch/>
        </p:blipFill>
        <p:spPr>
          <a:xfrm>
            <a:off x="4153297" y="2110523"/>
            <a:ext cx="4293791" cy="3467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GB" dirty="0"/>
              <a:t>Protecting our planet</a:t>
            </a:r>
          </a:p>
        </p:txBody>
      </p:sp>
      <p:pic>
        <p:nvPicPr>
          <p:cNvPr id="5" name="Picture 5" descr="flash_icon">
            <a:extLst>
              <a:ext uri="{FF2B5EF4-FFF2-40B4-BE49-F238E27FC236}">
                <a16:creationId xmlns:a16="http://schemas.microsoft.com/office/drawing/2014/main" id="{4FB1BE45-A2C1-404B-9774-034B13AD6259}"/>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6B8A2348-351C-45DB-B36B-78392C7BAD1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096"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F44C5979-2D0B-4DEB-A830-CB3678AF353A}"/>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otepaper2.png"/>
          <p:cNvPicPr>
            <a:picLocks noChangeAspect="1"/>
          </p:cNvPicPr>
          <p:nvPr/>
        </p:nvPicPr>
        <p:blipFill>
          <a:blip r:embed="rId3"/>
          <a:srcRect/>
          <a:stretch>
            <a:fillRect/>
          </a:stretch>
        </p:blipFill>
        <p:spPr bwMode="auto">
          <a:xfrm>
            <a:off x="127000" y="781050"/>
            <a:ext cx="8724900" cy="5340350"/>
          </a:xfrm>
          <a:prstGeom prst="rect">
            <a:avLst/>
          </a:prstGeom>
          <a:noFill/>
          <a:ln w="9525">
            <a:noFill/>
            <a:miter lim="800000"/>
            <a:headEnd/>
            <a:tailEnd/>
          </a:ln>
        </p:spPr>
      </p:pic>
      <p:sp>
        <p:nvSpPr>
          <p:cNvPr id="8196" name="Rectangle 22"/>
          <p:cNvSpPr>
            <a:spLocks noGrp="1" noChangeArrowheads="1"/>
          </p:cNvSpPr>
          <p:nvPr>
            <p:ph type="title"/>
          </p:nvPr>
        </p:nvSpPr>
        <p:spPr/>
        <p:txBody>
          <a:bodyPr/>
          <a:lstStyle/>
          <a:p>
            <a:pPr eaLnBrk="1" hangingPunct="1"/>
            <a:r>
              <a:rPr lang="en-GB" dirty="0"/>
              <a:t>Protecting our planet</a:t>
            </a:r>
          </a:p>
        </p:txBody>
      </p:sp>
      <p:sp>
        <p:nvSpPr>
          <p:cNvPr id="99353" name="Text Box 25"/>
          <p:cNvSpPr txBox="1">
            <a:spLocks noChangeArrowheads="1"/>
          </p:cNvSpPr>
          <p:nvPr/>
        </p:nvSpPr>
        <p:spPr bwMode="auto">
          <a:xfrm>
            <a:off x="1282700" y="941388"/>
            <a:ext cx="7150100" cy="1200329"/>
          </a:xfrm>
          <a:prstGeom prst="rect">
            <a:avLst/>
          </a:prstGeom>
          <a:noFill/>
          <a:ln w="9525">
            <a:noFill/>
            <a:miter lim="800000"/>
            <a:headEnd/>
            <a:tailEnd/>
          </a:ln>
        </p:spPr>
        <p:txBody>
          <a:bodyPr wrap="square">
            <a:spAutoFit/>
          </a:bodyPr>
          <a:lstStyle/>
          <a:p>
            <a:r>
              <a:rPr lang="en-GB" b="1" dirty="0"/>
              <a:t>Design a poster to show ONE way in which local communities can protect Earth’s resources or the natural environment.</a:t>
            </a:r>
          </a:p>
        </p:txBody>
      </p:sp>
      <p:sp>
        <p:nvSpPr>
          <p:cNvPr id="8" name="Text Box 25"/>
          <p:cNvSpPr txBox="1">
            <a:spLocks noChangeArrowheads="1"/>
          </p:cNvSpPr>
          <p:nvPr/>
        </p:nvSpPr>
        <p:spPr bwMode="auto">
          <a:xfrm>
            <a:off x="1320800" y="2464872"/>
            <a:ext cx="6896100" cy="1200329"/>
          </a:xfrm>
          <a:prstGeom prst="rect">
            <a:avLst/>
          </a:prstGeom>
          <a:noFill/>
          <a:ln w="9525">
            <a:noFill/>
            <a:miter lim="800000"/>
            <a:headEnd/>
            <a:tailEnd/>
          </a:ln>
        </p:spPr>
        <p:txBody>
          <a:bodyPr wrap="square">
            <a:spAutoFit/>
          </a:bodyPr>
          <a:lstStyle/>
          <a:p>
            <a:r>
              <a:rPr lang="en-GB" dirty="0"/>
              <a:t>Research your chosen method to understand how it could help to protect Earth’s resources </a:t>
            </a:r>
            <a:br>
              <a:rPr lang="en-GB" dirty="0"/>
            </a:br>
            <a:r>
              <a:rPr lang="en-GB" dirty="0"/>
              <a:t>or the natural environment.</a:t>
            </a:r>
          </a:p>
        </p:txBody>
      </p:sp>
      <p:sp>
        <p:nvSpPr>
          <p:cNvPr id="9" name="Text Box 25"/>
          <p:cNvSpPr txBox="1">
            <a:spLocks noChangeArrowheads="1"/>
          </p:cNvSpPr>
          <p:nvPr/>
        </p:nvSpPr>
        <p:spPr bwMode="auto">
          <a:xfrm>
            <a:off x="1320800" y="4001572"/>
            <a:ext cx="6896100" cy="1200329"/>
          </a:xfrm>
          <a:prstGeom prst="rect">
            <a:avLst/>
          </a:prstGeom>
          <a:noFill/>
          <a:ln w="9525">
            <a:noFill/>
            <a:miter lim="800000"/>
            <a:headEnd/>
            <a:tailEnd/>
          </a:ln>
        </p:spPr>
        <p:txBody>
          <a:bodyPr wrap="square">
            <a:spAutoFit/>
          </a:bodyPr>
          <a:lstStyle/>
          <a:p>
            <a:r>
              <a:rPr lang="en-GB" dirty="0"/>
              <a:t>Describe how your chosen method would </a:t>
            </a:r>
            <a:br>
              <a:rPr lang="en-GB" dirty="0"/>
            </a:br>
            <a:r>
              <a:rPr lang="en-GB" dirty="0"/>
              <a:t>work and explain why local communities </a:t>
            </a:r>
            <a:br>
              <a:rPr lang="en-GB" dirty="0"/>
            </a:br>
            <a:r>
              <a:rPr lang="en-GB" dirty="0"/>
              <a:t>should use it.</a:t>
            </a:r>
          </a:p>
        </p:txBody>
      </p:sp>
      <p:pic>
        <p:nvPicPr>
          <p:cNvPr id="10" name="Picture 9" descr="Pen.png"/>
          <p:cNvPicPr>
            <a:picLocks noChangeAspect="1"/>
          </p:cNvPicPr>
          <p:nvPr/>
        </p:nvPicPr>
        <p:blipFill>
          <a:blip r:embed="rId4"/>
          <a:stretch>
            <a:fillRect/>
          </a:stretch>
        </p:blipFill>
        <p:spPr>
          <a:xfrm>
            <a:off x="7370762" y="1924050"/>
            <a:ext cx="1285875" cy="4533900"/>
          </a:xfrm>
          <a:prstGeom prst="rect">
            <a:avLst/>
          </a:prstGeom>
        </p:spPr>
      </p:pic>
      <p:pic>
        <p:nvPicPr>
          <p:cNvPr id="11" name="Picture 10">
            <a:extLst>
              <a:ext uri="{FF2B5EF4-FFF2-40B4-BE49-F238E27FC236}">
                <a16:creationId xmlns:a16="http://schemas.microsoft.com/office/drawing/2014/main" id="{3B37CC2C-B9DA-42D1-8E2A-8CBF4DF4544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41790" y="86520"/>
            <a:ext cx="442911" cy="51673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7. Stability and Change</a:t>
            </a:r>
            <a:endParaRPr lang="en-US" sz="1600" dirty="0"/>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2"/>
          <p:cNvSpPr>
            <a:spLocks noGrp="1" noChangeArrowheads="1"/>
          </p:cNvSpPr>
          <p:nvPr>
            <p:ph type="title"/>
          </p:nvPr>
        </p:nvSpPr>
        <p:spPr/>
        <p:txBody>
          <a:bodyPr/>
          <a:lstStyle/>
          <a:p>
            <a:pPr eaLnBrk="1" hangingPunct="1"/>
            <a:r>
              <a:rPr lang="en-GB" dirty="0"/>
              <a:t>Protecting our planet</a:t>
            </a:r>
          </a:p>
        </p:txBody>
      </p:sp>
      <p:sp>
        <p:nvSpPr>
          <p:cNvPr id="8198" name="Text Box 24"/>
          <p:cNvSpPr txBox="1">
            <a:spLocks noChangeArrowheads="1"/>
          </p:cNvSpPr>
          <p:nvPr/>
        </p:nvSpPr>
        <p:spPr bwMode="auto">
          <a:xfrm>
            <a:off x="335139" y="776464"/>
            <a:ext cx="8204200" cy="830997"/>
          </a:xfrm>
          <a:prstGeom prst="rect">
            <a:avLst/>
          </a:prstGeom>
          <a:noFill/>
          <a:ln w="9525">
            <a:noFill/>
            <a:miter lim="800000"/>
            <a:headEnd/>
            <a:tailEnd/>
          </a:ln>
        </p:spPr>
        <p:txBody>
          <a:bodyPr wrap="square">
            <a:spAutoFit/>
          </a:bodyPr>
          <a:lstStyle/>
          <a:p>
            <a:r>
              <a:rPr lang="en-GB" dirty="0"/>
              <a:t>Human communities all over the world </a:t>
            </a:r>
            <a:r>
              <a:rPr lang="en-GB" b="1" dirty="0"/>
              <a:t>extract</a:t>
            </a:r>
            <a:r>
              <a:rPr lang="en-GB" dirty="0"/>
              <a:t> and use Earth’s natural resources.</a:t>
            </a:r>
          </a:p>
        </p:txBody>
      </p:sp>
      <p:sp>
        <p:nvSpPr>
          <p:cNvPr id="99354" name="Text Box 26"/>
          <p:cNvSpPr txBox="1">
            <a:spLocks noChangeArrowheads="1"/>
          </p:cNvSpPr>
          <p:nvPr/>
        </p:nvSpPr>
        <p:spPr bwMode="auto">
          <a:xfrm>
            <a:off x="335139" y="1806752"/>
            <a:ext cx="8178800" cy="830997"/>
          </a:xfrm>
          <a:prstGeom prst="rect">
            <a:avLst/>
          </a:prstGeom>
          <a:noFill/>
          <a:ln w="9525" algn="ctr">
            <a:noFill/>
            <a:miter lim="800000"/>
            <a:headEnd/>
            <a:tailEnd/>
          </a:ln>
        </p:spPr>
        <p:txBody>
          <a:bodyPr wrap="square">
            <a:spAutoFit/>
          </a:bodyPr>
          <a:lstStyle/>
          <a:p>
            <a:r>
              <a:rPr lang="en-GB" dirty="0"/>
              <a:t>We all depend on them for our everyday lives, however different they may be!</a:t>
            </a:r>
          </a:p>
        </p:txBody>
      </p:sp>
      <p:pic>
        <p:nvPicPr>
          <p:cNvPr id="10" name="Picture 5" descr="notes_icon">
            <a:extLst>
              <a:ext uri="{FF2B5EF4-FFF2-40B4-BE49-F238E27FC236}">
                <a16:creationId xmlns:a16="http://schemas.microsoft.com/office/drawing/2014/main" id="{9973B769-EBDD-4B70-AA2A-BA2558F1EAD2}"/>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5" name="Picture 19">
            <a:hlinkClick r:id="" action="ppaction://hlinkshowjump?jump=nextslide"/>
            <a:extLst>
              <a:ext uri="{FF2B5EF4-FFF2-40B4-BE49-F238E27FC236}">
                <a16:creationId xmlns:a16="http://schemas.microsoft.com/office/drawing/2014/main" id="{0AB55553-9C84-43E8-9B5C-44DC8229340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A54F2C2E-4F31-4C82-86D6-8DBCEE98B42A}"/>
              </a:ext>
            </a:extLst>
          </p:cNvPr>
          <p:cNvPicPr>
            <a:picLocks noChangeAspect="1"/>
          </p:cNvPicPr>
          <p:nvPr/>
        </p:nvPicPr>
        <p:blipFill rotWithShape="1">
          <a:blip r:embed="rId5">
            <a:extLst>
              <a:ext uri="{28A0092B-C50C-407E-A947-70E740481C1C}">
                <a14:useLocalDpi xmlns:a14="http://schemas.microsoft.com/office/drawing/2010/main" val="0"/>
              </a:ext>
            </a:extLst>
          </a:blip>
          <a:srcRect l="43741"/>
          <a:stretch/>
        </p:blipFill>
        <p:spPr>
          <a:xfrm>
            <a:off x="3111548" y="3044181"/>
            <a:ext cx="2500102" cy="2962600"/>
          </a:xfrm>
          <a:prstGeom prst="rect">
            <a:avLst/>
          </a:prstGeom>
        </p:spPr>
      </p:pic>
      <p:pic>
        <p:nvPicPr>
          <p:cNvPr id="5" name="Picture 4">
            <a:extLst>
              <a:ext uri="{FF2B5EF4-FFF2-40B4-BE49-F238E27FC236}">
                <a16:creationId xmlns:a16="http://schemas.microsoft.com/office/drawing/2014/main" id="{4C11FA0D-3C2A-4A11-9790-A91E6DF6DD2A}"/>
              </a:ext>
            </a:extLst>
          </p:cNvPr>
          <p:cNvPicPr>
            <a:picLocks noChangeAspect="1"/>
          </p:cNvPicPr>
          <p:nvPr/>
        </p:nvPicPr>
        <p:blipFill rotWithShape="1">
          <a:blip r:embed="rId6">
            <a:extLst>
              <a:ext uri="{28A0092B-C50C-407E-A947-70E740481C1C}">
                <a14:useLocalDpi xmlns:a14="http://schemas.microsoft.com/office/drawing/2010/main" val="0"/>
              </a:ext>
            </a:extLst>
          </a:blip>
          <a:srcRect l="15001" r="22846"/>
          <a:stretch/>
        </p:blipFill>
        <p:spPr>
          <a:xfrm>
            <a:off x="5991225" y="3044181"/>
            <a:ext cx="2717801" cy="2962600"/>
          </a:xfrm>
          <a:prstGeom prst="rect">
            <a:avLst/>
          </a:prstGeom>
        </p:spPr>
      </p:pic>
      <p:pic>
        <p:nvPicPr>
          <p:cNvPr id="7" name="Picture 6">
            <a:extLst>
              <a:ext uri="{FF2B5EF4-FFF2-40B4-BE49-F238E27FC236}">
                <a16:creationId xmlns:a16="http://schemas.microsoft.com/office/drawing/2014/main" id="{37A43D2E-34F5-4C7E-9AA9-96FDFDD67D11}"/>
              </a:ext>
            </a:extLst>
          </p:cNvPr>
          <p:cNvPicPr>
            <a:picLocks noChangeAspect="1"/>
          </p:cNvPicPr>
          <p:nvPr/>
        </p:nvPicPr>
        <p:blipFill rotWithShape="1">
          <a:blip r:embed="rId7">
            <a:extLst>
              <a:ext uri="{28A0092B-C50C-407E-A947-70E740481C1C}">
                <a14:useLocalDpi xmlns:a14="http://schemas.microsoft.com/office/drawing/2010/main" val="0"/>
              </a:ext>
            </a:extLst>
          </a:blip>
          <a:srcRect l="16386" r="20199"/>
          <a:stretch/>
        </p:blipFill>
        <p:spPr>
          <a:xfrm>
            <a:off x="355600" y="3044181"/>
            <a:ext cx="2470148" cy="29502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2"/>
          <p:cNvSpPr>
            <a:spLocks noGrp="1" noChangeArrowheads="1"/>
          </p:cNvSpPr>
          <p:nvPr>
            <p:ph type="title"/>
          </p:nvPr>
        </p:nvSpPr>
        <p:spPr/>
        <p:txBody>
          <a:bodyPr/>
          <a:lstStyle/>
          <a:p>
            <a:pPr eaLnBrk="1" hangingPunct="1"/>
            <a:r>
              <a:rPr lang="en-GB" dirty="0"/>
              <a:t>Protecting our planet</a:t>
            </a:r>
          </a:p>
        </p:txBody>
      </p:sp>
      <p:sp>
        <p:nvSpPr>
          <p:cNvPr id="99353" name="Text Box 25"/>
          <p:cNvSpPr txBox="1">
            <a:spLocks noChangeArrowheads="1"/>
          </p:cNvSpPr>
          <p:nvPr/>
        </p:nvSpPr>
        <p:spPr bwMode="auto">
          <a:xfrm>
            <a:off x="335139" y="774168"/>
            <a:ext cx="8699500" cy="830997"/>
          </a:xfrm>
          <a:prstGeom prst="rect">
            <a:avLst/>
          </a:prstGeom>
          <a:noFill/>
          <a:ln w="9525">
            <a:noFill/>
            <a:miter lim="800000"/>
            <a:headEnd/>
            <a:tailEnd/>
          </a:ln>
        </p:spPr>
        <p:txBody>
          <a:bodyPr wrap="square">
            <a:spAutoFit/>
          </a:bodyPr>
          <a:lstStyle/>
          <a:p>
            <a:r>
              <a:rPr lang="en-GB" dirty="0"/>
              <a:t>Human communities all over the world have also had a </a:t>
            </a:r>
            <a:br>
              <a:rPr lang="en-GB" dirty="0"/>
            </a:br>
            <a:r>
              <a:rPr lang="en-GB" dirty="0"/>
              <a:t>large impact on the natural environment.</a:t>
            </a:r>
          </a:p>
        </p:txBody>
      </p:sp>
      <p:sp>
        <p:nvSpPr>
          <p:cNvPr id="10" name="Text Box 25"/>
          <p:cNvSpPr txBox="1">
            <a:spLocks noChangeArrowheads="1"/>
          </p:cNvSpPr>
          <p:nvPr/>
        </p:nvSpPr>
        <p:spPr bwMode="auto">
          <a:xfrm>
            <a:off x="347839" y="1798671"/>
            <a:ext cx="4619272" cy="461665"/>
          </a:xfrm>
          <a:prstGeom prst="rect">
            <a:avLst/>
          </a:prstGeom>
          <a:solidFill>
            <a:srgbClr val="FDD9D9"/>
          </a:solidFill>
          <a:ln w="9525">
            <a:noFill/>
            <a:miter lim="800000"/>
            <a:headEnd/>
            <a:tailEnd/>
          </a:ln>
        </p:spPr>
        <p:txBody>
          <a:bodyPr wrap="square">
            <a:spAutoFit/>
          </a:bodyPr>
          <a:lstStyle/>
          <a:p>
            <a:r>
              <a:rPr lang="en-GB" dirty="0"/>
              <a:t>Can you think of any examples?</a:t>
            </a:r>
          </a:p>
        </p:txBody>
      </p:sp>
      <p:pic>
        <p:nvPicPr>
          <p:cNvPr id="12" name="Picture 5" descr="notes_icon">
            <a:extLst>
              <a:ext uri="{FF2B5EF4-FFF2-40B4-BE49-F238E27FC236}">
                <a16:creationId xmlns:a16="http://schemas.microsoft.com/office/drawing/2014/main" id="{F37BDA0B-E91D-4513-AC1F-2B186556510B}"/>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3" name="Picture 19">
            <a:hlinkClick r:id="" action="ppaction://hlinkshowjump?jump=nextslide"/>
            <a:extLst>
              <a:ext uri="{FF2B5EF4-FFF2-40B4-BE49-F238E27FC236}">
                <a16:creationId xmlns:a16="http://schemas.microsoft.com/office/drawing/2014/main" id="{582EB85D-C08F-437C-BF11-DC3281355F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995C5D92-85E0-4C6C-AA14-3E63766345F0}"/>
              </a:ext>
            </a:extLst>
          </p:cNvPr>
          <p:cNvPicPr>
            <a:picLocks noChangeAspect="1"/>
          </p:cNvPicPr>
          <p:nvPr/>
        </p:nvPicPr>
        <p:blipFill rotWithShape="1">
          <a:blip r:embed="rId5">
            <a:extLst>
              <a:ext uri="{28A0092B-C50C-407E-A947-70E740481C1C}">
                <a14:useLocalDpi xmlns:a14="http://schemas.microsoft.com/office/drawing/2010/main" val="0"/>
              </a:ext>
            </a:extLst>
          </a:blip>
          <a:srcRect l="7059" r="41988"/>
          <a:stretch/>
        </p:blipFill>
        <p:spPr>
          <a:xfrm>
            <a:off x="444500" y="2554356"/>
            <a:ext cx="2565795" cy="3359513"/>
          </a:xfrm>
          <a:prstGeom prst="rect">
            <a:avLst/>
          </a:prstGeom>
        </p:spPr>
      </p:pic>
      <p:pic>
        <p:nvPicPr>
          <p:cNvPr id="5" name="Picture 4">
            <a:extLst>
              <a:ext uri="{FF2B5EF4-FFF2-40B4-BE49-F238E27FC236}">
                <a16:creationId xmlns:a16="http://schemas.microsoft.com/office/drawing/2014/main" id="{5D782687-3AB6-4ED0-BE0D-C8B86099D167}"/>
              </a:ext>
            </a:extLst>
          </p:cNvPr>
          <p:cNvPicPr>
            <a:picLocks noChangeAspect="1"/>
          </p:cNvPicPr>
          <p:nvPr/>
        </p:nvPicPr>
        <p:blipFill rotWithShape="1">
          <a:blip r:embed="rId6">
            <a:extLst>
              <a:ext uri="{28A0092B-C50C-407E-A947-70E740481C1C}">
                <a14:useLocalDpi xmlns:a14="http://schemas.microsoft.com/office/drawing/2010/main" val="0"/>
              </a:ext>
            </a:extLst>
          </a:blip>
          <a:srcRect l="48480"/>
          <a:stretch/>
        </p:blipFill>
        <p:spPr>
          <a:xfrm>
            <a:off x="3177122" y="2554356"/>
            <a:ext cx="2586950" cy="3359513"/>
          </a:xfrm>
          <a:prstGeom prst="rect">
            <a:avLst/>
          </a:prstGeom>
        </p:spPr>
      </p:pic>
      <p:pic>
        <p:nvPicPr>
          <p:cNvPr id="7" name="Picture 6">
            <a:extLst>
              <a:ext uri="{FF2B5EF4-FFF2-40B4-BE49-F238E27FC236}">
                <a16:creationId xmlns:a16="http://schemas.microsoft.com/office/drawing/2014/main" id="{52214C0F-3900-4B52-91B7-9AC1BC1612BF}"/>
              </a:ext>
            </a:extLst>
          </p:cNvPr>
          <p:cNvPicPr>
            <a:picLocks noChangeAspect="1"/>
          </p:cNvPicPr>
          <p:nvPr/>
        </p:nvPicPr>
        <p:blipFill rotWithShape="1">
          <a:blip r:embed="rId7">
            <a:extLst>
              <a:ext uri="{28A0092B-C50C-407E-A947-70E740481C1C}">
                <a14:useLocalDpi xmlns:a14="http://schemas.microsoft.com/office/drawing/2010/main" val="0"/>
              </a:ext>
            </a:extLst>
          </a:blip>
          <a:srcRect l="34953" r="15333"/>
          <a:stretch/>
        </p:blipFill>
        <p:spPr>
          <a:xfrm>
            <a:off x="5930899" y="2554355"/>
            <a:ext cx="2768601" cy="3359513"/>
          </a:xfrm>
          <a:prstGeom prst="rect">
            <a:avLst/>
          </a:prstGeom>
        </p:spPr>
      </p:pic>
      <p:pic>
        <p:nvPicPr>
          <p:cNvPr id="11" name="Picture 10">
            <a:extLst>
              <a:ext uri="{FF2B5EF4-FFF2-40B4-BE49-F238E27FC236}">
                <a16:creationId xmlns:a16="http://schemas.microsoft.com/office/drawing/2014/main" id="{E79E451D-8475-4806-AE57-DEFF72AAA28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97290"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2"/>
          <p:cNvSpPr>
            <a:spLocks noGrp="1" noChangeArrowheads="1"/>
          </p:cNvSpPr>
          <p:nvPr>
            <p:ph type="title"/>
          </p:nvPr>
        </p:nvSpPr>
        <p:spPr/>
        <p:txBody>
          <a:bodyPr/>
          <a:lstStyle/>
          <a:p>
            <a:pPr eaLnBrk="1" hangingPunct="1"/>
            <a:r>
              <a:rPr lang="en-GB" dirty="0"/>
              <a:t>Protecting our planet</a:t>
            </a:r>
          </a:p>
        </p:txBody>
      </p:sp>
      <p:sp>
        <p:nvSpPr>
          <p:cNvPr id="99353" name="Text Box 25"/>
          <p:cNvSpPr txBox="1">
            <a:spLocks noChangeArrowheads="1"/>
          </p:cNvSpPr>
          <p:nvPr/>
        </p:nvSpPr>
        <p:spPr bwMode="auto">
          <a:xfrm>
            <a:off x="335139" y="776464"/>
            <a:ext cx="7988300" cy="830997"/>
          </a:xfrm>
          <a:prstGeom prst="rect">
            <a:avLst/>
          </a:prstGeom>
          <a:noFill/>
          <a:ln w="9525">
            <a:noFill/>
            <a:miter lim="800000"/>
            <a:headEnd/>
            <a:tailEnd/>
          </a:ln>
        </p:spPr>
        <p:txBody>
          <a:bodyPr wrap="square">
            <a:spAutoFit/>
          </a:bodyPr>
          <a:lstStyle/>
          <a:p>
            <a:r>
              <a:rPr lang="en-GB" dirty="0"/>
              <a:t>Some people and communities are taking steps to protect </a:t>
            </a:r>
            <a:br>
              <a:rPr lang="en-GB" dirty="0"/>
            </a:br>
            <a:r>
              <a:rPr lang="en-GB" dirty="0"/>
              <a:t>Earth’s natural environment and its resources.</a:t>
            </a:r>
          </a:p>
        </p:txBody>
      </p:sp>
      <p:sp>
        <p:nvSpPr>
          <p:cNvPr id="8" name="Text Box 25"/>
          <p:cNvSpPr txBox="1">
            <a:spLocks noChangeArrowheads="1"/>
          </p:cNvSpPr>
          <p:nvPr/>
        </p:nvSpPr>
        <p:spPr bwMode="auto">
          <a:xfrm>
            <a:off x="360539" y="2127983"/>
            <a:ext cx="4610100" cy="1569660"/>
          </a:xfrm>
          <a:prstGeom prst="rect">
            <a:avLst/>
          </a:prstGeom>
          <a:noFill/>
          <a:ln w="9525">
            <a:noFill/>
            <a:miter lim="800000"/>
            <a:headEnd/>
            <a:tailEnd/>
          </a:ln>
        </p:spPr>
        <p:txBody>
          <a:bodyPr wrap="square">
            <a:spAutoFit/>
          </a:bodyPr>
          <a:lstStyle/>
          <a:p>
            <a:r>
              <a:rPr lang="en-GB" dirty="0"/>
              <a:t>One way to do this is to use ideas from </a:t>
            </a:r>
            <a:r>
              <a:rPr lang="en-GB" b="1" dirty="0"/>
              <a:t>science</a:t>
            </a:r>
            <a:r>
              <a:rPr lang="en-GB" dirty="0"/>
              <a:t> to understand problems and </a:t>
            </a:r>
            <a:br>
              <a:rPr lang="en-GB" dirty="0"/>
            </a:br>
            <a:r>
              <a:rPr lang="en-GB" dirty="0"/>
              <a:t>come up with a </a:t>
            </a:r>
            <a:r>
              <a:rPr lang="en-GB" b="1" dirty="0">
                <a:solidFill>
                  <a:srgbClr val="B80303"/>
                </a:solidFill>
              </a:rPr>
              <a:t>solution</a:t>
            </a:r>
            <a:r>
              <a:rPr lang="en-GB" dirty="0"/>
              <a:t>.</a:t>
            </a:r>
          </a:p>
        </p:txBody>
      </p:sp>
      <p:pic>
        <p:nvPicPr>
          <p:cNvPr id="17" name="Picture 16" descr="scientist_female.png"/>
          <p:cNvPicPr>
            <a:picLocks noChangeAspect="1"/>
          </p:cNvPicPr>
          <p:nvPr/>
        </p:nvPicPr>
        <p:blipFill>
          <a:blip r:embed="rId3"/>
          <a:stretch>
            <a:fillRect/>
          </a:stretch>
        </p:blipFill>
        <p:spPr>
          <a:xfrm>
            <a:off x="5012418" y="2046804"/>
            <a:ext cx="3077482" cy="4607995"/>
          </a:xfrm>
          <a:prstGeom prst="rect">
            <a:avLst/>
          </a:prstGeom>
        </p:spPr>
      </p:pic>
      <p:sp>
        <p:nvSpPr>
          <p:cNvPr id="18" name="Text Box 25"/>
          <p:cNvSpPr txBox="1">
            <a:spLocks noChangeArrowheads="1"/>
          </p:cNvSpPr>
          <p:nvPr/>
        </p:nvSpPr>
        <p:spPr bwMode="auto">
          <a:xfrm>
            <a:off x="360539" y="4218164"/>
            <a:ext cx="3581400" cy="1200329"/>
          </a:xfrm>
          <a:prstGeom prst="rect">
            <a:avLst/>
          </a:prstGeom>
          <a:noFill/>
          <a:ln w="9525">
            <a:noFill/>
            <a:miter lim="800000"/>
            <a:headEnd/>
            <a:tailEnd/>
          </a:ln>
        </p:spPr>
        <p:txBody>
          <a:bodyPr wrap="square">
            <a:spAutoFit/>
          </a:bodyPr>
          <a:lstStyle/>
          <a:p>
            <a:r>
              <a:rPr lang="en-GB" dirty="0"/>
              <a:t>This approach can </a:t>
            </a:r>
            <a:br>
              <a:rPr lang="en-GB" dirty="0"/>
            </a:br>
            <a:r>
              <a:rPr lang="en-GB" dirty="0"/>
              <a:t>be applied in many </a:t>
            </a:r>
            <a:br>
              <a:rPr lang="en-GB" dirty="0"/>
            </a:br>
            <a:r>
              <a:rPr lang="en-GB" dirty="0"/>
              <a:t>different areas.</a:t>
            </a:r>
          </a:p>
        </p:txBody>
      </p:sp>
      <p:pic>
        <p:nvPicPr>
          <p:cNvPr id="9" name="Picture 19">
            <a:hlinkClick r:id="" action="ppaction://hlinkshowjump?jump=nextslide"/>
            <a:extLst>
              <a:ext uri="{FF2B5EF4-FFF2-40B4-BE49-F238E27FC236}">
                <a16:creationId xmlns:a16="http://schemas.microsoft.com/office/drawing/2014/main" id="{990A2203-1F3B-48E1-9137-3BF23B65CD0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452DA4E-43AC-4FFD-8C0E-6040135E7059}"/>
              </a:ext>
            </a:extLst>
          </p:cNvPr>
          <p:cNvPicPr>
            <a:picLocks noChangeAspect="1"/>
          </p:cNvPicPr>
          <p:nvPr/>
        </p:nvPicPr>
        <p:blipFill rotWithShape="1">
          <a:blip r:embed="rId3">
            <a:extLst>
              <a:ext uri="{28A0092B-C50C-407E-A947-70E740481C1C}">
                <a14:useLocalDpi xmlns:a14="http://schemas.microsoft.com/office/drawing/2010/main" val="0"/>
              </a:ext>
            </a:extLst>
          </a:blip>
          <a:srcRect r="25709"/>
          <a:stretch/>
        </p:blipFill>
        <p:spPr>
          <a:xfrm>
            <a:off x="6127822" y="3535366"/>
            <a:ext cx="2898579" cy="2602963"/>
          </a:xfrm>
          <a:prstGeom prst="rect">
            <a:avLst/>
          </a:prstGeom>
        </p:spPr>
      </p:pic>
      <p:pic>
        <p:nvPicPr>
          <p:cNvPr id="18" name="Picture 17">
            <a:extLst>
              <a:ext uri="{FF2B5EF4-FFF2-40B4-BE49-F238E27FC236}">
                <a16:creationId xmlns:a16="http://schemas.microsoft.com/office/drawing/2014/main" id="{B8E920AC-AC62-4301-A7D5-9F1ED2702122}"/>
              </a:ext>
            </a:extLst>
          </p:cNvPr>
          <p:cNvPicPr>
            <a:picLocks noChangeAspect="1"/>
          </p:cNvPicPr>
          <p:nvPr/>
        </p:nvPicPr>
        <p:blipFill rotWithShape="1">
          <a:blip r:embed="rId4">
            <a:extLst>
              <a:ext uri="{28A0092B-C50C-407E-A947-70E740481C1C}">
                <a14:useLocalDpi xmlns:a14="http://schemas.microsoft.com/office/drawing/2010/main" val="0"/>
              </a:ext>
            </a:extLst>
          </a:blip>
          <a:srcRect l="14490" r="21065" b="3752"/>
          <a:stretch/>
        </p:blipFill>
        <p:spPr>
          <a:xfrm>
            <a:off x="3226136" y="972820"/>
            <a:ext cx="2540000" cy="2478289"/>
          </a:xfrm>
          <a:prstGeom prst="rect">
            <a:avLst/>
          </a:prstGeom>
        </p:spPr>
      </p:pic>
      <p:pic>
        <p:nvPicPr>
          <p:cNvPr id="22" name="Picture 21">
            <a:extLst>
              <a:ext uri="{FF2B5EF4-FFF2-40B4-BE49-F238E27FC236}">
                <a16:creationId xmlns:a16="http://schemas.microsoft.com/office/drawing/2014/main" id="{989D1977-D853-4E01-9FE5-E92C151B9559}"/>
              </a:ext>
            </a:extLst>
          </p:cNvPr>
          <p:cNvPicPr>
            <a:picLocks noChangeAspect="1"/>
          </p:cNvPicPr>
          <p:nvPr/>
        </p:nvPicPr>
        <p:blipFill rotWithShape="1">
          <a:blip r:embed="rId5">
            <a:extLst>
              <a:ext uri="{28A0092B-C50C-407E-A947-70E740481C1C}">
                <a14:useLocalDpi xmlns:a14="http://schemas.microsoft.com/office/drawing/2010/main" val="0"/>
              </a:ext>
            </a:extLst>
          </a:blip>
          <a:srcRect l="28900"/>
          <a:stretch/>
        </p:blipFill>
        <p:spPr>
          <a:xfrm>
            <a:off x="4443582" y="1870663"/>
            <a:ext cx="2645107" cy="2478289"/>
          </a:xfrm>
          <a:prstGeom prst="rect">
            <a:avLst/>
          </a:prstGeom>
        </p:spPr>
      </p:pic>
      <p:pic>
        <p:nvPicPr>
          <p:cNvPr id="24" name="Picture 23">
            <a:extLst>
              <a:ext uri="{FF2B5EF4-FFF2-40B4-BE49-F238E27FC236}">
                <a16:creationId xmlns:a16="http://schemas.microsoft.com/office/drawing/2014/main" id="{520C83A3-83CD-43A5-B4A9-481DBFE9E0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7571" y="4254189"/>
            <a:ext cx="2900005" cy="2016619"/>
          </a:xfrm>
          <a:prstGeom prst="rect">
            <a:avLst/>
          </a:prstGeom>
        </p:spPr>
      </p:pic>
      <p:pic>
        <p:nvPicPr>
          <p:cNvPr id="5" name="Picture 4">
            <a:extLst>
              <a:ext uri="{FF2B5EF4-FFF2-40B4-BE49-F238E27FC236}">
                <a16:creationId xmlns:a16="http://schemas.microsoft.com/office/drawing/2014/main" id="{871AF58B-AC09-4A84-84B5-49F285E4A548}"/>
              </a:ext>
            </a:extLst>
          </p:cNvPr>
          <p:cNvPicPr>
            <a:picLocks noChangeAspect="1"/>
          </p:cNvPicPr>
          <p:nvPr/>
        </p:nvPicPr>
        <p:blipFill rotWithShape="1">
          <a:blip r:embed="rId7">
            <a:extLst>
              <a:ext uri="{28A0092B-C50C-407E-A947-70E740481C1C}">
                <a14:useLocalDpi xmlns:a14="http://schemas.microsoft.com/office/drawing/2010/main" val="0"/>
              </a:ext>
            </a:extLst>
          </a:blip>
          <a:srcRect l="13583" r="25084"/>
          <a:stretch/>
        </p:blipFill>
        <p:spPr>
          <a:xfrm>
            <a:off x="378658" y="3451109"/>
            <a:ext cx="2582554" cy="2731180"/>
          </a:xfrm>
          <a:prstGeom prst="rect">
            <a:avLst/>
          </a:prstGeom>
        </p:spPr>
      </p:pic>
      <p:pic>
        <p:nvPicPr>
          <p:cNvPr id="3" name="Picture 2">
            <a:extLst>
              <a:ext uri="{FF2B5EF4-FFF2-40B4-BE49-F238E27FC236}">
                <a16:creationId xmlns:a16="http://schemas.microsoft.com/office/drawing/2014/main" id="{E36B64EA-2CCE-44B6-8319-365E3273D679}"/>
              </a:ext>
            </a:extLst>
          </p:cNvPr>
          <p:cNvPicPr>
            <a:picLocks noChangeAspect="1"/>
          </p:cNvPicPr>
          <p:nvPr/>
        </p:nvPicPr>
        <p:blipFill rotWithShape="1">
          <a:blip r:embed="rId8">
            <a:extLst>
              <a:ext uri="{28A0092B-C50C-407E-A947-70E740481C1C}">
                <a14:useLocalDpi xmlns:a14="http://schemas.microsoft.com/office/drawing/2010/main" val="0"/>
              </a:ext>
            </a:extLst>
          </a:blip>
          <a:srcRect l="25283" r="8074"/>
          <a:stretch/>
        </p:blipFill>
        <p:spPr>
          <a:xfrm>
            <a:off x="378658" y="972820"/>
            <a:ext cx="2441144" cy="2329473"/>
          </a:xfrm>
          <a:prstGeom prst="rect">
            <a:avLst/>
          </a:prstGeom>
        </p:spPr>
      </p:pic>
      <p:sp>
        <p:nvSpPr>
          <p:cNvPr id="8196" name="Rectangle 22"/>
          <p:cNvSpPr>
            <a:spLocks noGrp="1" noChangeArrowheads="1"/>
          </p:cNvSpPr>
          <p:nvPr>
            <p:ph type="title"/>
          </p:nvPr>
        </p:nvSpPr>
        <p:spPr/>
        <p:txBody>
          <a:bodyPr/>
          <a:lstStyle/>
          <a:p>
            <a:pPr eaLnBrk="1" hangingPunct="1"/>
            <a:r>
              <a:rPr lang="en-GB" dirty="0"/>
              <a:t>Protecting our planet</a:t>
            </a:r>
          </a:p>
        </p:txBody>
      </p:sp>
      <p:pic>
        <p:nvPicPr>
          <p:cNvPr id="13" name="Picture 32" descr="page">
            <a:extLst>
              <a:ext uri="{FF2B5EF4-FFF2-40B4-BE49-F238E27FC236}">
                <a16:creationId xmlns:a16="http://schemas.microsoft.com/office/drawing/2014/main" id="{001AA7D2-31E0-4875-AE23-67143195674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00000">
            <a:off x="6206498" y="993511"/>
            <a:ext cx="2663451" cy="21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7">
            <a:extLst>
              <a:ext uri="{FF2B5EF4-FFF2-40B4-BE49-F238E27FC236}">
                <a16:creationId xmlns:a16="http://schemas.microsoft.com/office/drawing/2014/main" id="{10F98289-1171-42F5-B465-C25F963B66DE}"/>
              </a:ext>
            </a:extLst>
          </p:cNvPr>
          <p:cNvSpPr txBox="1">
            <a:spLocks noChangeArrowheads="1"/>
          </p:cNvSpPr>
          <p:nvPr/>
        </p:nvSpPr>
        <p:spPr bwMode="auto">
          <a:xfrm rot="536183">
            <a:off x="6441361" y="1377113"/>
            <a:ext cx="227150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100" b="0" dirty="0">
                <a:solidFill>
                  <a:srgbClr val="000066"/>
                </a:solidFill>
              </a:rPr>
              <a:t>Can you describe any </a:t>
            </a:r>
            <a:r>
              <a:rPr lang="en-GB" altLang="en-US" sz="2100" dirty="0">
                <a:solidFill>
                  <a:srgbClr val="000066"/>
                </a:solidFill>
              </a:rPr>
              <a:t>solutions</a:t>
            </a:r>
            <a:r>
              <a:rPr lang="en-GB" altLang="en-US" sz="2100" b="0" dirty="0">
                <a:solidFill>
                  <a:srgbClr val="000066"/>
                </a:solidFill>
              </a:rPr>
              <a:t> </a:t>
            </a:r>
            <a:br>
              <a:rPr lang="en-GB" altLang="en-US" sz="2100" b="0" dirty="0">
                <a:solidFill>
                  <a:srgbClr val="000066"/>
                </a:solidFill>
              </a:rPr>
            </a:br>
            <a:r>
              <a:rPr lang="en-GB" altLang="en-US" sz="2100" b="0" dirty="0">
                <a:solidFill>
                  <a:srgbClr val="000066"/>
                </a:solidFill>
              </a:rPr>
              <a:t>shown in this set of 7 images?</a:t>
            </a:r>
          </a:p>
        </p:txBody>
      </p:sp>
      <p:pic>
        <p:nvPicPr>
          <p:cNvPr id="19" name="Picture 5" descr="notes_icon">
            <a:extLst>
              <a:ext uri="{FF2B5EF4-FFF2-40B4-BE49-F238E27FC236}">
                <a16:creationId xmlns:a16="http://schemas.microsoft.com/office/drawing/2014/main" id="{1C484ECA-782B-4720-B4CA-7A4F7B4F0489}"/>
              </a:ext>
            </a:extLst>
          </p:cNvPr>
          <p:cNvPicPr>
            <a:picLocks noChangeAspect="1" noChangeArrowheads="1"/>
          </p:cNvPicPr>
          <p:nvPr/>
        </p:nvPicPr>
        <p:blipFill>
          <a:blip r:embed="rId10" cstate="print"/>
          <a:srcRect/>
          <a:stretch>
            <a:fillRect/>
          </a:stretch>
        </p:blipFill>
        <p:spPr bwMode="auto">
          <a:xfrm>
            <a:off x="8532813" y="134937"/>
            <a:ext cx="442913" cy="387350"/>
          </a:xfrm>
          <a:prstGeom prst="rect">
            <a:avLst/>
          </a:prstGeom>
          <a:noFill/>
          <a:ln w="9525">
            <a:noFill/>
            <a:miter lim="800000"/>
            <a:headEnd/>
            <a:tailEnd/>
          </a:ln>
        </p:spPr>
      </p:pic>
      <p:pic>
        <p:nvPicPr>
          <p:cNvPr id="20" name="Picture 19">
            <a:hlinkClick r:id="" action="ppaction://hlinkshowjump?jump=nextslide"/>
            <a:extLst>
              <a:ext uri="{FF2B5EF4-FFF2-40B4-BE49-F238E27FC236}">
                <a16:creationId xmlns:a16="http://schemas.microsoft.com/office/drawing/2014/main" id="{75495EA9-BDCB-4144-826C-32B8C077892A}"/>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1B1A0DED-3825-4FAC-B28A-0DE400E8815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81802" y="2721194"/>
            <a:ext cx="1992479" cy="3012388"/>
          </a:xfrm>
          <a:prstGeom prst="rect">
            <a:avLst/>
          </a:prstGeom>
        </p:spPr>
      </p:pic>
      <p:pic>
        <p:nvPicPr>
          <p:cNvPr id="15" name="Picture 14">
            <a:extLst>
              <a:ext uri="{FF2B5EF4-FFF2-40B4-BE49-F238E27FC236}">
                <a16:creationId xmlns:a16="http://schemas.microsoft.com/office/drawing/2014/main" id="{0D82CB7E-DA76-4C3F-9B6A-749F9D1509C4}"/>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097290"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otepaper2.png"/>
          <p:cNvPicPr>
            <a:picLocks noChangeAspect="1"/>
          </p:cNvPicPr>
          <p:nvPr/>
        </p:nvPicPr>
        <p:blipFill>
          <a:blip r:embed="rId3"/>
          <a:srcRect/>
          <a:stretch>
            <a:fillRect/>
          </a:stretch>
        </p:blipFill>
        <p:spPr bwMode="auto">
          <a:xfrm>
            <a:off x="127000" y="781050"/>
            <a:ext cx="8724900" cy="5340350"/>
          </a:xfrm>
          <a:prstGeom prst="rect">
            <a:avLst/>
          </a:prstGeom>
          <a:noFill/>
          <a:ln w="9525">
            <a:noFill/>
            <a:miter lim="800000"/>
            <a:headEnd/>
            <a:tailEnd/>
          </a:ln>
        </p:spPr>
      </p:pic>
      <p:sp>
        <p:nvSpPr>
          <p:cNvPr id="8196" name="Rectangle 22"/>
          <p:cNvSpPr>
            <a:spLocks noGrp="1" noChangeArrowheads="1"/>
          </p:cNvSpPr>
          <p:nvPr>
            <p:ph type="title"/>
          </p:nvPr>
        </p:nvSpPr>
        <p:spPr/>
        <p:txBody>
          <a:bodyPr/>
          <a:lstStyle/>
          <a:p>
            <a:pPr eaLnBrk="1" hangingPunct="1"/>
            <a:r>
              <a:rPr lang="en-GB" dirty="0"/>
              <a:t>Protecting our planet</a:t>
            </a:r>
          </a:p>
        </p:txBody>
      </p:sp>
      <p:sp>
        <p:nvSpPr>
          <p:cNvPr id="99353" name="Text Box 25"/>
          <p:cNvSpPr txBox="1">
            <a:spLocks noChangeArrowheads="1"/>
          </p:cNvSpPr>
          <p:nvPr/>
        </p:nvSpPr>
        <p:spPr bwMode="auto">
          <a:xfrm>
            <a:off x="1384300" y="941388"/>
            <a:ext cx="7150100" cy="1200329"/>
          </a:xfrm>
          <a:prstGeom prst="rect">
            <a:avLst/>
          </a:prstGeom>
          <a:noFill/>
          <a:ln w="9525">
            <a:noFill/>
            <a:miter lim="800000"/>
            <a:headEnd/>
            <a:tailEnd/>
          </a:ln>
        </p:spPr>
        <p:txBody>
          <a:bodyPr wrap="square">
            <a:spAutoFit/>
          </a:bodyPr>
          <a:lstStyle/>
          <a:p>
            <a:r>
              <a:rPr lang="en-GB" b="1" dirty="0"/>
              <a:t>Design an information leaflet to explain ONE way in which Earth’s resources or the natural environment are being protected.</a:t>
            </a:r>
          </a:p>
        </p:txBody>
      </p:sp>
      <p:sp>
        <p:nvSpPr>
          <p:cNvPr id="8" name="Text Box 25"/>
          <p:cNvSpPr txBox="1">
            <a:spLocks noChangeArrowheads="1"/>
          </p:cNvSpPr>
          <p:nvPr/>
        </p:nvSpPr>
        <p:spPr bwMode="auto">
          <a:xfrm>
            <a:off x="1384300" y="2464872"/>
            <a:ext cx="6756400" cy="830997"/>
          </a:xfrm>
          <a:prstGeom prst="rect">
            <a:avLst/>
          </a:prstGeom>
          <a:noFill/>
          <a:ln w="9525">
            <a:noFill/>
            <a:miter lim="800000"/>
            <a:headEnd/>
            <a:tailEnd/>
          </a:ln>
        </p:spPr>
        <p:txBody>
          <a:bodyPr wrap="square">
            <a:spAutoFit/>
          </a:bodyPr>
          <a:lstStyle/>
          <a:p>
            <a:r>
              <a:rPr lang="en-GB" dirty="0"/>
              <a:t>Research why your chosen method is needed. What problem does it solve? </a:t>
            </a:r>
          </a:p>
        </p:txBody>
      </p:sp>
      <p:pic>
        <p:nvPicPr>
          <p:cNvPr id="10" name="Picture 9" descr="Pen.png"/>
          <p:cNvPicPr>
            <a:picLocks noChangeAspect="1"/>
          </p:cNvPicPr>
          <p:nvPr/>
        </p:nvPicPr>
        <p:blipFill>
          <a:blip r:embed="rId4"/>
          <a:stretch>
            <a:fillRect/>
          </a:stretch>
        </p:blipFill>
        <p:spPr>
          <a:xfrm>
            <a:off x="7446962" y="1924050"/>
            <a:ext cx="1285875" cy="4533900"/>
          </a:xfrm>
          <a:prstGeom prst="rect">
            <a:avLst/>
          </a:prstGeom>
        </p:spPr>
      </p:pic>
      <p:sp>
        <p:nvSpPr>
          <p:cNvPr id="12" name="Text Box 25"/>
          <p:cNvSpPr txBox="1">
            <a:spLocks noChangeArrowheads="1"/>
          </p:cNvSpPr>
          <p:nvPr/>
        </p:nvSpPr>
        <p:spPr bwMode="auto">
          <a:xfrm>
            <a:off x="1384300" y="3562171"/>
            <a:ext cx="6896100" cy="461665"/>
          </a:xfrm>
          <a:prstGeom prst="rect">
            <a:avLst/>
          </a:prstGeom>
          <a:noFill/>
          <a:ln w="9525">
            <a:noFill/>
            <a:miter lim="800000"/>
            <a:headEnd/>
            <a:tailEnd/>
          </a:ln>
        </p:spPr>
        <p:txBody>
          <a:bodyPr wrap="square">
            <a:spAutoFit/>
          </a:bodyPr>
          <a:lstStyle/>
          <a:p>
            <a:r>
              <a:rPr lang="en-GB" dirty="0"/>
              <a:t>Explain how your method works.</a:t>
            </a:r>
          </a:p>
        </p:txBody>
      </p:sp>
      <p:sp>
        <p:nvSpPr>
          <p:cNvPr id="13" name="Text Box 25"/>
          <p:cNvSpPr txBox="1">
            <a:spLocks noChangeArrowheads="1"/>
          </p:cNvSpPr>
          <p:nvPr/>
        </p:nvSpPr>
        <p:spPr bwMode="auto">
          <a:xfrm>
            <a:off x="1384300" y="4349571"/>
            <a:ext cx="6896100" cy="830997"/>
          </a:xfrm>
          <a:prstGeom prst="rect">
            <a:avLst/>
          </a:prstGeom>
          <a:noFill/>
          <a:ln w="9525">
            <a:noFill/>
            <a:miter lim="800000"/>
            <a:headEnd/>
            <a:tailEnd/>
          </a:ln>
        </p:spPr>
        <p:txBody>
          <a:bodyPr wrap="square">
            <a:spAutoFit/>
          </a:bodyPr>
          <a:lstStyle/>
          <a:p>
            <a:r>
              <a:rPr lang="en-GB" dirty="0"/>
              <a:t>Give some examples of where your </a:t>
            </a:r>
            <a:br>
              <a:rPr lang="en-GB" dirty="0"/>
            </a:br>
            <a:r>
              <a:rPr lang="en-GB" dirty="0"/>
              <a:t>method is being used.</a:t>
            </a:r>
          </a:p>
        </p:txBody>
      </p:sp>
      <p:pic>
        <p:nvPicPr>
          <p:cNvPr id="11" name="Picture 19">
            <a:hlinkClick r:id="" action="ppaction://hlinkshowjump?jump=nextslide"/>
            <a:extLst>
              <a:ext uri="{FF2B5EF4-FFF2-40B4-BE49-F238E27FC236}">
                <a16:creationId xmlns:a16="http://schemas.microsoft.com/office/drawing/2014/main" id="{7DF4ED5A-990A-450B-BB14-136739A7BF5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2FEF1E4B-C8A5-4053-8BF7-83A74371A41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4490" y="86520"/>
            <a:ext cx="442911" cy="51673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2"/>
          <p:cNvSpPr>
            <a:spLocks noGrp="1" noChangeArrowheads="1"/>
          </p:cNvSpPr>
          <p:nvPr>
            <p:ph type="title"/>
          </p:nvPr>
        </p:nvSpPr>
        <p:spPr/>
        <p:txBody>
          <a:bodyPr/>
          <a:lstStyle/>
          <a:p>
            <a:pPr eaLnBrk="1" hangingPunct="1"/>
            <a:r>
              <a:rPr lang="en-GB" dirty="0"/>
              <a:t>Protecting our planet</a:t>
            </a:r>
          </a:p>
        </p:txBody>
      </p:sp>
      <p:sp>
        <p:nvSpPr>
          <p:cNvPr id="99353" name="Text Box 25"/>
          <p:cNvSpPr txBox="1">
            <a:spLocks noChangeArrowheads="1"/>
          </p:cNvSpPr>
          <p:nvPr/>
        </p:nvSpPr>
        <p:spPr bwMode="auto">
          <a:xfrm>
            <a:off x="335139" y="783699"/>
            <a:ext cx="7988300" cy="830997"/>
          </a:xfrm>
          <a:prstGeom prst="rect">
            <a:avLst/>
          </a:prstGeom>
          <a:noFill/>
          <a:ln w="9525">
            <a:noFill/>
            <a:miter lim="800000"/>
            <a:headEnd/>
            <a:tailEnd/>
          </a:ln>
        </p:spPr>
        <p:txBody>
          <a:bodyPr wrap="square">
            <a:spAutoFit/>
          </a:bodyPr>
          <a:lstStyle/>
          <a:p>
            <a:r>
              <a:rPr lang="en-GB" dirty="0"/>
              <a:t>Some ideas to protect Earth’s resources can be carried out by local communities.</a:t>
            </a:r>
          </a:p>
        </p:txBody>
      </p:sp>
      <p:sp>
        <p:nvSpPr>
          <p:cNvPr id="11" name="Text Box 25"/>
          <p:cNvSpPr txBox="1">
            <a:spLocks noChangeArrowheads="1"/>
          </p:cNvSpPr>
          <p:nvPr/>
        </p:nvSpPr>
        <p:spPr bwMode="auto">
          <a:xfrm>
            <a:off x="335139" y="4046567"/>
            <a:ext cx="4546600" cy="1569660"/>
          </a:xfrm>
          <a:prstGeom prst="rect">
            <a:avLst/>
          </a:prstGeom>
          <a:noFill/>
          <a:ln w="9525">
            <a:noFill/>
            <a:miter lim="800000"/>
            <a:headEnd/>
            <a:tailEnd/>
          </a:ln>
        </p:spPr>
        <p:txBody>
          <a:bodyPr wrap="square">
            <a:spAutoFit/>
          </a:bodyPr>
          <a:lstStyle/>
          <a:p>
            <a:r>
              <a:rPr lang="en-GB" dirty="0"/>
              <a:t>For example, some things can be used more than once. </a:t>
            </a:r>
            <a:r>
              <a:rPr lang="en-GB" b="1" dirty="0">
                <a:solidFill>
                  <a:srgbClr val="B80303"/>
                </a:solidFill>
              </a:rPr>
              <a:t>Reusing</a:t>
            </a:r>
            <a:r>
              <a:rPr lang="en-GB" dirty="0"/>
              <a:t> an item avoids the need for a new one to be made.</a:t>
            </a:r>
          </a:p>
        </p:txBody>
      </p:sp>
      <p:sp>
        <p:nvSpPr>
          <p:cNvPr id="15" name="Text Box 25"/>
          <p:cNvSpPr txBox="1">
            <a:spLocks noChangeArrowheads="1"/>
          </p:cNvSpPr>
          <p:nvPr/>
        </p:nvSpPr>
        <p:spPr bwMode="auto">
          <a:xfrm>
            <a:off x="1381478" y="6161088"/>
            <a:ext cx="6381044" cy="461665"/>
          </a:xfrm>
          <a:prstGeom prst="rect">
            <a:avLst/>
          </a:prstGeom>
          <a:solidFill>
            <a:srgbClr val="FDD9D9"/>
          </a:solidFill>
          <a:ln w="9525">
            <a:noFill/>
            <a:miter lim="800000"/>
            <a:headEnd/>
            <a:tailEnd/>
          </a:ln>
        </p:spPr>
        <p:txBody>
          <a:bodyPr wrap="square">
            <a:spAutoFit/>
          </a:bodyPr>
          <a:lstStyle/>
          <a:p>
            <a:pPr algn="ctr"/>
            <a:r>
              <a:rPr lang="en-GB" dirty="0"/>
              <a:t>Can you think of any examples of reusing?</a:t>
            </a:r>
          </a:p>
        </p:txBody>
      </p:sp>
      <p:sp>
        <p:nvSpPr>
          <p:cNvPr id="8" name="Text Box 25"/>
          <p:cNvSpPr txBox="1">
            <a:spLocks noChangeArrowheads="1"/>
          </p:cNvSpPr>
          <p:nvPr/>
        </p:nvSpPr>
        <p:spPr bwMode="auto">
          <a:xfrm>
            <a:off x="335139" y="2045802"/>
            <a:ext cx="5410200" cy="1569660"/>
          </a:xfrm>
          <a:prstGeom prst="rect">
            <a:avLst/>
          </a:prstGeom>
          <a:noFill/>
          <a:ln w="9525">
            <a:noFill/>
            <a:miter lim="800000"/>
            <a:headEnd/>
            <a:tailEnd/>
          </a:ln>
        </p:spPr>
        <p:txBody>
          <a:bodyPr wrap="square">
            <a:spAutoFit/>
          </a:bodyPr>
          <a:lstStyle/>
          <a:p>
            <a:r>
              <a:rPr lang="en-GB" dirty="0"/>
              <a:t>Everybody uses Earth’s resources,</a:t>
            </a:r>
            <a:br>
              <a:rPr lang="en-GB" dirty="0"/>
            </a:br>
            <a:r>
              <a:rPr lang="en-GB" dirty="0"/>
              <a:t>so one way to protect them is for everyone to make better use of the ones we have already taken.</a:t>
            </a:r>
          </a:p>
        </p:txBody>
      </p:sp>
      <p:pic>
        <p:nvPicPr>
          <p:cNvPr id="9" name="Picture 8" descr="James.png"/>
          <p:cNvPicPr>
            <a:picLocks noChangeAspect="1"/>
          </p:cNvPicPr>
          <p:nvPr/>
        </p:nvPicPr>
        <p:blipFill>
          <a:blip r:embed="rId3"/>
          <a:stretch>
            <a:fillRect/>
          </a:stretch>
        </p:blipFill>
        <p:spPr>
          <a:xfrm>
            <a:off x="6936432" y="1854200"/>
            <a:ext cx="1898675" cy="4186234"/>
          </a:xfrm>
          <a:prstGeom prst="rect">
            <a:avLst/>
          </a:prstGeom>
        </p:spPr>
      </p:pic>
      <p:pic>
        <p:nvPicPr>
          <p:cNvPr id="10" name="Picture 9" descr="Alexis.png"/>
          <p:cNvPicPr>
            <a:picLocks noChangeAspect="1"/>
          </p:cNvPicPr>
          <p:nvPr/>
        </p:nvPicPr>
        <p:blipFill>
          <a:blip r:embed="rId4"/>
          <a:stretch>
            <a:fillRect/>
          </a:stretch>
        </p:blipFill>
        <p:spPr>
          <a:xfrm>
            <a:off x="5863268" y="1981200"/>
            <a:ext cx="1532330" cy="4013244"/>
          </a:xfrm>
          <a:prstGeom prst="rect">
            <a:avLst/>
          </a:prstGeom>
        </p:spPr>
      </p:pic>
      <p:pic>
        <p:nvPicPr>
          <p:cNvPr id="13" name="Picture 5" descr="notes_icon">
            <a:extLst>
              <a:ext uri="{FF2B5EF4-FFF2-40B4-BE49-F238E27FC236}">
                <a16:creationId xmlns:a16="http://schemas.microsoft.com/office/drawing/2014/main" id="{3460FEB9-C99C-4953-95CA-2F50FC3B2E40}"/>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14" name="Picture 19">
            <a:hlinkClick r:id="" action="ppaction://hlinkshowjump?jump=nextslide"/>
            <a:extLst>
              <a:ext uri="{FF2B5EF4-FFF2-40B4-BE49-F238E27FC236}">
                <a16:creationId xmlns:a16="http://schemas.microsoft.com/office/drawing/2014/main" id="{8BF34D47-C2D5-4CA6-9E25-4F513B5D575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2"/>
          <p:cNvSpPr>
            <a:spLocks noGrp="1" noChangeArrowheads="1"/>
          </p:cNvSpPr>
          <p:nvPr>
            <p:ph type="title"/>
          </p:nvPr>
        </p:nvSpPr>
        <p:spPr/>
        <p:txBody>
          <a:bodyPr/>
          <a:lstStyle/>
          <a:p>
            <a:pPr eaLnBrk="1" hangingPunct="1"/>
            <a:r>
              <a:rPr lang="en-GB" dirty="0"/>
              <a:t>Protecting our planet</a:t>
            </a:r>
          </a:p>
        </p:txBody>
      </p:sp>
      <p:sp>
        <p:nvSpPr>
          <p:cNvPr id="99353" name="Text Box 25"/>
          <p:cNvSpPr txBox="1">
            <a:spLocks noChangeArrowheads="1"/>
          </p:cNvSpPr>
          <p:nvPr/>
        </p:nvSpPr>
        <p:spPr bwMode="auto">
          <a:xfrm>
            <a:off x="335139" y="776464"/>
            <a:ext cx="7988300" cy="461665"/>
          </a:xfrm>
          <a:prstGeom prst="rect">
            <a:avLst/>
          </a:prstGeom>
          <a:noFill/>
          <a:ln w="9525">
            <a:noFill/>
            <a:miter lim="800000"/>
            <a:headEnd/>
            <a:tailEnd/>
          </a:ln>
        </p:spPr>
        <p:txBody>
          <a:bodyPr wrap="square">
            <a:spAutoFit/>
          </a:bodyPr>
          <a:lstStyle/>
          <a:p>
            <a:r>
              <a:rPr lang="en-GB" dirty="0"/>
              <a:t>Some items that are no longer needed can be </a:t>
            </a:r>
            <a:r>
              <a:rPr lang="en-GB" b="1" dirty="0">
                <a:solidFill>
                  <a:srgbClr val="B80303"/>
                </a:solidFill>
              </a:rPr>
              <a:t>recycled</a:t>
            </a:r>
            <a:r>
              <a:rPr lang="en-GB" dirty="0"/>
              <a:t>.</a:t>
            </a:r>
          </a:p>
        </p:txBody>
      </p:sp>
      <p:sp>
        <p:nvSpPr>
          <p:cNvPr id="11" name="Text Box 25"/>
          <p:cNvSpPr txBox="1">
            <a:spLocks noChangeArrowheads="1"/>
          </p:cNvSpPr>
          <p:nvPr/>
        </p:nvSpPr>
        <p:spPr bwMode="auto">
          <a:xfrm>
            <a:off x="335139" y="1486632"/>
            <a:ext cx="7988300" cy="1200329"/>
          </a:xfrm>
          <a:prstGeom prst="rect">
            <a:avLst/>
          </a:prstGeom>
          <a:noFill/>
          <a:ln w="9525">
            <a:noFill/>
            <a:miter lim="800000"/>
            <a:headEnd/>
            <a:tailEnd/>
          </a:ln>
        </p:spPr>
        <p:txBody>
          <a:bodyPr wrap="square">
            <a:spAutoFit/>
          </a:bodyPr>
          <a:lstStyle/>
          <a:p>
            <a:r>
              <a:rPr lang="en-GB" dirty="0"/>
              <a:t>Recycling is the process of turning a waste material back into something useful. This avoids the need to use new materials.</a:t>
            </a:r>
          </a:p>
        </p:txBody>
      </p:sp>
      <p:sp>
        <p:nvSpPr>
          <p:cNvPr id="15" name="Text Box 25"/>
          <p:cNvSpPr txBox="1">
            <a:spLocks noChangeArrowheads="1"/>
          </p:cNvSpPr>
          <p:nvPr/>
        </p:nvSpPr>
        <p:spPr bwMode="auto">
          <a:xfrm>
            <a:off x="335139" y="2935464"/>
            <a:ext cx="5105400" cy="830997"/>
          </a:xfrm>
          <a:prstGeom prst="rect">
            <a:avLst/>
          </a:prstGeom>
          <a:noFill/>
          <a:ln w="9525">
            <a:noFill/>
            <a:miter lim="800000"/>
            <a:headEnd/>
            <a:tailEnd/>
          </a:ln>
        </p:spPr>
        <p:txBody>
          <a:bodyPr wrap="square">
            <a:spAutoFit/>
          </a:bodyPr>
          <a:lstStyle/>
          <a:p>
            <a:r>
              <a:rPr lang="en-GB" dirty="0"/>
              <a:t>For example, used plastic </a:t>
            </a:r>
            <a:br>
              <a:rPr lang="en-GB" dirty="0"/>
            </a:br>
            <a:r>
              <a:rPr lang="en-GB" dirty="0"/>
              <a:t>bottles can be melted down. </a:t>
            </a:r>
          </a:p>
        </p:txBody>
      </p:sp>
      <p:sp>
        <p:nvSpPr>
          <p:cNvPr id="9" name="Text Box 25"/>
          <p:cNvSpPr txBox="1">
            <a:spLocks noChangeArrowheads="1"/>
          </p:cNvSpPr>
          <p:nvPr/>
        </p:nvSpPr>
        <p:spPr bwMode="auto">
          <a:xfrm>
            <a:off x="335139" y="4014964"/>
            <a:ext cx="4292600" cy="830997"/>
          </a:xfrm>
          <a:prstGeom prst="rect">
            <a:avLst/>
          </a:prstGeom>
          <a:noFill/>
          <a:ln w="9525">
            <a:noFill/>
            <a:miter lim="800000"/>
            <a:headEnd/>
            <a:tailEnd/>
          </a:ln>
        </p:spPr>
        <p:txBody>
          <a:bodyPr wrap="square">
            <a:spAutoFit/>
          </a:bodyPr>
          <a:lstStyle/>
          <a:p>
            <a:r>
              <a:rPr lang="en-GB" dirty="0"/>
              <a:t>Then, they can be turned into new bottles and containers.</a:t>
            </a:r>
          </a:p>
        </p:txBody>
      </p:sp>
      <p:sp>
        <p:nvSpPr>
          <p:cNvPr id="10" name="Text Box 25"/>
          <p:cNvSpPr txBox="1">
            <a:spLocks noChangeArrowheads="1"/>
          </p:cNvSpPr>
          <p:nvPr/>
        </p:nvSpPr>
        <p:spPr bwMode="auto">
          <a:xfrm>
            <a:off x="335139" y="5094464"/>
            <a:ext cx="5105400" cy="830997"/>
          </a:xfrm>
          <a:prstGeom prst="rect">
            <a:avLst/>
          </a:prstGeom>
          <a:noFill/>
          <a:ln w="9525">
            <a:noFill/>
            <a:miter lim="800000"/>
            <a:headEnd/>
            <a:tailEnd/>
          </a:ln>
        </p:spPr>
        <p:txBody>
          <a:bodyPr wrap="square">
            <a:spAutoFit/>
          </a:bodyPr>
          <a:lstStyle/>
          <a:p>
            <a:r>
              <a:rPr lang="en-GB" dirty="0"/>
              <a:t>Many different types of </a:t>
            </a:r>
            <a:br>
              <a:rPr lang="en-GB" dirty="0"/>
            </a:br>
            <a:r>
              <a:rPr lang="en-GB" dirty="0"/>
              <a:t>materials can be recycled.</a:t>
            </a:r>
          </a:p>
        </p:txBody>
      </p:sp>
      <p:pic>
        <p:nvPicPr>
          <p:cNvPr id="14" name="Picture 19">
            <a:hlinkClick r:id="" action="ppaction://hlinkshowjump?jump=nextslide"/>
            <a:extLst>
              <a:ext uri="{FF2B5EF4-FFF2-40B4-BE49-F238E27FC236}">
                <a16:creationId xmlns:a16="http://schemas.microsoft.com/office/drawing/2014/main" id="{D741E322-B301-4FAA-B99C-6C8907AD54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74CF7BFA-C358-461C-BB7D-B29A4E4A7266}"/>
              </a:ext>
            </a:extLst>
          </p:cNvPr>
          <p:cNvPicPr>
            <a:picLocks noChangeAspect="1"/>
          </p:cNvPicPr>
          <p:nvPr/>
        </p:nvPicPr>
        <p:blipFill rotWithShape="1">
          <a:blip r:embed="rId4">
            <a:extLst>
              <a:ext uri="{28A0092B-C50C-407E-A947-70E740481C1C}">
                <a14:useLocalDpi xmlns:a14="http://schemas.microsoft.com/office/drawing/2010/main" val="0"/>
              </a:ext>
            </a:extLst>
          </a:blip>
          <a:srcRect r="13436"/>
          <a:stretch/>
        </p:blipFill>
        <p:spPr>
          <a:xfrm>
            <a:off x="4737100" y="2731057"/>
            <a:ext cx="3633795" cy="318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8903</TotalTime>
  <Words>1337</Words>
  <Application>Microsoft Office PowerPoint</Application>
  <PresentationFormat>On-screen Show (4:3)</PresentationFormat>
  <Paragraphs>112</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Wingdings 2</vt:lpstr>
      <vt:lpstr>Default Design</vt:lpstr>
      <vt:lpstr>3_Default Design</vt:lpstr>
      <vt:lpstr>Protecting  Our Planet</vt:lpstr>
      <vt:lpstr>Information</vt:lpstr>
      <vt:lpstr>Protecting our planet</vt:lpstr>
      <vt:lpstr>Protecting our planet</vt:lpstr>
      <vt:lpstr>Protecting our planet</vt:lpstr>
      <vt:lpstr>Protecting our planet</vt:lpstr>
      <vt:lpstr>Protecting our planet</vt:lpstr>
      <vt:lpstr>Protecting our planet</vt:lpstr>
      <vt:lpstr>Protecting our planet</vt:lpstr>
      <vt:lpstr>Protecting our planet</vt:lpstr>
      <vt:lpstr>Protecting our planet</vt:lpstr>
      <vt:lpstr>Pollution</vt:lpstr>
      <vt:lpstr>Protecting our planet</vt:lpstr>
      <vt:lpstr>Protecting our planet</vt:lpstr>
      <vt:lpstr>Protecting our planet</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Our Planet</dc:title>
  <dc:subject>Boardworks Elementary School Earth and Space Sciences</dc:subject>
  <dc:creator>Boardworks </dc:creator>
  <cp:lastModifiedBy>Tim Crilly</cp:lastModifiedBy>
  <cp:revision>201</cp:revision>
  <dcterms:created xsi:type="dcterms:W3CDTF">2006-01-06T12:26:23Z</dcterms:created>
  <dcterms:modified xsi:type="dcterms:W3CDTF">2018-12-04T11:01:12Z</dcterms:modified>
</cp:coreProperties>
</file>