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5"/>
  </p:notesMasterIdLst>
  <p:handoutMasterIdLst>
    <p:handoutMasterId r:id="rId16"/>
  </p:handoutMasterIdLst>
  <p:sldIdLst>
    <p:sldId id="430" r:id="rId3"/>
    <p:sldId id="488" r:id="rId4"/>
    <p:sldId id="487" r:id="rId5"/>
    <p:sldId id="489" r:id="rId6"/>
    <p:sldId id="490" r:id="rId7"/>
    <p:sldId id="491" r:id="rId8"/>
    <p:sldId id="492" r:id="rId9"/>
    <p:sldId id="496" r:id="rId10"/>
    <p:sldId id="493" r:id="rId11"/>
    <p:sldId id="494" r:id="rId12"/>
    <p:sldId id="495" r:id="rId13"/>
    <p:sldId id="497" r:id="rId14"/>
  </p:sldIdLst>
  <p:sldSz cx="9144000" cy="6858000" type="screen4x3"/>
  <p:notesSz cx="6858000" cy="9296400"/>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B80303"/>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1047248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10048407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175020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Teacher notes</a:t>
            </a:r>
          </a:p>
          <a:p>
            <a:r>
              <a:rPr lang="en-US" i="0" baseline="0" dirty="0"/>
              <a:t>In the first stage of the activity, consider asking students to think again about the earthquake distribution shown. Can they now describe the pattern and give reasons for it?</a:t>
            </a:r>
          </a:p>
          <a:p>
            <a:endParaRPr lang="en-US" i="0" baseline="0" dirty="0"/>
          </a:p>
          <a:p>
            <a:r>
              <a:rPr lang="en-US" i="0" baseline="0" dirty="0"/>
              <a:t>You could then ask them to predict where volcanoes occur, using their knowledge, and ask them to mark them on the map before revealing the answer. </a:t>
            </a:r>
          </a:p>
          <a:p>
            <a:endParaRPr lang="en-US" i="0" baseline="0" dirty="0"/>
          </a:p>
          <a:p>
            <a:r>
              <a:rPr lang="en-US" i="0" dirty="0"/>
              <a:t>As an extension, you can discuss where </a:t>
            </a:r>
            <a:r>
              <a:rPr lang="en-US" i="0" baseline="0" dirty="0"/>
              <a:t>mountain ranges and mid-ocean ridges occur.</a:t>
            </a:r>
          </a:p>
          <a:p>
            <a:endParaRPr lang="en-US" i="0"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91847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You can use this flash</a:t>
            </a:r>
            <a:r>
              <a:rPr lang="en-US" baseline="0" dirty="0"/>
              <a:t> activity to show where earthquakes occur automatically by clicking “show earthquake distribution,” or you could give the class some data and ask them to plot this on the map.  You could even add to this daily, using real time information on earthquakes from the USGS site: </a:t>
            </a:r>
            <a:r>
              <a:rPr lang="en-GB" i="1" dirty="0"/>
              <a:t>https://earthquake.usgs.gov/earthquakes/map/</a:t>
            </a:r>
          </a:p>
          <a:p>
            <a:endParaRPr lang="en-GB" i="1" dirty="0"/>
          </a:p>
          <a:p>
            <a:r>
              <a:rPr lang="en-US" i="0" dirty="0"/>
              <a:t>If students do not recognize</a:t>
            </a:r>
            <a:r>
              <a:rPr lang="en-US" i="0" baseline="0" dirty="0"/>
              <a:t> that there a pattern in the data, prompt them by asking if they think that earthquakes are appearing at random locations, dotted around the globe, or whether there seems to be something affecting their distribution. </a:t>
            </a:r>
          </a:p>
          <a:p>
            <a:endParaRPr lang="en-US" i="0" baseline="0" dirty="0"/>
          </a:p>
          <a:p>
            <a:r>
              <a:rPr lang="en-US" i="0" baseline="0" dirty="0"/>
              <a:t>Consider holding back from asking students straightaway what they think is affecting the distribution, to encourage them to ask questions and suggest solutions. </a:t>
            </a:r>
          </a:p>
          <a:p>
            <a:endParaRPr lang="en-US" i="0"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44733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5929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The image shows the site of a rift valley that marks the crest of the Mid-Atlantic Ridge. In this location, the North American and Eurasian tectonic plates meet at a divergent plate boundary. The location shown is the </a:t>
            </a:r>
            <a:r>
              <a:rPr lang="en-GB" dirty="0" err="1"/>
              <a:t>Pingvellir</a:t>
            </a:r>
            <a:r>
              <a:rPr lang="en-GB" dirty="0"/>
              <a:t> (Thingvellir) National Park in Iceland. Help students to interpret the features shown.</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endParaRPr lang="en-GB" dirty="0"/>
          </a:p>
          <a:p>
            <a:r>
              <a:rPr lang="en-GB" b="1" dirty="0"/>
              <a:t>Photo credit: </a:t>
            </a:r>
            <a:r>
              <a:rPr lang="en-US" altLang="en-US" dirty="0">
                <a:cs typeface="Times New Roman" panose="02020603050405020304" pitchFamily="18" charset="0"/>
              </a:rPr>
              <a:t>© </a:t>
            </a:r>
            <a:r>
              <a:rPr lang="en-GB" b="0" dirty="0"/>
              <a:t>Israel </a:t>
            </a:r>
            <a:r>
              <a:rPr lang="en-GB" b="0" dirty="0" err="1"/>
              <a:t>Hervas</a:t>
            </a:r>
            <a:r>
              <a:rPr lang="en-GB" b="0" dirty="0"/>
              <a:t> </a:t>
            </a:r>
            <a:r>
              <a:rPr lang="en-GB" b="0" dirty="0" err="1"/>
              <a:t>Bengochea</a:t>
            </a:r>
            <a:r>
              <a:rPr lang="en-GB" b="0" dirty="0"/>
              <a:t>,</a:t>
            </a:r>
            <a:r>
              <a:rPr lang="en-US" altLang="en-US" dirty="0">
                <a:cs typeface="Times New Roman" panose="02020603050405020304" pitchFamily="18" charset="0"/>
              </a:rPr>
              <a:t> Shutterstock.com 2018</a:t>
            </a:r>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95437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89587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The friction caused by the plates pushing against each other can cause earthquakes.</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308252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388789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07881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8.wmf"/><Relationship Id="rId4" Type="http://schemas.openxmlformats.org/officeDocument/2006/relationships/slideLayout" Target="../slideLayouts/slideLayout20.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wmf"/><Relationship Id="rId4" Type="http://schemas.openxmlformats.org/officeDocument/2006/relationships/slideLayout" Target="../slideLayouts/slideLayout20.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1" y="1187864"/>
            <a:ext cx="4638046" cy="3127761"/>
          </a:xfrm>
        </p:spPr>
        <p:txBody>
          <a:bodyPr/>
          <a:lstStyle/>
          <a:p>
            <a:r>
              <a:rPr lang="en-GB" dirty="0"/>
              <a:t>Patterns </a:t>
            </a:r>
            <a:br>
              <a:rPr lang="en-GB" dirty="0"/>
            </a:br>
            <a:r>
              <a:rPr lang="en-GB" dirty="0"/>
              <a:t>in Earth’s </a:t>
            </a:r>
            <a:br>
              <a:rPr lang="en-GB" dirty="0"/>
            </a:br>
            <a:r>
              <a:rPr lang="en-GB" dirty="0"/>
              <a:t>Features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Transform boundary</a:t>
            </a:r>
          </a:p>
        </p:txBody>
      </p:sp>
      <p:sp>
        <p:nvSpPr>
          <p:cNvPr id="3" name="Rectangle 2"/>
          <p:cNvSpPr/>
          <p:nvPr/>
        </p:nvSpPr>
        <p:spPr>
          <a:xfrm>
            <a:off x="342900" y="784225"/>
            <a:ext cx="8245929" cy="830997"/>
          </a:xfrm>
          <a:prstGeom prst="rect">
            <a:avLst/>
          </a:prstGeom>
        </p:spPr>
        <p:txBody>
          <a:bodyPr wrap="square">
            <a:spAutoFit/>
          </a:bodyPr>
          <a:lstStyle/>
          <a:p>
            <a:r>
              <a:rPr lang="en-GB" dirty="0"/>
              <a:t>When two plates move past each other, this is called a </a:t>
            </a:r>
            <a:r>
              <a:rPr lang="en-GB" b="1" dirty="0">
                <a:solidFill>
                  <a:srgbClr val="B80303"/>
                </a:solidFill>
              </a:rPr>
              <a:t>transform boundary</a:t>
            </a:r>
            <a:r>
              <a:rPr lang="en-GB" dirty="0"/>
              <a:t>. </a:t>
            </a:r>
          </a:p>
        </p:txBody>
      </p:sp>
      <p:sp>
        <p:nvSpPr>
          <p:cNvPr id="4" name="Rectangle 3"/>
          <p:cNvSpPr/>
          <p:nvPr/>
        </p:nvSpPr>
        <p:spPr>
          <a:xfrm>
            <a:off x="342898" y="5328050"/>
            <a:ext cx="8245929" cy="830997"/>
          </a:xfrm>
          <a:prstGeom prst="rect">
            <a:avLst/>
          </a:prstGeom>
        </p:spPr>
        <p:txBody>
          <a:bodyPr wrap="square">
            <a:spAutoFit/>
          </a:bodyPr>
          <a:lstStyle/>
          <a:p>
            <a:r>
              <a:rPr lang="en-GB" dirty="0"/>
              <a:t>At times, the plates might get stuck and struggle to jolt themselves free. This causes </a:t>
            </a:r>
            <a:r>
              <a:rPr lang="en-GB" b="1" dirty="0">
                <a:solidFill>
                  <a:srgbClr val="B80303"/>
                </a:solidFill>
              </a:rPr>
              <a:t>earthquakes</a:t>
            </a:r>
            <a:r>
              <a:rPr lang="en-GB" dirty="0"/>
              <a:t>. </a:t>
            </a:r>
          </a:p>
        </p:txBody>
      </p:sp>
      <p:pic>
        <p:nvPicPr>
          <p:cNvPr id="6" name="Picture 5">
            <a:extLst>
              <a:ext uri="{FF2B5EF4-FFF2-40B4-BE49-F238E27FC236}">
                <a16:creationId xmlns:a16="http://schemas.microsoft.com/office/drawing/2014/main" id="{FEA830D6-8F7B-4EF9-A67B-2580AD4589D6}"/>
              </a:ext>
            </a:extLst>
          </p:cNvPr>
          <p:cNvPicPr>
            <a:picLocks noChangeAspect="1"/>
          </p:cNvPicPr>
          <p:nvPr/>
        </p:nvPicPr>
        <p:blipFill>
          <a:blip r:embed="rId3"/>
          <a:stretch>
            <a:fillRect/>
          </a:stretch>
        </p:blipFill>
        <p:spPr>
          <a:xfrm>
            <a:off x="1033686" y="1961923"/>
            <a:ext cx="6744707" cy="3094171"/>
          </a:xfrm>
          <a:prstGeom prst="rect">
            <a:avLst/>
          </a:prstGeom>
        </p:spPr>
      </p:pic>
      <p:pic>
        <p:nvPicPr>
          <p:cNvPr id="7" name="Picture 19">
            <a:hlinkClick r:id="" action="ppaction://hlinkshowjump?jump=nextslide"/>
            <a:extLst>
              <a:ext uri="{FF2B5EF4-FFF2-40B4-BE49-F238E27FC236}">
                <a16:creationId xmlns:a16="http://schemas.microsoft.com/office/drawing/2014/main" id="{249C51F9-F0FA-49FD-B1C3-8774F646685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D722DA71-4EE7-4AF1-A1E4-7F4B50086B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0587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3704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Earthquakes and volcanoes (1)</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33ECE55C-0C52-4B57-9989-D1B24389EDA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5B6C521C-BF6F-4846-82DE-819AD674236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716940C-ADC8-45A2-A1B0-7BB8E9BE8DD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1530" y="86520"/>
            <a:ext cx="442911" cy="516730"/>
          </a:xfrm>
          <a:prstGeom prst="rect">
            <a:avLst/>
          </a:prstGeom>
          <a:noFill/>
          <a:ln w="9525">
            <a:noFill/>
            <a:miter lim="800000"/>
            <a:headEnd/>
            <a:tailEnd/>
          </a:ln>
        </p:spPr>
      </p:pic>
    </p:spTree>
    <p:custDataLst>
      <p:tags r:id="rId2"/>
    </p:custDataLst>
    <p:controls>
      <mc:AlternateContent xmlns:mc="http://schemas.openxmlformats.org/markup-compatibility/2006">
        <mc:Choice xmlns:v="urn:schemas-microsoft-com:vml" Requires="v">
          <p:control spid="2068" name="ShockwaveFlash1" r:id="rId3" imgW="8699400" imgH="5308560"/>
        </mc:Choice>
        <mc:Fallback>
          <p:control name="ShockwaveFlash1" r:id="rId3" imgW="8699400" imgH="5308560">
            <p:pic>
              <p:nvPicPr>
                <p:cNvPr id="3" name="ShockwaveFlash1">
                  <a:extLst>
                    <a:ext uri="{FF2B5EF4-FFF2-40B4-BE49-F238E27FC236}">
                      <a16:creationId xmlns:a16="http://schemas.microsoft.com/office/drawing/2014/main" id="{1457D95F-AEFF-4299-8424-34B508DA6F2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91825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Earthquakes and volcanoes (2)</a:t>
            </a:r>
          </a:p>
        </p:txBody>
      </p:sp>
      <p:sp>
        <p:nvSpPr>
          <p:cNvPr id="3" name="Rectangle 2"/>
          <p:cNvSpPr/>
          <p:nvPr/>
        </p:nvSpPr>
        <p:spPr>
          <a:xfrm>
            <a:off x="342900" y="744513"/>
            <a:ext cx="8115300" cy="830997"/>
          </a:xfrm>
          <a:prstGeom prst="rect">
            <a:avLst/>
          </a:prstGeom>
        </p:spPr>
        <p:txBody>
          <a:bodyPr wrap="square">
            <a:spAutoFit/>
          </a:bodyPr>
          <a:lstStyle/>
          <a:p>
            <a:r>
              <a:rPr lang="en-GB" dirty="0"/>
              <a:t>Many earthquakes and volcanoes occur in bands along the boundaries between continental and oceanic crust. </a:t>
            </a:r>
          </a:p>
        </p:txBody>
      </p:sp>
      <p:sp>
        <p:nvSpPr>
          <p:cNvPr id="4" name="Rectangle 3"/>
          <p:cNvSpPr/>
          <p:nvPr/>
        </p:nvSpPr>
        <p:spPr>
          <a:xfrm>
            <a:off x="342900" y="5257605"/>
            <a:ext cx="8637814" cy="830997"/>
          </a:xfrm>
          <a:prstGeom prst="rect">
            <a:avLst/>
          </a:prstGeom>
        </p:spPr>
        <p:txBody>
          <a:bodyPr wrap="square">
            <a:spAutoFit/>
          </a:bodyPr>
          <a:lstStyle/>
          <a:p>
            <a:r>
              <a:rPr lang="en-GB" dirty="0"/>
              <a:t>Major mountain chains form inside continents or near </a:t>
            </a:r>
            <a:br>
              <a:rPr lang="en-GB" dirty="0"/>
            </a:br>
            <a:r>
              <a:rPr lang="en-GB" dirty="0"/>
              <a:t>their edges.</a:t>
            </a:r>
          </a:p>
        </p:txBody>
      </p:sp>
      <p:pic>
        <p:nvPicPr>
          <p:cNvPr id="7" name="Picture 6">
            <a:extLst>
              <a:ext uri="{FF2B5EF4-FFF2-40B4-BE49-F238E27FC236}">
                <a16:creationId xmlns:a16="http://schemas.microsoft.com/office/drawing/2014/main" id="{2140D28E-66AC-426C-AEB8-A85C8CF6B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25" y="1781319"/>
            <a:ext cx="6677249" cy="3209338"/>
          </a:xfrm>
          <a:prstGeom prst="rect">
            <a:avLst/>
          </a:prstGeom>
        </p:spPr>
      </p:pic>
    </p:spTree>
    <p:extLst>
      <p:ext uri="{BB962C8B-B14F-4D97-AF65-F5344CB8AC3E}">
        <p14:creationId xmlns:p14="http://schemas.microsoft.com/office/powerpoint/2010/main" val="2224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Are there any patterns to earthquakes?</a:t>
            </a:r>
          </a:p>
        </p:txBody>
      </p:sp>
      <p:pic>
        <p:nvPicPr>
          <p:cNvPr id="3"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4" name="Picture 9" descr="notes_icon">
            <a:extLst>
              <a:ext uri="{FF2B5EF4-FFF2-40B4-BE49-F238E27FC236}">
                <a16:creationId xmlns:a16="http://schemas.microsoft.com/office/drawing/2014/main" id="{3BA816D8-4B2A-43A9-A941-D0B7FA23090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59828019-623E-4B42-8ACE-2B370F9AF0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1530" y="86520"/>
            <a:ext cx="442911" cy="516730"/>
          </a:xfrm>
          <a:prstGeom prst="rect">
            <a:avLst/>
          </a:prstGeom>
          <a:noFill/>
          <a:ln w="9525">
            <a:noFill/>
            <a:miter lim="800000"/>
            <a:headEnd/>
            <a:tailEnd/>
          </a:ln>
        </p:spPr>
      </p:pic>
    </p:spTree>
    <p:custDataLst>
      <p:tags r:id="rId2"/>
    </p:custDataLst>
    <p:controls>
      <mc:AlternateContent xmlns:mc="http://schemas.openxmlformats.org/markup-compatibility/2006">
        <mc:Choice xmlns:v="urn:schemas-microsoft-com:vml" Requires="v">
          <p:control spid="1067" name="ShockwaveFlash1" r:id="rId3" imgW="8699400" imgH="5308560"/>
        </mc:Choice>
        <mc:Fallback>
          <p:control name="ShockwaveFlash1" r:id="rId3" imgW="8699400" imgH="5308560">
            <p:pic>
              <p:nvPicPr>
                <p:cNvPr id="5" name="ShockwaveFlash1">
                  <a:extLst>
                    <a:ext uri="{FF2B5EF4-FFF2-40B4-BE49-F238E27FC236}">
                      <a16:creationId xmlns:a16="http://schemas.microsoft.com/office/drawing/2014/main" id="{9666541A-E354-4324-8A8A-21C13323A06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82663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Earth</a:t>
            </a:r>
          </a:p>
        </p:txBody>
      </p:sp>
      <p:sp>
        <p:nvSpPr>
          <p:cNvPr id="3" name="TextBox 2"/>
          <p:cNvSpPr txBox="1"/>
          <p:nvPr/>
        </p:nvSpPr>
        <p:spPr>
          <a:xfrm>
            <a:off x="342900" y="784225"/>
            <a:ext cx="8326967" cy="830997"/>
          </a:xfrm>
          <a:prstGeom prst="rect">
            <a:avLst/>
          </a:prstGeom>
          <a:noFill/>
        </p:spPr>
        <p:txBody>
          <a:bodyPr wrap="square" rtlCol="0">
            <a:spAutoFit/>
          </a:bodyPr>
          <a:lstStyle/>
          <a:p>
            <a:r>
              <a:rPr lang="en-GB" dirty="0"/>
              <a:t>To understand the patterns in earthquake distribution, we need to look at the structure of the Earth. </a:t>
            </a:r>
          </a:p>
        </p:txBody>
      </p:sp>
      <p:sp>
        <p:nvSpPr>
          <p:cNvPr id="4" name="TextBox 3"/>
          <p:cNvSpPr txBox="1"/>
          <p:nvPr/>
        </p:nvSpPr>
        <p:spPr>
          <a:xfrm>
            <a:off x="342899" y="1948997"/>
            <a:ext cx="8326967" cy="461665"/>
          </a:xfrm>
          <a:prstGeom prst="rect">
            <a:avLst/>
          </a:prstGeom>
          <a:noFill/>
        </p:spPr>
        <p:txBody>
          <a:bodyPr wrap="square" rtlCol="0">
            <a:spAutoFit/>
          </a:bodyPr>
          <a:lstStyle/>
          <a:p>
            <a:r>
              <a:rPr lang="en-GB" dirty="0"/>
              <a:t>The Earth is made up of different layers. </a:t>
            </a:r>
          </a:p>
        </p:txBody>
      </p:sp>
      <p:sp>
        <p:nvSpPr>
          <p:cNvPr id="5" name="Rectangle 4"/>
          <p:cNvSpPr/>
          <p:nvPr/>
        </p:nvSpPr>
        <p:spPr>
          <a:xfrm>
            <a:off x="342899" y="2967335"/>
            <a:ext cx="3540612" cy="830997"/>
          </a:xfrm>
          <a:prstGeom prst="rect">
            <a:avLst/>
          </a:prstGeom>
        </p:spPr>
        <p:txBody>
          <a:bodyPr wrap="square">
            <a:spAutoFit/>
          </a:bodyPr>
          <a:lstStyle/>
          <a:p>
            <a:r>
              <a:rPr lang="en-GB" dirty="0"/>
              <a:t>The </a:t>
            </a:r>
            <a:r>
              <a:rPr lang="en-GB" b="1" dirty="0">
                <a:solidFill>
                  <a:srgbClr val="B80303"/>
                </a:solidFill>
              </a:rPr>
              <a:t>crust</a:t>
            </a:r>
            <a:r>
              <a:rPr lang="en-GB" dirty="0"/>
              <a:t> is the thin, rocky outer layer. </a:t>
            </a:r>
          </a:p>
        </p:txBody>
      </p:sp>
      <p:sp>
        <p:nvSpPr>
          <p:cNvPr id="6" name="Rectangle 5"/>
          <p:cNvSpPr/>
          <p:nvPr/>
        </p:nvSpPr>
        <p:spPr>
          <a:xfrm>
            <a:off x="342899" y="4331065"/>
            <a:ext cx="4163483" cy="830997"/>
          </a:xfrm>
          <a:prstGeom prst="rect">
            <a:avLst/>
          </a:prstGeom>
        </p:spPr>
        <p:txBody>
          <a:bodyPr wrap="square">
            <a:spAutoFit/>
          </a:bodyPr>
          <a:lstStyle/>
          <a:p>
            <a:r>
              <a:rPr lang="en-GB" dirty="0"/>
              <a:t>This sits on top of </a:t>
            </a:r>
            <a:br>
              <a:rPr lang="en-GB" dirty="0"/>
            </a:br>
            <a:r>
              <a:rPr lang="en-GB" dirty="0"/>
              <a:t>the Earth’s </a:t>
            </a:r>
            <a:r>
              <a:rPr lang="en-GB" b="1" dirty="0">
                <a:solidFill>
                  <a:srgbClr val="B80303"/>
                </a:solidFill>
              </a:rPr>
              <a:t>mantle</a:t>
            </a:r>
            <a:r>
              <a:rPr lang="en-GB" dirty="0"/>
              <a:t>. </a:t>
            </a:r>
          </a:p>
        </p:txBody>
      </p:sp>
      <p:pic>
        <p:nvPicPr>
          <p:cNvPr id="9" name="Picture 8">
            <a:extLst>
              <a:ext uri="{FF2B5EF4-FFF2-40B4-BE49-F238E27FC236}">
                <a16:creationId xmlns:a16="http://schemas.microsoft.com/office/drawing/2014/main" id="{8972F89C-0ADB-42E7-9505-88547B8A3CC3}"/>
              </a:ext>
            </a:extLst>
          </p:cNvPr>
          <p:cNvPicPr>
            <a:picLocks noChangeAspect="1"/>
          </p:cNvPicPr>
          <p:nvPr/>
        </p:nvPicPr>
        <p:blipFill>
          <a:blip r:embed="rId3"/>
          <a:stretch>
            <a:fillRect/>
          </a:stretch>
        </p:blipFill>
        <p:spPr>
          <a:xfrm>
            <a:off x="5195671" y="3002588"/>
            <a:ext cx="3663910" cy="1578758"/>
          </a:xfrm>
          <a:prstGeom prst="rect">
            <a:avLst/>
          </a:prstGeom>
        </p:spPr>
      </p:pic>
      <p:sp>
        <p:nvSpPr>
          <p:cNvPr id="10" name="Arrow: Right 9">
            <a:extLst>
              <a:ext uri="{FF2B5EF4-FFF2-40B4-BE49-F238E27FC236}">
                <a16:creationId xmlns:a16="http://schemas.microsoft.com/office/drawing/2014/main" id="{FBC7C9EC-9A4A-4CA2-B0E7-6FA02F8E43B1}"/>
              </a:ext>
            </a:extLst>
          </p:cNvPr>
          <p:cNvSpPr/>
          <p:nvPr/>
        </p:nvSpPr>
        <p:spPr>
          <a:xfrm>
            <a:off x="4649717" y="3756409"/>
            <a:ext cx="561544" cy="171240"/>
          </a:xfrm>
          <a:prstGeom prst="right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0F7A271-70C3-4CF1-BA77-6A6B1055BD92}"/>
              </a:ext>
            </a:extLst>
          </p:cNvPr>
          <p:cNvSpPr txBox="1"/>
          <p:nvPr/>
        </p:nvSpPr>
        <p:spPr>
          <a:xfrm>
            <a:off x="3772972" y="3603033"/>
            <a:ext cx="987285" cy="461665"/>
          </a:xfrm>
          <a:prstGeom prst="rect">
            <a:avLst/>
          </a:prstGeom>
          <a:noFill/>
        </p:spPr>
        <p:txBody>
          <a:bodyPr wrap="square" rtlCol="0">
            <a:spAutoFit/>
          </a:bodyPr>
          <a:lstStyle/>
          <a:p>
            <a:r>
              <a:rPr lang="en-GB" dirty="0"/>
              <a:t>Crust</a:t>
            </a:r>
          </a:p>
        </p:txBody>
      </p:sp>
      <p:sp>
        <p:nvSpPr>
          <p:cNvPr id="12" name="Arrow: Right 11">
            <a:extLst>
              <a:ext uri="{FF2B5EF4-FFF2-40B4-BE49-F238E27FC236}">
                <a16:creationId xmlns:a16="http://schemas.microsoft.com/office/drawing/2014/main" id="{4C21A1EE-9BB1-46D0-8EBD-CD73766426E7}"/>
              </a:ext>
            </a:extLst>
          </p:cNvPr>
          <p:cNvSpPr/>
          <p:nvPr/>
        </p:nvSpPr>
        <p:spPr>
          <a:xfrm rot="16200000">
            <a:off x="6194432" y="4406369"/>
            <a:ext cx="561544" cy="171240"/>
          </a:xfrm>
          <a:prstGeom prst="right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D866EE8-A552-4363-9FFF-B6F31A9ADD20}"/>
              </a:ext>
            </a:extLst>
          </p:cNvPr>
          <p:cNvSpPr txBox="1"/>
          <p:nvPr/>
        </p:nvSpPr>
        <p:spPr>
          <a:xfrm>
            <a:off x="5904378" y="4772761"/>
            <a:ext cx="1141651" cy="461665"/>
          </a:xfrm>
          <a:prstGeom prst="rect">
            <a:avLst/>
          </a:prstGeom>
          <a:noFill/>
        </p:spPr>
        <p:txBody>
          <a:bodyPr wrap="square" rtlCol="0">
            <a:spAutoFit/>
          </a:bodyPr>
          <a:lstStyle/>
          <a:p>
            <a:r>
              <a:rPr lang="en-GB" dirty="0"/>
              <a:t>Mantle</a:t>
            </a:r>
          </a:p>
        </p:txBody>
      </p:sp>
      <p:pic>
        <p:nvPicPr>
          <p:cNvPr id="14" name="Picture 19">
            <a:hlinkClick r:id="" action="ppaction://hlinkshowjump?jump=nextslide"/>
            <a:extLst>
              <a:ext uri="{FF2B5EF4-FFF2-40B4-BE49-F238E27FC236}">
                <a16:creationId xmlns:a16="http://schemas.microsoft.com/office/drawing/2014/main" id="{B72B72B4-AC04-4270-BD68-54969682FC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9443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22" presetClass="entr" presetSubtype="8"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1"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Tectonic plates</a:t>
            </a:r>
          </a:p>
        </p:txBody>
      </p:sp>
      <p:sp>
        <p:nvSpPr>
          <p:cNvPr id="4" name="Rectangle 3"/>
          <p:cNvSpPr/>
          <p:nvPr/>
        </p:nvSpPr>
        <p:spPr>
          <a:xfrm>
            <a:off x="342899" y="784225"/>
            <a:ext cx="8245929" cy="461665"/>
          </a:xfrm>
          <a:prstGeom prst="rect">
            <a:avLst/>
          </a:prstGeom>
        </p:spPr>
        <p:txBody>
          <a:bodyPr wrap="square">
            <a:spAutoFit/>
          </a:bodyPr>
          <a:lstStyle/>
          <a:p>
            <a:r>
              <a:rPr lang="en-GB" dirty="0"/>
              <a:t>The crust is cracked into sections called </a:t>
            </a:r>
            <a:r>
              <a:rPr lang="en-GB" b="1" dirty="0">
                <a:solidFill>
                  <a:srgbClr val="B80303"/>
                </a:solidFill>
              </a:rPr>
              <a:t>tectonic plates</a:t>
            </a:r>
            <a:r>
              <a:rPr lang="en-GB" dirty="0"/>
              <a:t>. </a:t>
            </a:r>
          </a:p>
        </p:txBody>
      </p:sp>
      <p:sp>
        <p:nvSpPr>
          <p:cNvPr id="6" name="Rectangle 5"/>
          <p:cNvSpPr/>
          <p:nvPr/>
        </p:nvSpPr>
        <p:spPr>
          <a:xfrm>
            <a:off x="342898" y="5263696"/>
            <a:ext cx="8801102" cy="830997"/>
          </a:xfrm>
          <a:prstGeom prst="rect">
            <a:avLst/>
          </a:prstGeom>
        </p:spPr>
        <p:txBody>
          <a:bodyPr wrap="square">
            <a:spAutoFit/>
          </a:bodyPr>
          <a:lstStyle/>
          <a:p>
            <a:r>
              <a:rPr lang="en-GB" dirty="0"/>
              <a:t>Plates that contain land are known as </a:t>
            </a:r>
            <a:r>
              <a:rPr lang="en-GB" b="1" dirty="0">
                <a:solidFill>
                  <a:srgbClr val="B80303"/>
                </a:solidFill>
              </a:rPr>
              <a:t>continental</a:t>
            </a:r>
            <a:r>
              <a:rPr lang="en-GB" dirty="0"/>
              <a:t> plates. </a:t>
            </a:r>
            <a:br>
              <a:rPr lang="en-GB" dirty="0"/>
            </a:br>
            <a:r>
              <a:rPr lang="en-GB" dirty="0"/>
              <a:t>Those that are covered in water are known as </a:t>
            </a:r>
            <a:r>
              <a:rPr lang="en-GB" b="1" dirty="0">
                <a:solidFill>
                  <a:srgbClr val="B80303"/>
                </a:solidFill>
              </a:rPr>
              <a:t>oceanic </a:t>
            </a:r>
            <a:r>
              <a:rPr lang="en-GB" dirty="0"/>
              <a:t>plates. </a:t>
            </a:r>
          </a:p>
        </p:txBody>
      </p:sp>
      <p:pic>
        <p:nvPicPr>
          <p:cNvPr id="3" name="Picture 2">
            <a:extLst>
              <a:ext uri="{FF2B5EF4-FFF2-40B4-BE49-F238E27FC236}">
                <a16:creationId xmlns:a16="http://schemas.microsoft.com/office/drawing/2014/main" id="{F34D8611-937E-497F-B205-16ADD8E61342}"/>
              </a:ext>
            </a:extLst>
          </p:cNvPr>
          <p:cNvPicPr>
            <a:picLocks noChangeAspect="1"/>
          </p:cNvPicPr>
          <p:nvPr/>
        </p:nvPicPr>
        <p:blipFill>
          <a:blip r:embed="rId3"/>
          <a:stretch>
            <a:fillRect/>
          </a:stretch>
        </p:blipFill>
        <p:spPr>
          <a:xfrm>
            <a:off x="1641799" y="1578265"/>
            <a:ext cx="5648127" cy="3547234"/>
          </a:xfrm>
          <a:prstGeom prst="rect">
            <a:avLst/>
          </a:prstGeom>
        </p:spPr>
      </p:pic>
      <p:pic>
        <p:nvPicPr>
          <p:cNvPr id="7" name="Picture 19">
            <a:hlinkClick r:id="" action="ppaction://hlinkshowjump?jump=nextslide"/>
            <a:extLst>
              <a:ext uri="{FF2B5EF4-FFF2-40B4-BE49-F238E27FC236}">
                <a16:creationId xmlns:a16="http://schemas.microsoft.com/office/drawing/2014/main" id="{2E9A2124-E139-4381-A3B8-B0C3CD5D6F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40225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Plate boundaries</a:t>
            </a:r>
          </a:p>
        </p:txBody>
      </p:sp>
      <p:sp>
        <p:nvSpPr>
          <p:cNvPr id="4" name="Rectangle 3"/>
          <p:cNvSpPr/>
          <p:nvPr/>
        </p:nvSpPr>
        <p:spPr>
          <a:xfrm>
            <a:off x="342900" y="784225"/>
            <a:ext cx="8245929" cy="830997"/>
          </a:xfrm>
          <a:prstGeom prst="rect">
            <a:avLst/>
          </a:prstGeom>
        </p:spPr>
        <p:txBody>
          <a:bodyPr wrap="square">
            <a:spAutoFit/>
          </a:bodyPr>
          <a:lstStyle/>
          <a:p>
            <a:r>
              <a:rPr lang="en-GB" dirty="0"/>
              <a:t>Tectonic plates are moving all the time. The area where plates meet is called a </a:t>
            </a:r>
            <a:r>
              <a:rPr lang="en-GB" b="1" dirty="0">
                <a:solidFill>
                  <a:srgbClr val="B80303"/>
                </a:solidFill>
              </a:rPr>
              <a:t>plate boundary</a:t>
            </a:r>
            <a:r>
              <a:rPr lang="en-GB" dirty="0"/>
              <a:t>. </a:t>
            </a:r>
          </a:p>
        </p:txBody>
      </p:sp>
      <p:sp>
        <p:nvSpPr>
          <p:cNvPr id="5" name="Rectangle 4"/>
          <p:cNvSpPr/>
          <p:nvPr/>
        </p:nvSpPr>
        <p:spPr>
          <a:xfrm>
            <a:off x="342504" y="2233308"/>
            <a:ext cx="4053567" cy="1569660"/>
          </a:xfrm>
          <a:prstGeom prst="rect">
            <a:avLst/>
          </a:prstGeom>
        </p:spPr>
        <p:txBody>
          <a:bodyPr wrap="square">
            <a:spAutoFit/>
          </a:bodyPr>
          <a:lstStyle/>
          <a:p>
            <a:r>
              <a:rPr lang="en-GB" b="1" dirty="0"/>
              <a:t>Mountains</a:t>
            </a:r>
            <a:r>
              <a:rPr lang="en-GB" dirty="0"/>
              <a:t>, </a:t>
            </a:r>
            <a:r>
              <a:rPr lang="en-GB" b="1" dirty="0"/>
              <a:t>volcanoes</a:t>
            </a:r>
            <a:r>
              <a:rPr lang="en-GB" dirty="0"/>
              <a:t> </a:t>
            </a:r>
            <a:br>
              <a:rPr lang="en-GB" dirty="0"/>
            </a:br>
            <a:r>
              <a:rPr lang="en-GB" dirty="0"/>
              <a:t>and </a:t>
            </a:r>
            <a:r>
              <a:rPr lang="en-GB" b="1" dirty="0"/>
              <a:t>oceanic ridges </a:t>
            </a:r>
            <a:br>
              <a:rPr lang="en-GB" dirty="0"/>
            </a:br>
            <a:r>
              <a:rPr lang="en-GB" dirty="0"/>
              <a:t>are formed at plate boundaries. </a:t>
            </a:r>
          </a:p>
        </p:txBody>
      </p:sp>
      <p:sp>
        <p:nvSpPr>
          <p:cNvPr id="3" name="Rectangle 2"/>
          <p:cNvSpPr/>
          <p:nvPr/>
        </p:nvSpPr>
        <p:spPr>
          <a:xfrm>
            <a:off x="342900" y="4421054"/>
            <a:ext cx="4192360" cy="1200329"/>
          </a:xfrm>
          <a:prstGeom prst="rect">
            <a:avLst/>
          </a:prstGeom>
        </p:spPr>
        <p:txBody>
          <a:bodyPr wrap="square">
            <a:spAutoFit/>
          </a:bodyPr>
          <a:lstStyle/>
          <a:p>
            <a:r>
              <a:rPr lang="en-GB" b="1" dirty="0"/>
              <a:t>Earthquakes</a:t>
            </a:r>
            <a:r>
              <a:rPr lang="en-GB" dirty="0"/>
              <a:t> are </a:t>
            </a:r>
            <a:br>
              <a:rPr lang="en-GB" dirty="0"/>
            </a:br>
            <a:r>
              <a:rPr lang="en-GB" dirty="0"/>
              <a:t>more likely to occur </a:t>
            </a:r>
            <a:br>
              <a:rPr lang="en-GB" dirty="0"/>
            </a:br>
            <a:r>
              <a:rPr lang="en-GB" dirty="0"/>
              <a:t>here too.</a:t>
            </a:r>
          </a:p>
        </p:txBody>
      </p:sp>
      <p:pic>
        <p:nvPicPr>
          <p:cNvPr id="6" name="Picture 19">
            <a:hlinkClick r:id="" action="ppaction://hlinkshowjump?jump=nextslide"/>
            <a:extLst>
              <a:ext uri="{FF2B5EF4-FFF2-40B4-BE49-F238E27FC236}">
                <a16:creationId xmlns:a16="http://schemas.microsoft.com/office/drawing/2014/main" id="{D5A441FE-0B33-4EC7-9F7D-99840B5303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D0F02F9-21B3-4CC6-BE7E-55F54802F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674" y="1772025"/>
            <a:ext cx="4193155" cy="4000270"/>
          </a:xfrm>
          <a:prstGeom prst="rect">
            <a:avLst/>
          </a:prstGeom>
        </p:spPr>
      </p:pic>
      <p:sp>
        <p:nvSpPr>
          <p:cNvPr id="11" name="Rectangle 10">
            <a:extLst>
              <a:ext uri="{FF2B5EF4-FFF2-40B4-BE49-F238E27FC236}">
                <a16:creationId xmlns:a16="http://schemas.microsoft.com/office/drawing/2014/main" id="{BA59BD6B-9286-4F6F-9C81-159B01EA61D2}"/>
              </a:ext>
            </a:extLst>
          </p:cNvPr>
          <p:cNvSpPr/>
          <p:nvPr/>
        </p:nvSpPr>
        <p:spPr>
          <a:xfrm>
            <a:off x="1554704" y="6045776"/>
            <a:ext cx="6034592" cy="461665"/>
          </a:xfrm>
          <a:prstGeom prst="rect">
            <a:avLst/>
          </a:prstGeom>
          <a:solidFill>
            <a:srgbClr val="FDD9D9"/>
          </a:solidFill>
        </p:spPr>
        <p:txBody>
          <a:bodyPr wrap="square">
            <a:spAutoFit/>
          </a:bodyPr>
          <a:lstStyle/>
          <a:p>
            <a:pPr algn="ctr"/>
            <a:r>
              <a:rPr lang="en-GB" dirty="0"/>
              <a:t>What do you think this images shows?</a:t>
            </a:r>
          </a:p>
        </p:txBody>
      </p:sp>
      <p:pic>
        <p:nvPicPr>
          <p:cNvPr id="12" name="Picture 11" descr="notes_icon">
            <a:extLst>
              <a:ext uri="{FF2B5EF4-FFF2-40B4-BE49-F238E27FC236}">
                <a16:creationId xmlns:a16="http://schemas.microsoft.com/office/drawing/2014/main" id="{E643B428-B716-4D2E-8DD4-4AE0843A5A2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CB715790-52AB-458A-B7C9-BFEC542BB5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54050"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8236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Convergent boundary</a:t>
            </a:r>
          </a:p>
        </p:txBody>
      </p:sp>
      <p:sp>
        <p:nvSpPr>
          <p:cNvPr id="3" name="Rectangle 2"/>
          <p:cNvSpPr/>
          <p:nvPr/>
        </p:nvSpPr>
        <p:spPr>
          <a:xfrm>
            <a:off x="342900" y="784225"/>
            <a:ext cx="8245929" cy="830997"/>
          </a:xfrm>
          <a:prstGeom prst="rect">
            <a:avLst/>
          </a:prstGeom>
        </p:spPr>
        <p:txBody>
          <a:bodyPr wrap="square">
            <a:spAutoFit/>
          </a:bodyPr>
          <a:lstStyle/>
          <a:p>
            <a:r>
              <a:rPr lang="en-GB" dirty="0"/>
              <a:t>When a continental and an oceanic plate move towards each other, this is called a </a:t>
            </a:r>
            <a:r>
              <a:rPr lang="en-GB" b="1" dirty="0">
                <a:solidFill>
                  <a:srgbClr val="B80303"/>
                </a:solidFill>
              </a:rPr>
              <a:t>convergent boundary</a:t>
            </a:r>
            <a:r>
              <a:rPr lang="en-GB" dirty="0"/>
              <a:t>. </a:t>
            </a:r>
          </a:p>
        </p:txBody>
      </p:sp>
      <p:sp>
        <p:nvSpPr>
          <p:cNvPr id="6" name="Rectangle 5"/>
          <p:cNvSpPr/>
          <p:nvPr/>
        </p:nvSpPr>
        <p:spPr>
          <a:xfrm>
            <a:off x="342896" y="4873446"/>
            <a:ext cx="8245929" cy="1200329"/>
          </a:xfrm>
          <a:prstGeom prst="rect">
            <a:avLst/>
          </a:prstGeom>
        </p:spPr>
        <p:txBody>
          <a:bodyPr wrap="square">
            <a:spAutoFit/>
          </a:bodyPr>
          <a:lstStyle/>
          <a:p>
            <a:r>
              <a:rPr lang="en-GB" dirty="0"/>
              <a:t>As the plates meet, the oceanic plate is forced under the continental plate, where it melts to form </a:t>
            </a:r>
            <a:r>
              <a:rPr lang="en-GB" b="1" dirty="0">
                <a:solidFill>
                  <a:srgbClr val="B80303"/>
                </a:solidFill>
              </a:rPr>
              <a:t>magma</a:t>
            </a:r>
            <a:r>
              <a:rPr lang="en-GB" dirty="0"/>
              <a:t>. This magma can rise to the surface, forming a </a:t>
            </a:r>
            <a:r>
              <a:rPr lang="en-GB" b="1" dirty="0">
                <a:solidFill>
                  <a:srgbClr val="B80303"/>
                </a:solidFill>
              </a:rPr>
              <a:t>volcano</a:t>
            </a:r>
            <a:r>
              <a:rPr lang="en-GB" dirty="0"/>
              <a:t>. </a:t>
            </a:r>
          </a:p>
        </p:txBody>
      </p:sp>
      <p:pic>
        <p:nvPicPr>
          <p:cNvPr id="5" name="Picture 4">
            <a:extLst>
              <a:ext uri="{FF2B5EF4-FFF2-40B4-BE49-F238E27FC236}">
                <a16:creationId xmlns:a16="http://schemas.microsoft.com/office/drawing/2014/main" id="{7B4ACF93-2991-489E-9AB9-1B8ADFA38DE1}"/>
              </a:ext>
            </a:extLst>
          </p:cNvPr>
          <p:cNvPicPr>
            <a:picLocks noChangeAspect="1"/>
          </p:cNvPicPr>
          <p:nvPr/>
        </p:nvPicPr>
        <p:blipFill>
          <a:blip r:embed="rId3"/>
          <a:stretch>
            <a:fillRect/>
          </a:stretch>
        </p:blipFill>
        <p:spPr>
          <a:xfrm>
            <a:off x="2158803" y="1796197"/>
            <a:ext cx="4826393" cy="2926410"/>
          </a:xfrm>
          <a:prstGeom prst="rect">
            <a:avLst/>
          </a:prstGeom>
        </p:spPr>
      </p:pic>
      <p:sp>
        <p:nvSpPr>
          <p:cNvPr id="8" name="Arrow: Right 7">
            <a:extLst>
              <a:ext uri="{FF2B5EF4-FFF2-40B4-BE49-F238E27FC236}">
                <a16:creationId xmlns:a16="http://schemas.microsoft.com/office/drawing/2014/main" id="{A013C0A1-9E39-4BC7-A91C-7BF293CA0947}"/>
              </a:ext>
            </a:extLst>
          </p:cNvPr>
          <p:cNvSpPr/>
          <p:nvPr/>
        </p:nvSpPr>
        <p:spPr>
          <a:xfrm rot="1599410">
            <a:off x="4094610" y="3806671"/>
            <a:ext cx="588642" cy="10960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1145F942-E46E-438F-8D5C-8220914ED92C}"/>
              </a:ext>
            </a:extLst>
          </p:cNvPr>
          <p:cNvSpPr/>
          <p:nvPr/>
        </p:nvSpPr>
        <p:spPr>
          <a:xfrm rot="10800000">
            <a:off x="5119650" y="3625647"/>
            <a:ext cx="588642" cy="10960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9">
            <a:hlinkClick r:id="" action="ppaction://hlinkshowjump?jump=nextslide"/>
            <a:extLst>
              <a:ext uri="{FF2B5EF4-FFF2-40B4-BE49-F238E27FC236}">
                <a16:creationId xmlns:a16="http://schemas.microsoft.com/office/drawing/2014/main" id="{7D5168CA-0C9B-410C-ADBF-40868E63A5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FE5C3509-5A21-4227-8F9D-4BF7927930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0587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5989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Collision boundary</a:t>
            </a:r>
          </a:p>
        </p:txBody>
      </p:sp>
      <p:sp>
        <p:nvSpPr>
          <p:cNvPr id="3" name="Rectangle 2"/>
          <p:cNvSpPr/>
          <p:nvPr/>
        </p:nvSpPr>
        <p:spPr>
          <a:xfrm>
            <a:off x="342900" y="784225"/>
            <a:ext cx="8245929" cy="1200329"/>
          </a:xfrm>
          <a:prstGeom prst="rect">
            <a:avLst/>
          </a:prstGeom>
        </p:spPr>
        <p:txBody>
          <a:bodyPr wrap="square">
            <a:spAutoFit/>
          </a:bodyPr>
          <a:lstStyle/>
          <a:p>
            <a:r>
              <a:rPr lang="en-GB" dirty="0"/>
              <a:t>When two continental plates move towards each other, neither is forced under the other. Instead, the plates buckle upwards and rise to form </a:t>
            </a:r>
            <a:r>
              <a:rPr lang="en-GB" b="1" dirty="0">
                <a:solidFill>
                  <a:srgbClr val="B80303"/>
                </a:solidFill>
              </a:rPr>
              <a:t>mountains</a:t>
            </a:r>
            <a:r>
              <a:rPr lang="en-GB" dirty="0"/>
              <a:t>. </a:t>
            </a:r>
          </a:p>
        </p:txBody>
      </p:sp>
      <p:pic>
        <p:nvPicPr>
          <p:cNvPr id="6"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5" name="Picture 4">
            <a:extLst>
              <a:ext uri="{FF2B5EF4-FFF2-40B4-BE49-F238E27FC236}">
                <a16:creationId xmlns:a16="http://schemas.microsoft.com/office/drawing/2014/main" id="{C5767407-32A1-4FEB-B4E8-3AEB065D6938}"/>
              </a:ext>
            </a:extLst>
          </p:cNvPr>
          <p:cNvPicPr>
            <a:picLocks noChangeAspect="1"/>
          </p:cNvPicPr>
          <p:nvPr/>
        </p:nvPicPr>
        <p:blipFill>
          <a:blip r:embed="rId4"/>
          <a:stretch>
            <a:fillRect/>
          </a:stretch>
        </p:blipFill>
        <p:spPr>
          <a:xfrm>
            <a:off x="1661720" y="2227442"/>
            <a:ext cx="5820559" cy="3603203"/>
          </a:xfrm>
          <a:prstGeom prst="rect">
            <a:avLst/>
          </a:prstGeom>
        </p:spPr>
      </p:pic>
      <p:pic>
        <p:nvPicPr>
          <p:cNvPr id="7" name="Picture 19">
            <a:hlinkClick r:id="" action="ppaction://hlinkshowjump?jump=nextslide"/>
            <a:extLst>
              <a:ext uri="{FF2B5EF4-FFF2-40B4-BE49-F238E27FC236}">
                <a16:creationId xmlns:a16="http://schemas.microsoft.com/office/drawing/2014/main" id="{8B0EF9BA-F412-403A-8847-46AE96C445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D8B45A70-90D7-4635-91A0-9FE2C93F43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5371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3159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Divergent boundary</a:t>
            </a:r>
          </a:p>
        </p:txBody>
      </p:sp>
      <p:sp>
        <p:nvSpPr>
          <p:cNvPr id="3" name="Rectangle 2"/>
          <p:cNvSpPr/>
          <p:nvPr/>
        </p:nvSpPr>
        <p:spPr>
          <a:xfrm>
            <a:off x="342900" y="784225"/>
            <a:ext cx="8245929" cy="830997"/>
          </a:xfrm>
          <a:prstGeom prst="rect">
            <a:avLst/>
          </a:prstGeom>
        </p:spPr>
        <p:txBody>
          <a:bodyPr wrap="square">
            <a:spAutoFit/>
          </a:bodyPr>
          <a:lstStyle/>
          <a:p>
            <a:r>
              <a:rPr lang="en-GB" dirty="0"/>
              <a:t>When oceanic plates move away from each other, this is called a </a:t>
            </a:r>
            <a:r>
              <a:rPr lang="en-GB" b="1" dirty="0">
                <a:solidFill>
                  <a:srgbClr val="B80303"/>
                </a:solidFill>
              </a:rPr>
              <a:t>divergent boundary</a:t>
            </a:r>
            <a:r>
              <a:rPr lang="en-GB" dirty="0"/>
              <a:t>. </a:t>
            </a:r>
          </a:p>
        </p:txBody>
      </p:sp>
      <p:sp>
        <p:nvSpPr>
          <p:cNvPr id="4" name="Rectangle 3"/>
          <p:cNvSpPr/>
          <p:nvPr/>
        </p:nvSpPr>
        <p:spPr>
          <a:xfrm>
            <a:off x="342900" y="4873446"/>
            <a:ext cx="8245929" cy="1200329"/>
          </a:xfrm>
          <a:prstGeom prst="rect">
            <a:avLst/>
          </a:prstGeom>
        </p:spPr>
        <p:txBody>
          <a:bodyPr wrap="square">
            <a:spAutoFit/>
          </a:bodyPr>
          <a:lstStyle/>
          <a:p>
            <a:r>
              <a:rPr lang="en-GB" dirty="0"/>
              <a:t>Magma rises from the mantle and solidifies, forming new crust. When this process happens continuously over a long time, new </a:t>
            </a:r>
            <a:r>
              <a:rPr lang="en-GB" b="1" dirty="0">
                <a:solidFill>
                  <a:srgbClr val="B80303"/>
                </a:solidFill>
              </a:rPr>
              <a:t>mid-ocean ridges </a:t>
            </a:r>
            <a:r>
              <a:rPr lang="en-GB" dirty="0"/>
              <a:t>are formed. </a:t>
            </a:r>
          </a:p>
        </p:txBody>
      </p:sp>
      <p:pic>
        <p:nvPicPr>
          <p:cNvPr id="6" name="Picture 5">
            <a:extLst>
              <a:ext uri="{FF2B5EF4-FFF2-40B4-BE49-F238E27FC236}">
                <a16:creationId xmlns:a16="http://schemas.microsoft.com/office/drawing/2014/main" id="{3AA81C2D-ED00-4D87-9A7D-32BB48752260}"/>
              </a:ext>
            </a:extLst>
          </p:cNvPr>
          <p:cNvPicPr>
            <a:picLocks noChangeAspect="1"/>
          </p:cNvPicPr>
          <p:nvPr/>
        </p:nvPicPr>
        <p:blipFill>
          <a:blip r:embed="rId3"/>
          <a:stretch>
            <a:fillRect/>
          </a:stretch>
        </p:blipFill>
        <p:spPr>
          <a:xfrm>
            <a:off x="1552287" y="1710762"/>
            <a:ext cx="6039426" cy="3162684"/>
          </a:xfrm>
          <a:prstGeom prst="rect">
            <a:avLst/>
          </a:prstGeom>
        </p:spPr>
      </p:pic>
      <p:sp>
        <p:nvSpPr>
          <p:cNvPr id="7" name="Arrow: Right 6">
            <a:extLst>
              <a:ext uri="{FF2B5EF4-FFF2-40B4-BE49-F238E27FC236}">
                <a16:creationId xmlns:a16="http://schemas.microsoft.com/office/drawing/2014/main" id="{9A227E24-3BA2-4963-B63C-B4FA1B935559}"/>
              </a:ext>
            </a:extLst>
          </p:cNvPr>
          <p:cNvSpPr/>
          <p:nvPr/>
        </p:nvSpPr>
        <p:spPr>
          <a:xfrm rot="10800000">
            <a:off x="2334409" y="3698573"/>
            <a:ext cx="1036410" cy="16290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1EEE0D0C-A581-49B8-B9CF-DEC29B80532D}"/>
              </a:ext>
            </a:extLst>
          </p:cNvPr>
          <p:cNvSpPr/>
          <p:nvPr/>
        </p:nvSpPr>
        <p:spPr>
          <a:xfrm>
            <a:off x="5773183" y="3698573"/>
            <a:ext cx="1036410" cy="16290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9">
            <a:hlinkClick r:id="" action="ppaction://hlinkshowjump?jump=nextslide"/>
            <a:extLst>
              <a:ext uri="{FF2B5EF4-FFF2-40B4-BE49-F238E27FC236}">
                <a16:creationId xmlns:a16="http://schemas.microsoft.com/office/drawing/2014/main" id="{E9799A8F-4313-4B69-8E80-512C5A914B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CABBE59D-2910-41CC-98EC-4F2A6D86E95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0587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713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15569</TotalTime>
  <Words>873</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Wingdings 2</vt:lpstr>
      <vt:lpstr>Default Design</vt:lpstr>
      <vt:lpstr>3_Default Design</vt:lpstr>
      <vt:lpstr>Patterns  in Earth’s  Features</vt:lpstr>
      <vt:lpstr>Information</vt:lpstr>
      <vt:lpstr>Are there any patterns to earthquakes?</vt:lpstr>
      <vt:lpstr>The structure of the Earth</vt:lpstr>
      <vt:lpstr>Tectonic plates</vt:lpstr>
      <vt:lpstr>Plate boundaries</vt:lpstr>
      <vt:lpstr>Convergent boundary</vt:lpstr>
      <vt:lpstr>Collision boundary</vt:lpstr>
      <vt:lpstr>Divergent boundary</vt:lpstr>
      <vt:lpstr>Transform boundary</vt:lpstr>
      <vt:lpstr>Earthquakes and volcanoes (1)</vt:lpstr>
      <vt:lpstr>Earthquakes and volcanoes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in Earth's Features</dc:title>
  <dc:subject>Boardworks Elementary School Earth and Space Sciences</dc:subject>
  <dc:creator>Boardworks</dc:creator>
  <cp:lastModifiedBy>Tim Crilly</cp:lastModifiedBy>
  <cp:revision>665</cp:revision>
  <dcterms:created xsi:type="dcterms:W3CDTF">2003-10-06T13:07:42Z</dcterms:created>
  <dcterms:modified xsi:type="dcterms:W3CDTF">2018-12-04T11:01:07Z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