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6"/>
  </p:notesMasterIdLst>
  <p:handoutMasterIdLst>
    <p:handoutMasterId r:id="rId17"/>
  </p:handoutMasterIdLst>
  <p:sldIdLst>
    <p:sldId id="430" r:id="rId3"/>
    <p:sldId id="488" r:id="rId4"/>
    <p:sldId id="487" r:id="rId5"/>
    <p:sldId id="489" r:id="rId6"/>
    <p:sldId id="490" r:id="rId7"/>
    <p:sldId id="491" r:id="rId8"/>
    <p:sldId id="492" r:id="rId9"/>
    <p:sldId id="493" r:id="rId10"/>
    <p:sldId id="495" r:id="rId11"/>
    <p:sldId id="494" r:id="rId12"/>
    <p:sldId id="496" r:id="rId13"/>
    <p:sldId id="497" r:id="rId14"/>
    <p:sldId id="498" r:id="rId15"/>
  </p:sldIdLst>
  <p:sldSz cx="9144000" cy="6858000" type="screen4x3"/>
  <p:notesSz cx="6858000" cy="9296400"/>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000066"/>
    <a:srgbClr val="B80303"/>
    <a:srgbClr val="FF6600"/>
    <a:srgbClr val="FFCC99"/>
    <a:srgbClr val="010066"/>
    <a:srgbClr val="ECA4EE"/>
    <a:srgbClr val="FF9955"/>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513" autoAdjust="0"/>
  </p:normalViewPr>
  <p:slideViewPr>
    <p:cSldViewPr snapToGrid="0" showGuides="1">
      <p:cViewPr>
        <p:scale>
          <a:sx n="85" d="100"/>
          <a:sy n="85" d="100"/>
        </p:scale>
        <p:origin x="540" y="90"/>
      </p:cViewPr>
      <p:guideLst>
        <p:guide orient="horz" pos="494"/>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2899993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174320092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Photo credits: </a:t>
            </a:r>
            <a:r>
              <a:rPr lang="en-GB" sz="1200" b="0" i="0" kern="1200" dirty="0">
                <a:solidFill>
                  <a:schemeClr val="tx1"/>
                </a:solidFill>
                <a:effectLst/>
                <a:latin typeface="Arial" charset="0"/>
                <a:ea typeface="+mn-ea"/>
                <a:cs typeface="+mn-cs"/>
              </a:rPr>
              <a:t>Hills </a:t>
            </a:r>
            <a:r>
              <a:rPr lang="en-GB" altLang="en-US" dirty="0">
                <a:latin typeface="Arial" panose="020B0604020202020204" pitchFamily="34" charset="0"/>
              </a:rPr>
              <a:t>© Zoom Team; </a:t>
            </a:r>
            <a:r>
              <a:rPr lang="en-GB" sz="1200" b="0" i="0" kern="1200" dirty="0">
                <a:solidFill>
                  <a:schemeClr val="tx1"/>
                </a:solidFill>
                <a:effectLst/>
                <a:latin typeface="Arial" charset="0"/>
                <a:ea typeface="+mn-ea"/>
                <a:cs typeface="+mn-cs"/>
              </a:rPr>
              <a:t>Valley </a:t>
            </a:r>
            <a:r>
              <a:rPr lang="en-GB" altLang="en-US" dirty="0">
                <a:latin typeface="Arial" panose="020B0604020202020204" pitchFamily="34" charset="0"/>
              </a:rPr>
              <a:t>© Matt Gibson; </a:t>
            </a:r>
            <a:r>
              <a:rPr lang="en-GB" sz="1200" b="0" i="0" kern="1200" dirty="0">
                <a:solidFill>
                  <a:schemeClr val="tx1"/>
                </a:solidFill>
                <a:effectLst/>
                <a:latin typeface="Arial" charset="0"/>
                <a:ea typeface="+mn-ea"/>
                <a:cs typeface="+mn-cs"/>
              </a:rPr>
              <a:t>Volcano </a:t>
            </a:r>
            <a:r>
              <a:rPr lang="en-GB" altLang="en-US" dirty="0">
                <a:latin typeface="Arial" panose="020B0604020202020204" pitchFamily="34" charset="0"/>
              </a:rPr>
              <a:t>© </a:t>
            </a:r>
            <a:r>
              <a:rPr lang="en-GB" altLang="en-US" dirty="0" err="1">
                <a:latin typeface="Arial" panose="020B0604020202020204" pitchFamily="34" charset="0"/>
              </a:rPr>
              <a:t>LukaKikina</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Grasslands </a:t>
            </a:r>
            <a:r>
              <a:rPr lang="en-GB" altLang="en-US" dirty="0">
                <a:latin typeface="Arial" panose="020B0604020202020204" pitchFamily="34" charset="0"/>
              </a:rPr>
              <a:t>© Tim Roberts Photography; </a:t>
            </a:r>
            <a:r>
              <a:rPr lang="en-GB" sz="1200" b="0" i="0" kern="1200" dirty="0">
                <a:solidFill>
                  <a:schemeClr val="tx1"/>
                </a:solidFill>
                <a:effectLst/>
                <a:latin typeface="Arial" charset="0"/>
                <a:ea typeface="+mn-ea"/>
                <a:cs typeface="+mn-cs"/>
              </a:rPr>
              <a:t>Mountains </a:t>
            </a:r>
            <a:r>
              <a:rPr lang="en-GB" altLang="en-US" dirty="0">
                <a:latin typeface="Arial" panose="020B0604020202020204" pitchFamily="34" charset="0"/>
              </a:rPr>
              <a:t>© </a:t>
            </a:r>
            <a:r>
              <a:rPr lang="en-GB" altLang="en-US" dirty="0" err="1">
                <a:latin typeface="Arial" panose="020B0604020202020204" pitchFamily="34" charset="0"/>
              </a:rPr>
              <a:t>iamnong</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Coast </a:t>
            </a:r>
            <a:r>
              <a:rPr lang="en-GB" altLang="en-US" dirty="0">
                <a:latin typeface="Arial" panose="020B0604020202020204" pitchFamily="34" charset="0"/>
              </a:rPr>
              <a:t>© </a:t>
            </a:r>
            <a:r>
              <a:rPr lang="en-GB" altLang="en-US" dirty="0" err="1">
                <a:latin typeface="Arial" panose="020B0604020202020204" pitchFamily="34" charset="0"/>
              </a:rPr>
              <a:t>jejim</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57615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altLang="en-US" dirty="0">
                <a:latin typeface="Arial" panose="020B0604020202020204" pitchFamily="34" charset="0"/>
              </a:rPr>
              <a:t>© </a:t>
            </a:r>
            <a:r>
              <a:rPr lang="en-GB" altLang="en-US" dirty="0" err="1">
                <a:latin typeface="Arial" panose="020B0604020202020204" pitchFamily="34" charset="0"/>
              </a:rPr>
              <a:t>TierneyMJ</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348165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a:solidFill>
                  <a:schemeClr val="tx1"/>
                </a:solidFill>
                <a:effectLst/>
                <a:latin typeface="Arial" charset="0"/>
                <a:ea typeface="+mn-ea"/>
                <a:cs typeface="+mn-cs"/>
              </a:rPr>
              <a:t>Use and share pictures, drawings, and/or writings of observations.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a:solidFill>
                  <a:schemeClr val="tx1"/>
                </a:solidFill>
                <a:effectLst/>
                <a:latin typeface="Arial" charset="0"/>
                <a:ea typeface="+mn-ea"/>
                <a:cs typeface="+mn-cs"/>
              </a:rPr>
              <a:t>Use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or from media) to describe patterns and/or relationships in the natural and designed world(s) in order to answer scientific questions and solve problems.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endParaRPr lang="en-GB" b="1" dirty="0"/>
          </a:p>
          <a:p>
            <a:endParaRPr lang="en-GB" b="1" baseline="0" dirty="0"/>
          </a:p>
          <a:p>
            <a:r>
              <a:rPr lang="en-GB" b="1" baseline="0" dirty="0"/>
              <a:t>Photo credit: </a:t>
            </a:r>
            <a:r>
              <a:rPr lang="en-GB" altLang="en-US" dirty="0">
                <a:latin typeface="Arial" panose="020B0604020202020204" pitchFamily="34" charset="0"/>
              </a:rPr>
              <a:t>© </a:t>
            </a:r>
            <a:r>
              <a:rPr lang="en-GB" altLang="en-US" dirty="0" err="1">
                <a:latin typeface="Arial" panose="020B0604020202020204" pitchFamily="34" charset="0"/>
              </a:rPr>
              <a:t>Schwabenblitz</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223851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For an additional activity, in groups, supply students with maps or atlases and ask them to try and identify any examples of the additional icons and markings.</a:t>
            </a:r>
          </a:p>
          <a:p>
            <a:endParaRPr lang="en-GB" b="1" dirty="0"/>
          </a:p>
          <a:p>
            <a:r>
              <a:rPr lang="en-GB" b="1" dirty="0"/>
              <a:t>Photo credit: </a:t>
            </a:r>
            <a:r>
              <a:rPr lang="en-GB" altLang="en-US" dirty="0">
                <a:latin typeface="Arial" panose="020B0604020202020204" pitchFamily="34" charset="0"/>
              </a:rPr>
              <a:t>© Marek CECH,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68337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r>
              <a:rPr lang="en-US" baseline="0" dirty="0"/>
              <a:t>Before revealing the examples, ask students if they can think of any changes to the Earth’s surface that occur very slowly.</a:t>
            </a:r>
          </a:p>
          <a:p>
            <a:endParaRPr lang="en-US" baseline="0" dirty="0"/>
          </a:p>
          <a:p>
            <a:r>
              <a:rPr lang="en-US" b="1" baseline="0" dirty="0"/>
              <a:t>Photo credit: </a:t>
            </a:r>
            <a:r>
              <a:rPr lang="en-GB" sz="1200" b="0" i="0" kern="1200" dirty="0">
                <a:solidFill>
                  <a:schemeClr val="tx1"/>
                </a:solidFill>
                <a:effectLst/>
                <a:latin typeface="Arial" charset="0"/>
                <a:ea typeface="+mn-ea"/>
                <a:cs typeface="+mn-cs"/>
              </a:rPr>
              <a:t>Blue Ridge Parkway</a:t>
            </a:r>
            <a:r>
              <a:rPr lang="en-US" sz="1200" b="0" i="0" kern="1200" dirty="0">
                <a:solidFill>
                  <a:schemeClr val="tx1"/>
                </a:solidFill>
                <a:effectLst/>
                <a:latin typeface="Arial" charset="0"/>
                <a:ea typeface="+mn-ea"/>
                <a:cs typeface="+mn-cs"/>
              </a:rPr>
              <a:t> </a:t>
            </a:r>
            <a:r>
              <a:rPr lang="en-GB" altLang="en-US" dirty="0">
                <a:latin typeface="Arial" panose="020B0604020202020204" pitchFamily="34" charset="0"/>
              </a:rPr>
              <a:t>© Dave Allen Photography,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US" b="1" baseline="0" dirty="0"/>
          </a:p>
          <a:p>
            <a:r>
              <a:rPr lang="en-US" b="1" baseline="0" dirty="0"/>
              <a:t>Photo credit: </a:t>
            </a:r>
            <a:r>
              <a:rPr lang="en-GB" sz="1200" b="0" i="0" kern="1200" dirty="0">
                <a:solidFill>
                  <a:schemeClr val="tx1"/>
                </a:solidFill>
                <a:effectLst/>
                <a:latin typeface="Arial" charset="0"/>
                <a:ea typeface="+mn-ea"/>
                <a:cs typeface="+mn-cs"/>
              </a:rPr>
              <a:t>Kaikoura, New Zealand </a:t>
            </a:r>
            <a:r>
              <a:rPr lang="en-GB" altLang="en-US" dirty="0">
                <a:latin typeface="Arial" panose="020B0604020202020204" pitchFamily="34" charset="0"/>
              </a:rPr>
              <a:t>© </a:t>
            </a:r>
            <a:r>
              <a:rPr lang="en-GB" altLang="en-US" dirty="0" err="1">
                <a:latin typeface="Arial" panose="020B0604020202020204" pitchFamily="34" charset="0"/>
              </a:rPr>
              <a:t>NigelSpiers</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158077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If</a:t>
            </a:r>
            <a:r>
              <a:rPr lang="en-GB" baseline="0" dirty="0"/>
              <a:t> you want to elaborate you could tell students that the structures on the left in Bryce Canyon were formed by the wind eroding the rock (with the help of water too). Whereas the dunes on the right are made by the wind depositing sand from elsewhere.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Use information from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and from media) to construct an evidence-based account for natural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p>
          <a:p>
            <a:endParaRPr lang="en-GB" baseline="0" dirty="0"/>
          </a:p>
          <a:p>
            <a:r>
              <a:rPr lang="en-GB" b="1" baseline="0" dirty="0"/>
              <a:t>Photo credits: </a:t>
            </a:r>
            <a:r>
              <a:rPr lang="en-GB" sz="1200" b="0" i="0" kern="1200" dirty="0">
                <a:solidFill>
                  <a:schemeClr val="tx1"/>
                </a:solidFill>
                <a:effectLst/>
                <a:latin typeface="Arial" charset="0"/>
                <a:ea typeface="+mn-ea"/>
                <a:cs typeface="+mn-cs"/>
              </a:rPr>
              <a:t>Bryce canyon </a:t>
            </a:r>
            <a:r>
              <a:rPr lang="en-GB" altLang="en-US" dirty="0">
                <a:latin typeface="Arial" panose="020B0604020202020204" pitchFamily="34" charset="0"/>
              </a:rPr>
              <a:t>© </a:t>
            </a:r>
            <a:r>
              <a:rPr lang="en-GB" altLang="en-US" dirty="0" err="1">
                <a:latin typeface="Arial" panose="020B0604020202020204" pitchFamily="34" charset="0"/>
              </a:rPr>
              <a:t>Berzina</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Sand dunes </a:t>
            </a:r>
            <a:r>
              <a:rPr lang="en-GB" altLang="en-US" dirty="0">
                <a:latin typeface="Arial" panose="020B0604020202020204" pitchFamily="34" charset="0"/>
              </a:rPr>
              <a:t>© </a:t>
            </a:r>
            <a:r>
              <a:rPr lang="en-GB" altLang="en-US" dirty="0" err="1">
                <a:latin typeface="Arial" panose="020B0604020202020204" pitchFamily="34" charset="0"/>
              </a:rPr>
              <a:t>MrLis</a:t>
            </a:r>
            <a:r>
              <a:rPr lang="en-GB" altLang="en-US" dirty="0">
                <a:latin typeface="Arial" panose="020B0604020202020204" pitchFamily="34" charset="0"/>
              </a:rPr>
              <a:t>,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45048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Photo credits: </a:t>
            </a:r>
            <a:r>
              <a:rPr lang="en-GB" sz="1200" b="0" i="0" kern="1200" dirty="0">
                <a:solidFill>
                  <a:schemeClr val="tx1"/>
                </a:solidFill>
                <a:effectLst/>
                <a:latin typeface="Arial" charset="0"/>
                <a:ea typeface="+mn-ea"/>
                <a:cs typeface="+mn-cs"/>
              </a:rPr>
              <a:t>Colorado River </a:t>
            </a:r>
            <a:r>
              <a:rPr lang="en-GB" altLang="en-US" dirty="0">
                <a:latin typeface="Arial" panose="020B0604020202020204" pitchFamily="34" charset="0"/>
              </a:rPr>
              <a:t>© </a:t>
            </a:r>
            <a:r>
              <a:rPr lang="en-GB" altLang="en-US" dirty="0" err="1">
                <a:latin typeface="Arial" panose="020B0604020202020204" pitchFamily="34" charset="0"/>
              </a:rPr>
              <a:t>IrinaK</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Arch of rock </a:t>
            </a:r>
            <a:r>
              <a:rPr lang="en-GB" altLang="en-US" dirty="0">
                <a:latin typeface="Arial" panose="020B0604020202020204" pitchFamily="34" charset="0"/>
              </a:rPr>
              <a:t>© Oleksandr </a:t>
            </a:r>
            <a:r>
              <a:rPr lang="en-GB" altLang="en-US" dirty="0" err="1">
                <a:latin typeface="Arial" panose="020B0604020202020204" pitchFamily="34" charset="0"/>
              </a:rPr>
              <a:t>Koretsky</a:t>
            </a:r>
            <a:r>
              <a:rPr lang="en-GB" altLang="en-US" dirty="0">
                <a:latin typeface="Arial" panose="020B0604020202020204" pitchFamily="34" charset="0"/>
              </a:rPr>
              <a:t>,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45048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Aft>
                <a:spcPct val="0"/>
              </a:spcAft>
              <a:buClrTx/>
              <a:buSzTx/>
              <a:buFontTx/>
              <a:buNone/>
              <a:tabLst/>
              <a:defRPr/>
            </a:pPr>
            <a:r>
              <a:rPr lang="en-GB" b="1" dirty="0"/>
              <a:t>Teacher notes</a:t>
            </a:r>
          </a:p>
          <a:p>
            <a:pPr marL="0" marR="0" indent="0" algn="l" defTabSz="914400" rtl="0" eaLnBrk="0" fontAlgn="base" latinLnBrk="0" hangingPunct="0">
              <a:lnSpc>
                <a:spcPct val="100000"/>
              </a:lnSpc>
              <a:spcAft>
                <a:spcPct val="0"/>
              </a:spcAft>
              <a:buClrTx/>
              <a:buSzTx/>
              <a:buFontTx/>
              <a:buNone/>
              <a:tabLst/>
              <a:defRPr/>
            </a:pPr>
            <a:r>
              <a:rPr lang="en-GB" dirty="0"/>
              <a:t>Ask students why they</a:t>
            </a:r>
            <a:r>
              <a:rPr lang="en-GB" baseline="0" dirty="0"/>
              <a:t> think people might try to slow down or stop these processes. </a:t>
            </a:r>
          </a:p>
          <a:p>
            <a:pPr marL="0" marR="0" indent="0" algn="l" defTabSz="914400" rtl="0" eaLnBrk="0" fontAlgn="base" latinLnBrk="0" hangingPunct="0">
              <a:lnSpc>
                <a:spcPct val="100000"/>
              </a:lnSpc>
              <a:spcAft>
                <a:spcPct val="0"/>
              </a:spcAft>
              <a:buClrTx/>
              <a:buSzTx/>
              <a:buFontTx/>
              <a:buNone/>
              <a:tabLst/>
              <a:defRPr/>
            </a:pPr>
            <a:endParaRPr lang="en-GB" dirty="0"/>
          </a:p>
          <a:p>
            <a:pPr marL="0" marR="0" indent="0" algn="l" defTabSz="914400" rtl="0" eaLnBrk="0" fontAlgn="base" latinLnBrk="0" hangingPunct="0">
              <a:lnSpc>
                <a:spcPct val="100000"/>
              </a:lnSpc>
              <a:spcAft>
                <a:spcPct val="0"/>
              </a:spcAft>
              <a:buClrTx/>
              <a:buSzTx/>
              <a:buFontTx/>
              <a:buNone/>
              <a:tabLst/>
              <a:defRPr/>
            </a:pPr>
            <a:r>
              <a:rPr lang="en-GB" sz="1200" b="1" kern="1200" dirty="0">
                <a:solidFill>
                  <a:schemeClr val="tx1"/>
                </a:solidFill>
                <a:effectLst/>
                <a:latin typeface="Arial" charset="0"/>
                <a:ea typeface="+mn-ea"/>
                <a:cs typeface="+mn-cs"/>
              </a:rPr>
              <a:t>Photo credits: </a:t>
            </a:r>
            <a:r>
              <a:rPr lang="en-GB" sz="1200" b="0" i="0" kern="1200" dirty="0">
                <a:solidFill>
                  <a:schemeClr val="tx1"/>
                </a:solidFill>
                <a:effectLst/>
                <a:latin typeface="Arial" charset="0"/>
                <a:ea typeface="+mn-ea"/>
                <a:cs typeface="+mn-cs"/>
              </a:rPr>
              <a:t>Grass </a:t>
            </a:r>
            <a:r>
              <a:rPr lang="en-GB" altLang="en-US" dirty="0">
                <a:latin typeface="Arial" panose="020B0604020202020204" pitchFamily="34" charset="0"/>
              </a:rPr>
              <a:t>© 88studio; </a:t>
            </a:r>
            <a:r>
              <a:rPr lang="en-GB" sz="1200" b="0" i="0" kern="1200" dirty="0">
                <a:solidFill>
                  <a:schemeClr val="tx1"/>
                </a:solidFill>
                <a:effectLst/>
                <a:latin typeface="Arial" charset="0"/>
                <a:ea typeface="+mn-ea"/>
                <a:cs typeface="+mn-cs"/>
              </a:rPr>
              <a:t>Coast </a:t>
            </a:r>
            <a:r>
              <a:rPr lang="en-GB" altLang="en-US" dirty="0">
                <a:latin typeface="Arial" panose="020B0604020202020204" pitchFamily="34" charset="0"/>
              </a:rPr>
              <a:t>© </a:t>
            </a:r>
            <a:r>
              <a:rPr lang="en-GB" altLang="en-US" dirty="0" err="1">
                <a:latin typeface="Arial" panose="020B0604020202020204" pitchFamily="34" charset="0"/>
              </a:rPr>
              <a:t>Illya</a:t>
            </a:r>
            <a:r>
              <a:rPr lang="en-GB" altLang="en-US" dirty="0">
                <a:latin typeface="Arial" panose="020B0604020202020204" pitchFamily="34" charset="0"/>
              </a:rPr>
              <a:t> </a:t>
            </a:r>
            <a:r>
              <a:rPr lang="en-GB" altLang="en-US" dirty="0" err="1">
                <a:latin typeface="Arial" panose="020B0604020202020204" pitchFamily="34" charset="0"/>
              </a:rPr>
              <a:t>Kryzhanivskyy</a:t>
            </a:r>
            <a:r>
              <a:rPr lang="en-GB" altLang="en-US" dirty="0">
                <a:latin typeface="Arial" panose="020B0604020202020204" pitchFamily="34" charset="0"/>
              </a:rPr>
              <a:t>, both at Shutterstock.com 2018</a:t>
            </a:r>
            <a:endParaRPr lang="en-GB" b="1"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173723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Before</a:t>
            </a:r>
            <a:r>
              <a:rPr lang="en-GB" baseline="0" dirty="0"/>
              <a:t> revealing the spider diagram, ask students to tell you where water is found.</a:t>
            </a:r>
          </a:p>
          <a:p>
            <a:endParaRPr lang="en-GB" baseline="0" dirty="0"/>
          </a:p>
          <a:p>
            <a:r>
              <a:rPr lang="en-GB" b="1" baseline="0" dirty="0"/>
              <a:t>Photo credits: </a:t>
            </a:r>
            <a:r>
              <a:rPr lang="en-GB" sz="1200" b="0" i="0" kern="1200" dirty="0">
                <a:solidFill>
                  <a:schemeClr val="tx1"/>
                </a:solidFill>
                <a:effectLst/>
                <a:latin typeface="Arial" charset="0"/>
                <a:ea typeface="+mn-ea"/>
                <a:cs typeface="+mn-cs"/>
              </a:rPr>
              <a:t>Mountain landscape </a:t>
            </a:r>
            <a:r>
              <a:rPr lang="en-GB" altLang="en-US" dirty="0">
                <a:latin typeface="Arial" panose="020B0604020202020204" pitchFamily="34" charset="0"/>
              </a:rPr>
              <a:t>© </a:t>
            </a:r>
            <a:r>
              <a:rPr lang="en-GB" altLang="en-US" dirty="0" err="1">
                <a:latin typeface="Arial" panose="020B0604020202020204" pitchFamily="34" charset="0"/>
              </a:rPr>
              <a:t>Valerii_M</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Ocean and Sky </a:t>
            </a:r>
            <a:r>
              <a:rPr lang="en-GB" altLang="en-US" dirty="0">
                <a:latin typeface="Arial" panose="020B0604020202020204" pitchFamily="34" charset="0"/>
              </a:rPr>
              <a:t>© </a:t>
            </a:r>
            <a:r>
              <a:rPr lang="en-GB" altLang="en-US" dirty="0" err="1">
                <a:latin typeface="Arial" panose="020B0604020202020204" pitchFamily="34" charset="0"/>
              </a:rPr>
              <a:t>TouchingPixel</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River </a:t>
            </a:r>
            <a:r>
              <a:rPr lang="en-GB" altLang="en-US" dirty="0">
                <a:latin typeface="Arial" panose="020B0604020202020204" pitchFamily="34" charset="0"/>
              </a:rPr>
              <a:t>© </a:t>
            </a:r>
            <a:r>
              <a:rPr lang="en-GB" altLang="en-US" dirty="0" err="1">
                <a:latin typeface="Arial" panose="020B0604020202020204" pitchFamily="34" charset="0"/>
              </a:rPr>
              <a:t>Jaros</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Pond </a:t>
            </a:r>
            <a:r>
              <a:rPr lang="en-GB" altLang="en-US" dirty="0">
                <a:latin typeface="Arial" panose="020B0604020202020204" pitchFamily="34" charset="0"/>
              </a:rPr>
              <a:t>© Erik </a:t>
            </a:r>
            <a:r>
              <a:rPr lang="en-GB" altLang="en-US" dirty="0" err="1">
                <a:latin typeface="Arial" panose="020B0604020202020204" pitchFamily="34" charset="0"/>
              </a:rPr>
              <a:t>Steinebach</a:t>
            </a:r>
            <a:r>
              <a:rPr lang="en-GB" altLang="en-US" dirty="0">
                <a:latin typeface="Arial" panose="020B0604020202020204" pitchFamily="34" charset="0"/>
              </a:rPr>
              <a:t>, all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80988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a:solidFill>
                  <a:schemeClr val="tx1"/>
                </a:solidFill>
                <a:effectLst/>
                <a:latin typeface="Arial" charset="0"/>
                <a:ea typeface="+mn-ea"/>
                <a:cs typeface="+mn-cs"/>
              </a:rPr>
              <a:t>Use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or from media) to describe patterns and/or relationships in the natural and designed world(s) in order to answer scientific questions and solve problems.</a:t>
            </a:r>
            <a:endParaRPr lang="en-GB" b="1" dirty="0"/>
          </a:p>
          <a:p>
            <a:endParaRPr lang="en-GB" b="1" dirty="0"/>
          </a:p>
          <a:p>
            <a:r>
              <a:rPr lang="en-GB" b="1" dirty="0"/>
              <a:t>Photo credit: </a:t>
            </a:r>
            <a:r>
              <a:rPr lang="en-GB" sz="1200" b="0" i="0" kern="1200" dirty="0">
                <a:solidFill>
                  <a:schemeClr val="tx1"/>
                </a:solidFill>
                <a:effectLst/>
                <a:latin typeface="Arial" charset="0"/>
                <a:ea typeface="+mn-ea"/>
                <a:cs typeface="+mn-cs"/>
              </a:rPr>
              <a:t>Frozen </a:t>
            </a:r>
            <a:r>
              <a:rPr lang="en-GB" sz="1200" b="0" i="0" kern="1200" dirty="0" err="1">
                <a:solidFill>
                  <a:schemeClr val="tx1"/>
                </a:solidFill>
                <a:effectLst/>
                <a:latin typeface="Arial" charset="0"/>
                <a:ea typeface="+mn-ea"/>
                <a:cs typeface="+mn-cs"/>
              </a:rPr>
              <a:t>Gauja</a:t>
            </a:r>
            <a:r>
              <a:rPr lang="en-GB" sz="1200" b="0" i="0" kern="1200" dirty="0">
                <a:solidFill>
                  <a:schemeClr val="tx1"/>
                </a:solidFill>
                <a:effectLst/>
                <a:latin typeface="Arial" charset="0"/>
                <a:ea typeface="+mn-ea"/>
                <a:cs typeface="+mn-cs"/>
              </a:rPr>
              <a:t> river </a:t>
            </a:r>
            <a:r>
              <a:rPr lang="en-GB" altLang="en-US" dirty="0">
                <a:latin typeface="Arial" panose="020B0604020202020204" pitchFamily="34" charset="0"/>
              </a:rPr>
              <a:t>© Aleksey Stemmer,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1026974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49763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6.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8.pn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1" y="1187864"/>
            <a:ext cx="4649334" cy="3127761"/>
          </a:xfrm>
        </p:spPr>
        <p:txBody>
          <a:bodyPr/>
          <a:lstStyle/>
          <a:p>
            <a:r>
              <a:rPr lang="en-GB" dirty="0"/>
              <a:t>Earth’s </a:t>
            </a:r>
            <a:br>
              <a:rPr lang="en-GB" dirty="0"/>
            </a:br>
            <a:r>
              <a:rPr lang="en-GB" dirty="0"/>
              <a:t>Surface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Left 30">
            <a:extLst>
              <a:ext uri="{FF2B5EF4-FFF2-40B4-BE49-F238E27FC236}">
                <a16:creationId xmlns:a16="http://schemas.microsoft.com/office/drawing/2014/main" id="{7741ECE5-BBAC-4F6A-BAFF-25E11893B90D}"/>
              </a:ext>
            </a:extLst>
          </p:cNvPr>
          <p:cNvSpPr/>
          <p:nvPr/>
        </p:nvSpPr>
        <p:spPr bwMode="auto">
          <a:xfrm rot="13659615">
            <a:off x="4883998" y="4286429"/>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30" name="Arrow: Left 29">
            <a:extLst>
              <a:ext uri="{FF2B5EF4-FFF2-40B4-BE49-F238E27FC236}">
                <a16:creationId xmlns:a16="http://schemas.microsoft.com/office/drawing/2014/main" id="{C698D3D3-825A-4775-81B0-346A6947D8E1}"/>
              </a:ext>
            </a:extLst>
          </p:cNvPr>
          <p:cNvSpPr/>
          <p:nvPr/>
        </p:nvSpPr>
        <p:spPr bwMode="auto">
          <a:xfrm rot="10800000">
            <a:off x="5192150" y="3553301"/>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9" name="Arrow: Left 28">
            <a:extLst>
              <a:ext uri="{FF2B5EF4-FFF2-40B4-BE49-F238E27FC236}">
                <a16:creationId xmlns:a16="http://schemas.microsoft.com/office/drawing/2014/main" id="{8BE805D6-43EC-4070-A204-EED9E0106ED2}"/>
              </a:ext>
            </a:extLst>
          </p:cNvPr>
          <p:cNvSpPr/>
          <p:nvPr/>
        </p:nvSpPr>
        <p:spPr bwMode="auto">
          <a:xfrm rot="8371492">
            <a:off x="4953170" y="2869058"/>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8" name="Arrow: Left 27">
            <a:extLst>
              <a:ext uri="{FF2B5EF4-FFF2-40B4-BE49-F238E27FC236}">
                <a16:creationId xmlns:a16="http://schemas.microsoft.com/office/drawing/2014/main" id="{58C7702E-D92E-4F1B-AF2C-EB5F3BFAFC39}"/>
              </a:ext>
            </a:extLst>
          </p:cNvPr>
          <p:cNvSpPr/>
          <p:nvPr/>
        </p:nvSpPr>
        <p:spPr bwMode="auto">
          <a:xfrm rot="19227589">
            <a:off x="3056998" y="4254194"/>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7" name="Arrow: Left 26">
            <a:extLst>
              <a:ext uri="{FF2B5EF4-FFF2-40B4-BE49-F238E27FC236}">
                <a16:creationId xmlns:a16="http://schemas.microsoft.com/office/drawing/2014/main" id="{D9EF02DD-8F39-4066-BD93-DA8CE1F87D49}"/>
              </a:ext>
            </a:extLst>
          </p:cNvPr>
          <p:cNvSpPr/>
          <p:nvPr/>
        </p:nvSpPr>
        <p:spPr bwMode="auto">
          <a:xfrm>
            <a:off x="2796641" y="3572203"/>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6" name="Arrow: Left 25">
            <a:extLst>
              <a:ext uri="{FF2B5EF4-FFF2-40B4-BE49-F238E27FC236}">
                <a16:creationId xmlns:a16="http://schemas.microsoft.com/office/drawing/2014/main" id="{5ADE9FDF-2351-4D55-9DA2-DEC66D4E4620}"/>
              </a:ext>
            </a:extLst>
          </p:cNvPr>
          <p:cNvSpPr/>
          <p:nvPr/>
        </p:nvSpPr>
        <p:spPr bwMode="auto">
          <a:xfrm rot="2420622">
            <a:off x="3019322" y="2898427"/>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 name="Title 1"/>
          <p:cNvSpPr>
            <a:spLocks noGrp="1"/>
          </p:cNvSpPr>
          <p:nvPr>
            <p:ph type="title"/>
          </p:nvPr>
        </p:nvSpPr>
        <p:spPr>
          <a:xfrm>
            <a:off x="259200" y="53975"/>
            <a:ext cx="7626350" cy="549275"/>
          </a:xfrm>
        </p:spPr>
        <p:txBody>
          <a:bodyPr/>
          <a:lstStyle/>
          <a:p>
            <a:r>
              <a:rPr lang="en-GB" dirty="0"/>
              <a:t>Types of landforms</a:t>
            </a:r>
          </a:p>
        </p:txBody>
      </p:sp>
      <p:sp>
        <p:nvSpPr>
          <p:cNvPr id="3" name="Rectangle 2"/>
          <p:cNvSpPr/>
          <p:nvPr/>
        </p:nvSpPr>
        <p:spPr>
          <a:xfrm>
            <a:off x="358775" y="776941"/>
            <a:ext cx="8181067" cy="461665"/>
          </a:xfrm>
          <a:prstGeom prst="rect">
            <a:avLst/>
          </a:prstGeom>
        </p:spPr>
        <p:txBody>
          <a:bodyPr wrap="square">
            <a:spAutoFit/>
          </a:bodyPr>
          <a:lstStyle/>
          <a:p>
            <a:r>
              <a:rPr lang="en-GB" dirty="0"/>
              <a:t>There are lots of different </a:t>
            </a:r>
            <a:r>
              <a:rPr lang="en-GB" b="1" dirty="0">
                <a:solidFill>
                  <a:srgbClr val="B80303"/>
                </a:solidFill>
              </a:rPr>
              <a:t>landforms</a:t>
            </a:r>
            <a:r>
              <a:rPr lang="en-GB" dirty="0"/>
              <a:t>.</a:t>
            </a:r>
          </a:p>
        </p:txBody>
      </p:sp>
      <p:sp>
        <p:nvSpPr>
          <p:cNvPr id="4" name="Oval 3"/>
          <p:cNvSpPr/>
          <p:nvPr/>
        </p:nvSpPr>
        <p:spPr>
          <a:xfrm>
            <a:off x="3697270" y="3209927"/>
            <a:ext cx="1749460" cy="1186223"/>
          </a:xfrm>
          <a:prstGeom prst="ellipse">
            <a:avLst/>
          </a:prstGeom>
          <a:solidFill>
            <a:srgbClr val="FDD9D9"/>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66"/>
                </a:solidFill>
              </a:rPr>
              <a:t>Land</a:t>
            </a:r>
          </a:p>
        </p:txBody>
      </p:sp>
      <p:sp>
        <p:nvSpPr>
          <p:cNvPr id="6" name="TextBox 5"/>
          <p:cNvSpPr txBox="1"/>
          <p:nvPr/>
        </p:nvSpPr>
        <p:spPr>
          <a:xfrm>
            <a:off x="2551996" y="1173058"/>
            <a:ext cx="647934" cy="461665"/>
          </a:xfrm>
          <a:prstGeom prst="rect">
            <a:avLst/>
          </a:prstGeom>
          <a:noFill/>
        </p:spPr>
        <p:txBody>
          <a:bodyPr wrap="none" rtlCol="0">
            <a:spAutoFit/>
          </a:bodyPr>
          <a:lstStyle/>
          <a:p>
            <a:r>
              <a:rPr lang="en-GB" dirty="0"/>
              <a:t>hill </a:t>
            </a:r>
          </a:p>
        </p:txBody>
      </p:sp>
      <p:sp>
        <p:nvSpPr>
          <p:cNvPr id="7" name="TextBox 6"/>
          <p:cNvSpPr txBox="1"/>
          <p:nvPr/>
        </p:nvSpPr>
        <p:spPr>
          <a:xfrm>
            <a:off x="6780003" y="3011669"/>
            <a:ext cx="1537600" cy="461665"/>
          </a:xfrm>
          <a:prstGeom prst="rect">
            <a:avLst/>
          </a:prstGeom>
          <a:noFill/>
        </p:spPr>
        <p:txBody>
          <a:bodyPr wrap="none" rtlCol="0">
            <a:spAutoFit/>
          </a:bodyPr>
          <a:lstStyle/>
          <a:p>
            <a:r>
              <a:rPr lang="en-GB" dirty="0"/>
              <a:t>mountain </a:t>
            </a:r>
          </a:p>
        </p:txBody>
      </p:sp>
      <p:sp>
        <p:nvSpPr>
          <p:cNvPr id="8" name="TextBox 7"/>
          <p:cNvSpPr txBox="1"/>
          <p:nvPr/>
        </p:nvSpPr>
        <p:spPr>
          <a:xfrm>
            <a:off x="1027871" y="2944637"/>
            <a:ext cx="1058303" cy="461665"/>
          </a:xfrm>
          <a:prstGeom prst="rect">
            <a:avLst/>
          </a:prstGeom>
          <a:noFill/>
        </p:spPr>
        <p:txBody>
          <a:bodyPr wrap="none" rtlCol="0">
            <a:spAutoFit/>
          </a:bodyPr>
          <a:lstStyle/>
          <a:p>
            <a:r>
              <a:rPr lang="en-GB" dirty="0"/>
              <a:t>valley </a:t>
            </a:r>
          </a:p>
        </p:txBody>
      </p:sp>
      <p:sp>
        <p:nvSpPr>
          <p:cNvPr id="9" name="TextBox 8"/>
          <p:cNvSpPr txBox="1"/>
          <p:nvPr/>
        </p:nvSpPr>
        <p:spPr>
          <a:xfrm>
            <a:off x="2117584" y="4879675"/>
            <a:ext cx="1332416" cy="461665"/>
          </a:xfrm>
          <a:prstGeom prst="rect">
            <a:avLst/>
          </a:prstGeom>
          <a:noFill/>
        </p:spPr>
        <p:txBody>
          <a:bodyPr wrap="none" rtlCol="0">
            <a:spAutoFit/>
          </a:bodyPr>
          <a:lstStyle/>
          <a:p>
            <a:r>
              <a:rPr lang="en-GB" dirty="0"/>
              <a:t>volcano </a:t>
            </a:r>
          </a:p>
        </p:txBody>
      </p:sp>
      <p:sp>
        <p:nvSpPr>
          <p:cNvPr id="10" name="TextBox 9"/>
          <p:cNvSpPr txBox="1"/>
          <p:nvPr/>
        </p:nvSpPr>
        <p:spPr>
          <a:xfrm>
            <a:off x="6343797" y="4872247"/>
            <a:ext cx="922047" cy="461665"/>
          </a:xfrm>
          <a:prstGeom prst="rect">
            <a:avLst/>
          </a:prstGeom>
          <a:noFill/>
        </p:spPr>
        <p:txBody>
          <a:bodyPr wrap="none" rtlCol="0">
            <a:spAutoFit/>
          </a:bodyPr>
          <a:lstStyle/>
          <a:p>
            <a:r>
              <a:rPr lang="en-GB" dirty="0"/>
              <a:t>plain </a:t>
            </a:r>
          </a:p>
        </p:txBody>
      </p:sp>
      <p:sp>
        <p:nvSpPr>
          <p:cNvPr id="11" name="TextBox 10"/>
          <p:cNvSpPr txBox="1"/>
          <p:nvPr/>
        </p:nvSpPr>
        <p:spPr>
          <a:xfrm>
            <a:off x="6130475" y="1141126"/>
            <a:ext cx="1005403" cy="461665"/>
          </a:xfrm>
          <a:prstGeom prst="rect">
            <a:avLst/>
          </a:prstGeom>
          <a:noFill/>
        </p:spPr>
        <p:txBody>
          <a:bodyPr wrap="none" rtlCol="0">
            <a:spAutoFit/>
          </a:bodyPr>
          <a:lstStyle/>
          <a:p>
            <a:r>
              <a:rPr lang="en-GB" dirty="0"/>
              <a:t>coast </a:t>
            </a:r>
          </a:p>
        </p:txBody>
      </p:sp>
      <p:pic>
        <p:nvPicPr>
          <p:cNvPr id="13" name="Picture 19">
            <a:hlinkClick r:id="" action="ppaction://hlinkshowjump?jump=nextslide"/>
            <a:extLst>
              <a:ext uri="{FF2B5EF4-FFF2-40B4-BE49-F238E27FC236}">
                <a16:creationId xmlns:a16="http://schemas.microsoft.com/office/drawing/2014/main" id="{CBA024F6-E196-4A71-ACA8-773D5BBDD9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1B5079BD-1282-4B57-923C-77CDBDF0D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3945" y="1546228"/>
            <a:ext cx="1683325" cy="1110120"/>
          </a:xfrm>
          <a:prstGeom prst="rect">
            <a:avLst/>
          </a:prstGeom>
        </p:spPr>
      </p:pic>
      <p:pic>
        <p:nvPicPr>
          <p:cNvPr id="17" name="Picture 16">
            <a:extLst>
              <a:ext uri="{FF2B5EF4-FFF2-40B4-BE49-F238E27FC236}">
                <a16:creationId xmlns:a16="http://schemas.microsoft.com/office/drawing/2014/main" id="{4920941F-2696-4744-B173-E2C0C226D9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66" r="13807"/>
          <a:stretch/>
        </p:blipFill>
        <p:spPr>
          <a:xfrm>
            <a:off x="603227" y="3406302"/>
            <a:ext cx="1907593" cy="1217337"/>
          </a:xfrm>
          <a:prstGeom prst="rect">
            <a:avLst/>
          </a:prstGeom>
        </p:spPr>
      </p:pic>
      <p:pic>
        <p:nvPicPr>
          <p:cNvPr id="19" name="Picture 18">
            <a:extLst>
              <a:ext uri="{FF2B5EF4-FFF2-40B4-BE49-F238E27FC236}">
                <a16:creationId xmlns:a16="http://schemas.microsoft.com/office/drawing/2014/main" id="{33ACF125-D21E-4D14-8A93-4F78CB3195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315" y="5333912"/>
            <a:ext cx="1826955" cy="1317038"/>
          </a:xfrm>
          <a:prstGeom prst="rect">
            <a:avLst/>
          </a:prstGeom>
        </p:spPr>
      </p:pic>
      <p:pic>
        <p:nvPicPr>
          <p:cNvPr id="21" name="Picture 20">
            <a:extLst>
              <a:ext uri="{FF2B5EF4-FFF2-40B4-BE49-F238E27FC236}">
                <a16:creationId xmlns:a16="http://schemas.microsoft.com/office/drawing/2014/main" id="{040C3903-9298-421A-BD2A-DB18410BE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9650" y="5333912"/>
            <a:ext cx="1950339" cy="1317038"/>
          </a:xfrm>
          <a:prstGeom prst="rect">
            <a:avLst/>
          </a:prstGeom>
        </p:spPr>
      </p:pic>
      <p:pic>
        <p:nvPicPr>
          <p:cNvPr id="23" name="Picture 22">
            <a:extLst>
              <a:ext uri="{FF2B5EF4-FFF2-40B4-BE49-F238E27FC236}">
                <a16:creationId xmlns:a16="http://schemas.microsoft.com/office/drawing/2014/main" id="{F426F0D4-1346-4500-A885-8195C3F663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978" y="3406302"/>
            <a:ext cx="2040860" cy="1217337"/>
          </a:xfrm>
          <a:prstGeom prst="rect">
            <a:avLst/>
          </a:prstGeom>
        </p:spPr>
      </p:pic>
      <p:pic>
        <p:nvPicPr>
          <p:cNvPr id="25" name="Picture 24">
            <a:extLst>
              <a:ext uri="{FF2B5EF4-FFF2-40B4-BE49-F238E27FC236}">
                <a16:creationId xmlns:a16="http://schemas.microsoft.com/office/drawing/2014/main" id="{4A575314-DBFB-4BE8-B1FF-BE1D541CE9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297" r="20100"/>
          <a:stretch/>
        </p:blipFill>
        <p:spPr>
          <a:xfrm>
            <a:off x="5717552" y="1533329"/>
            <a:ext cx="1831251" cy="1123019"/>
          </a:xfrm>
          <a:prstGeom prst="rect">
            <a:avLst/>
          </a:prstGeom>
        </p:spPr>
      </p:pic>
    </p:spTree>
    <p:extLst>
      <p:ext uri="{BB962C8B-B14F-4D97-AF65-F5344CB8AC3E}">
        <p14:creationId xmlns:p14="http://schemas.microsoft.com/office/powerpoint/2010/main" val="6896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 presetClass="entr" presetSubtype="0" fill="hold" nodeType="with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1"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1" presetClass="entr" presetSubtype="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par>
                                <p:cTn id="35" presetID="1"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1" presetClass="entr" presetSubtype="0" fill="hold" nodeType="with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50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3975"/>
            <a:ext cx="7626350" cy="549275"/>
          </a:xfrm>
        </p:spPr>
        <p:txBody>
          <a:bodyPr/>
          <a:lstStyle/>
          <a:p>
            <a:r>
              <a:rPr lang="en-GB" dirty="0"/>
              <a:t>Maps</a:t>
            </a:r>
          </a:p>
        </p:txBody>
      </p:sp>
      <p:sp>
        <p:nvSpPr>
          <p:cNvPr id="3" name="Rectangle 2"/>
          <p:cNvSpPr/>
          <p:nvPr/>
        </p:nvSpPr>
        <p:spPr>
          <a:xfrm>
            <a:off x="376767" y="794837"/>
            <a:ext cx="8295367" cy="461665"/>
          </a:xfrm>
          <a:prstGeom prst="rect">
            <a:avLst/>
          </a:prstGeom>
        </p:spPr>
        <p:txBody>
          <a:bodyPr wrap="square">
            <a:spAutoFit/>
          </a:bodyPr>
          <a:lstStyle/>
          <a:p>
            <a:r>
              <a:rPr lang="en-GB" dirty="0"/>
              <a:t>We can use </a:t>
            </a:r>
            <a:r>
              <a:rPr lang="en-GB" b="1" dirty="0">
                <a:solidFill>
                  <a:srgbClr val="B80303"/>
                </a:solidFill>
              </a:rPr>
              <a:t>maps</a:t>
            </a:r>
            <a:r>
              <a:rPr lang="en-GB" dirty="0"/>
              <a:t> to show where things are located.</a:t>
            </a:r>
          </a:p>
        </p:txBody>
      </p:sp>
      <p:sp>
        <p:nvSpPr>
          <p:cNvPr id="5" name="Rectangle 4"/>
          <p:cNvSpPr/>
          <p:nvPr/>
        </p:nvSpPr>
        <p:spPr>
          <a:xfrm>
            <a:off x="358776" y="5486963"/>
            <a:ext cx="8718550" cy="461665"/>
          </a:xfrm>
          <a:prstGeom prst="rect">
            <a:avLst/>
          </a:prstGeom>
        </p:spPr>
        <p:txBody>
          <a:bodyPr wrap="square">
            <a:spAutoFit/>
          </a:bodyPr>
          <a:lstStyle/>
          <a:p>
            <a:r>
              <a:rPr lang="en-GB" dirty="0"/>
              <a:t>They also show the shapes and types of water and landforms.</a:t>
            </a:r>
          </a:p>
        </p:txBody>
      </p:sp>
      <p:pic>
        <p:nvPicPr>
          <p:cNvPr id="6" name="Picture 19">
            <a:hlinkClick r:id="" action="ppaction://hlinkshowjump?jump=nextslide"/>
            <a:extLst>
              <a:ext uri="{FF2B5EF4-FFF2-40B4-BE49-F238E27FC236}">
                <a16:creationId xmlns:a16="http://schemas.microsoft.com/office/drawing/2014/main" id="{AD293EC1-2A98-4D99-BEBF-165B7D1CDE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34FC7E28-B784-4345-B91E-E7451DFC4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37" y="1754703"/>
            <a:ext cx="5874726" cy="3348594"/>
          </a:xfrm>
          <a:prstGeom prst="rect">
            <a:avLst/>
          </a:prstGeom>
        </p:spPr>
      </p:pic>
    </p:spTree>
    <p:extLst>
      <p:ext uri="{BB962C8B-B14F-4D97-AF65-F5344CB8AC3E}">
        <p14:creationId xmlns:p14="http://schemas.microsoft.com/office/powerpoint/2010/main" val="5477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034AFC-ECA1-495B-B6C4-A8116F598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936" y="1513241"/>
            <a:ext cx="6013592" cy="3831517"/>
          </a:xfrm>
          <a:prstGeom prst="rect">
            <a:avLst/>
          </a:prstGeom>
        </p:spPr>
      </p:pic>
      <p:sp>
        <p:nvSpPr>
          <p:cNvPr id="2" name="Title 1"/>
          <p:cNvSpPr>
            <a:spLocks noGrp="1"/>
          </p:cNvSpPr>
          <p:nvPr>
            <p:ph type="title"/>
          </p:nvPr>
        </p:nvSpPr>
        <p:spPr>
          <a:xfrm>
            <a:off x="342900" y="53975"/>
            <a:ext cx="7626350" cy="549275"/>
          </a:xfrm>
        </p:spPr>
        <p:txBody>
          <a:bodyPr/>
          <a:lstStyle/>
          <a:p>
            <a:r>
              <a:rPr lang="en-GB" dirty="0"/>
              <a:t>Relief maps</a:t>
            </a:r>
          </a:p>
        </p:txBody>
      </p:sp>
      <p:sp>
        <p:nvSpPr>
          <p:cNvPr id="3" name="Rectangle 2"/>
          <p:cNvSpPr/>
          <p:nvPr/>
        </p:nvSpPr>
        <p:spPr>
          <a:xfrm>
            <a:off x="358775" y="744284"/>
            <a:ext cx="6417581" cy="461665"/>
          </a:xfrm>
          <a:prstGeom prst="rect">
            <a:avLst/>
          </a:prstGeom>
        </p:spPr>
        <p:txBody>
          <a:bodyPr wrap="square">
            <a:spAutoFit/>
          </a:bodyPr>
          <a:lstStyle/>
          <a:p>
            <a:r>
              <a:rPr lang="en-GB" dirty="0"/>
              <a:t>We can show different landforms on a map. </a:t>
            </a:r>
          </a:p>
        </p:txBody>
      </p:sp>
      <p:sp>
        <p:nvSpPr>
          <p:cNvPr id="4" name="Rectangle 3"/>
          <p:cNvSpPr/>
          <p:nvPr/>
        </p:nvSpPr>
        <p:spPr>
          <a:xfrm>
            <a:off x="358774" y="2313226"/>
            <a:ext cx="2584161" cy="1569660"/>
          </a:xfrm>
          <a:prstGeom prst="rect">
            <a:avLst/>
          </a:prstGeom>
        </p:spPr>
        <p:txBody>
          <a:bodyPr wrap="square">
            <a:spAutoFit/>
          </a:bodyPr>
          <a:lstStyle/>
          <a:p>
            <a:r>
              <a:rPr lang="en-GB" dirty="0"/>
              <a:t>Relief maps are one way to model landforms, such as mountains. </a:t>
            </a:r>
          </a:p>
        </p:txBody>
      </p:sp>
      <p:sp>
        <p:nvSpPr>
          <p:cNvPr id="6" name="Rectangle 5"/>
          <p:cNvSpPr/>
          <p:nvPr/>
        </p:nvSpPr>
        <p:spPr>
          <a:xfrm>
            <a:off x="358775" y="4990164"/>
            <a:ext cx="3674382" cy="830997"/>
          </a:xfrm>
          <a:prstGeom prst="rect">
            <a:avLst/>
          </a:prstGeom>
          <a:solidFill>
            <a:srgbClr val="FDD9D9"/>
          </a:solidFill>
        </p:spPr>
        <p:txBody>
          <a:bodyPr wrap="square">
            <a:spAutoFit/>
          </a:bodyPr>
          <a:lstStyle/>
          <a:p>
            <a:r>
              <a:rPr lang="en-GB" dirty="0"/>
              <a:t>What other features can you see on this map?</a:t>
            </a:r>
          </a:p>
        </p:txBody>
      </p:sp>
      <p:pic>
        <p:nvPicPr>
          <p:cNvPr id="8" name="Picture 19">
            <a:hlinkClick r:id="" action="ppaction://hlinkshowjump?jump=nextslide"/>
            <a:extLst>
              <a:ext uri="{FF2B5EF4-FFF2-40B4-BE49-F238E27FC236}">
                <a16:creationId xmlns:a16="http://schemas.microsoft.com/office/drawing/2014/main" id="{4B9D23D5-5655-4405-A91D-2C7574E190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Arrow: Right 4">
            <a:extLst>
              <a:ext uri="{FF2B5EF4-FFF2-40B4-BE49-F238E27FC236}">
                <a16:creationId xmlns:a16="http://schemas.microsoft.com/office/drawing/2014/main" id="{7C03A6E8-4323-4933-B60A-45D078F771AD}"/>
              </a:ext>
            </a:extLst>
          </p:cNvPr>
          <p:cNvSpPr/>
          <p:nvPr/>
        </p:nvSpPr>
        <p:spPr bwMode="auto">
          <a:xfrm rot="6725091">
            <a:off x="6738532" y="2152373"/>
            <a:ext cx="709437" cy="85623"/>
          </a:xfrm>
          <a:prstGeom prst="righ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10" name="Arrow: Right 9">
            <a:extLst>
              <a:ext uri="{FF2B5EF4-FFF2-40B4-BE49-F238E27FC236}">
                <a16:creationId xmlns:a16="http://schemas.microsoft.com/office/drawing/2014/main" id="{DAC1E4EC-7A84-4425-9357-25EAC06135B8}"/>
              </a:ext>
            </a:extLst>
          </p:cNvPr>
          <p:cNvSpPr/>
          <p:nvPr/>
        </p:nvSpPr>
        <p:spPr bwMode="auto">
          <a:xfrm rot="14151030">
            <a:off x="6800047" y="4499334"/>
            <a:ext cx="709437" cy="85623"/>
          </a:xfrm>
          <a:prstGeom prst="righ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11" name="Arrow: Right 10">
            <a:extLst>
              <a:ext uri="{FF2B5EF4-FFF2-40B4-BE49-F238E27FC236}">
                <a16:creationId xmlns:a16="http://schemas.microsoft.com/office/drawing/2014/main" id="{6C34EF6D-88AF-420F-9EFA-012409B679A1}"/>
              </a:ext>
            </a:extLst>
          </p:cNvPr>
          <p:cNvSpPr/>
          <p:nvPr/>
        </p:nvSpPr>
        <p:spPr bwMode="auto">
          <a:xfrm rot="6725091">
            <a:off x="4230782" y="1925626"/>
            <a:ext cx="709437" cy="85623"/>
          </a:xfrm>
          <a:prstGeom prst="righ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12" name="Arrow: Right 11">
            <a:extLst>
              <a:ext uri="{FF2B5EF4-FFF2-40B4-BE49-F238E27FC236}">
                <a16:creationId xmlns:a16="http://schemas.microsoft.com/office/drawing/2014/main" id="{44E9D18E-940B-4A34-8C02-792343C88D64}"/>
              </a:ext>
            </a:extLst>
          </p:cNvPr>
          <p:cNvSpPr/>
          <p:nvPr/>
        </p:nvSpPr>
        <p:spPr bwMode="auto">
          <a:xfrm rot="13000760">
            <a:off x="7805031" y="4334382"/>
            <a:ext cx="709437" cy="85623"/>
          </a:xfrm>
          <a:prstGeom prst="righ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13" name="TextBox 12">
            <a:extLst>
              <a:ext uri="{FF2B5EF4-FFF2-40B4-BE49-F238E27FC236}">
                <a16:creationId xmlns:a16="http://schemas.microsoft.com/office/drawing/2014/main" id="{1753DBAE-BE2E-4D90-ADA7-CD0BF15322D0}"/>
              </a:ext>
            </a:extLst>
          </p:cNvPr>
          <p:cNvSpPr txBox="1"/>
          <p:nvPr/>
        </p:nvSpPr>
        <p:spPr>
          <a:xfrm>
            <a:off x="4033157" y="1213318"/>
            <a:ext cx="1667438" cy="461665"/>
          </a:xfrm>
          <a:prstGeom prst="rect">
            <a:avLst/>
          </a:prstGeom>
          <a:noFill/>
        </p:spPr>
        <p:txBody>
          <a:bodyPr wrap="square" rtlCol="0">
            <a:spAutoFit/>
          </a:bodyPr>
          <a:lstStyle/>
          <a:p>
            <a:r>
              <a:rPr lang="en-GB" dirty="0"/>
              <a:t>Mountains</a:t>
            </a:r>
          </a:p>
        </p:txBody>
      </p:sp>
      <p:sp>
        <p:nvSpPr>
          <p:cNvPr id="14" name="TextBox 13">
            <a:extLst>
              <a:ext uri="{FF2B5EF4-FFF2-40B4-BE49-F238E27FC236}">
                <a16:creationId xmlns:a16="http://schemas.microsoft.com/office/drawing/2014/main" id="{C1EB3095-CC85-46E9-A249-F3DEF0988099}"/>
              </a:ext>
            </a:extLst>
          </p:cNvPr>
          <p:cNvSpPr txBox="1"/>
          <p:nvPr/>
        </p:nvSpPr>
        <p:spPr>
          <a:xfrm>
            <a:off x="6762127" y="1343396"/>
            <a:ext cx="1192894" cy="461665"/>
          </a:xfrm>
          <a:prstGeom prst="rect">
            <a:avLst/>
          </a:prstGeom>
          <a:noFill/>
        </p:spPr>
        <p:txBody>
          <a:bodyPr wrap="square" rtlCol="0">
            <a:spAutoFit/>
          </a:bodyPr>
          <a:lstStyle/>
          <a:p>
            <a:r>
              <a:rPr lang="en-GB" dirty="0"/>
              <a:t>Lakes</a:t>
            </a:r>
          </a:p>
        </p:txBody>
      </p:sp>
      <p:cxnSp>
        <p:nvCxnSpPr>
          <p:cNvPr id="16" name="Straight Arrow Connector 15">
            <a:extLst>
              <a:ext uri="{FF2B5EF4-FFF2-40B4-BE49-F238E27FC236}">
                <a16:creationId xmlns:a16="http://schemas.microsoft.com/office/drawing/2014/main" id="{B30702F5-F9BA-42F4-A8D6-19D1A1D7B77C}"/>
              </a:ext>
            </a:extLst>
          </p:cNvPr>
          <p:cNvCxnSpPr/>
          <p:nvPr/>
        </p:nvCxnSpPr>
        <p:spPr bwMode="auto">
          <a:xfrm flipH="1">
            <a:off x="6776356" y="2195184"/>
            <a:ext cx="316894" cy="0"/>
          </a:xfrm>
          <a:prstGeom prst="straightConnector1">
            <a:avLst/>
          </a:prstGeom>
          <a:solidFill>
            <a:schemeClr val="accent1"/>
          </a:solidFill>
          <a:ln w="9525" cap="flat" cmpd="sng" algn="ctr">
            <a:solidFill>
              <a:srgbClr val="B80303"/>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59E5A56-2939-4B7A-9DBE-C9CD32644265}"/>
              </a:ext>
            </a:extLst>
          </p:cNvPr>
          <p:cNvCxnSpPr>
            <a:cxnSpLocks/>
          </p:cNvCxnSpPr>
          <p:nvPr/>
        </p:nvCxnSpPr>
        <p:spPr bwMode="auto">
          <a:xfrm>
            <a:off x="7093250" y="2262549"/>
            <a:ext cx="265324" cy="226747"/>
          </a:xfrm>
          <a:prstGeom prst="straightConnector1">
            <a:avLst/>
          </a:prstGeom>
          <a:solidFill>
            <a:schemeClr val="accent1"/>
          </a:solidFill>
          <a:ln w="9525" cap="flat" cmpd="sng" algn="ctr">
            <a:solidFill>
              <a:srgbClr val="B80303"/>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9DF5DB14-3965-4E03-86B6-2A3AB57E29BA}"/>
              </a:ext>
            </a:extLst>
          </p:cNvPr>
          <p:cNvCxnSpPr>
            <a:cxnSpLocks/>
          </p:cNvCxnSpPr>
          <p:nvPr/>
        </p:nvCxnSpPr>
        <p:spPr bwMode="auto">
          <a:xfrm flipV="1">
            <a:off x="7122296" y="4224556"/>
            <a:ext cx="143992" cy="253991"/>
          </a:xfrm>
          <a:prstGeom prst="straightConnector1">
            <a:avLst/>
          </a:prstGeom>
          <a:solidFill>
            <a:schemeClr val="accent1"/>
          </a:solidFill>
          <a:ln w="9525" cap="flat" cmpd="sng" algn="ctr">
            <a:solidFill>
              <a:srgbClr val="B80303"/>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893BCB5-B74F-4B9E-B2F1-2A075A92DA8A}"/>
              </a:ext>
            </a:extLst>
          </p:cNvPr>
          <p:cNvCxnSpPr>
            <a:cxnSpLocks/>
          </p:cNvCxnSpPr>
          <p:nvPr/>
        </p:nvCxnSpPr>
        <p:spPr bwMode="auto">
          <a:xfrm flipH="1" flipV="1">
            <a:off x="6568935" y="4323105"/>
            <a:ext cx="523316" cy="164952"/>
          </a:xfrm>
          <a:prstGeom prst="straightConnector1">
            <a:avLst/>
          </a:prstGeom>
          <a:solidFill>
            <a:schemeClr val="accent1"/>
          </a:solidFill>
          <a:ln w="9525" cap="flat" cmpd="sng" algn="ctr">
            <a:solidFill>
              <a:srgbClr val="B80303"/>
            </a:solidFill>
            <a:prstDash val="solid"/>
            <a:round/>
            <a:headEnd type="none" w="med" len="med"/>
            <a:tailEnd type="triangle"/>
          </a:ln>
          <a:effectLst/>
        </p:spPr>
      </p:cxnSp>
      <p:sp>
        <p:nvSpPr>
          <p:cNvPr id="29" name="TextBox 28">
            <a:extLst>
              <a:ext uri="{FF2B5EF4-FFF2-40B4-BE49-F238E27FC236}">
                <a16:creationId xmlns:a16="http://schemas.microsoft.com/office/drawing/2014/main" id="{6EAC3E48-43C5-4177-8C68-58230117F652}"/>
              </a:ext>
            </a:extLst>
          </p:cNvPr>
          <p:cNvSpPr txBox="1"/>
          <p:nvPr/>
        </p:nvSpPr>
        <p:spPr>
          <a:xfrm>
            <a:off x="6721382" y="4759331"/>
            <a:ext cx="1192894" cy="461665"/>
          </a:xfrm>
          <a:prstGeom prst="rect">
            <a:avLst/>
          </a:prstGeom>
          <a:noFill/>
        </p:spPr>
        <p:txBody>
          <a:bodyPr wrap="square" rtlCol="0">
            <a:spAutoFit/>
          </a:bodyPr>
          <a:lstStyle/>
          <a:p>
            <a:r>
              <a:rPr lang="en-GB" dirty="0"/>
              <a:t>Rivers</a:t>
            </a:r>
          </a:p>
        </p:txBody>
      </p:sp>
      <p:sp>
        <p:nvSpPr>
          <p:cNvPr id="30" name="TextBox 29">
            <a:extLst>
              <a:ext uri="{FF2B5EF4-FFF2-40B4-BE49-F238E27FC236}">
                <a16:creationId xmlns:a16="http://schemas.microsoft.com/office/drawing/2014/main" id="{80CA4990-A022-4712-819B-3C844873AE45}"/>
              </a:ext>
            </a:extLst>
          </p:cNvPr>
          <p:cNvSpPr txBox="1"/>
          <p:nvPr/>
        </p:nvSpPr>
        <p:spPr>
          <a:xfrm>
            <a:off x="7969250" y="4542145"/>
            <a:ext cx="1042777" cy="461665"/>
          </a:xfrm>
          <a:prstGeom prst="rect">
            <a:avLst/>
          </a:prstGeom>
          <a:noFill/>
        </p:spPr>
        <p:txBody>
          <a:bodyPr wrap="square" rtlCol="0">
            <a:spAutoFit/>
          </a:bodyPr>
          <a:lstStyle/>
          <a:p>
            <a:r>
              <a:rPr lang="en-GB" dirty="0"/>
              <a:t>Coast</a:t>
            </a:r>
          </a:p>
        </p:txBody>
      </p:sp>
      <p:pic>
        <p:nvPicPr>
          <p:cNvPr id="20" name="Picture 19">
            <a:extLst>
              <a:ext uri="{FF2B5EF4-FFF2-40B4-BE49-F238E27FC236}">
                <a16:creationId xmlns:a16="http://schemas.microsoft.com/office/drawing/2014/main" id="{F7652362-4949-41BF-99B9-6B335A38B1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946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8182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250"/>
                                        <p:tgtEl>
                                          <p:spTgt spid="5"/>
                                        </p:tgtEl>
                                      </p:cBhvr>
                                    </p:animEffect>
                                  </p:childTnLst>
                                </p:cTn>
                              </p:par>
                              <p:par>
                                <p:cTn id="25" presetID="2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000"/>
                                        <p:tgtEl>
                                          <p:spTgt spid="16"/>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50"/>
                                        <p:tgtEl>
                                          <p:spTgt spid="10"/>
                                        </p:tgtEl>
                                      </p:cBhvr>
                                    </p:animEffect>
                                  </p:childTnLst>
                                </p:cTn>
                              </p:par>
                              <p:par>
                                <p:cTn id="38" presetID="22" presetClass="entr" presetSubtype="4"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1000"/>
                                        <p:tgtEl>
                                          <p:spTgt spid="26"/>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2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250"/>
                                        <p:tgtEl>
                                          <p:spTgt spid="12"/>
                                        </p:tgtEl>
                                      </p:cBhvr>
                                    </p:animEffec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animBg="1"/>
      <p:bldP spid="10" grpId="0" animBg="1"/>
      <p:bldP spid="11" grpId="0" animBg="1"/>
      <p:bldP spid="12" grpId="0" animBg="1"/>
      <p:bldP spid="13" grpId="0"/>
      <p:bldP spid="14"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3975"/>
            <a:ext cx="7626350" cy="549275"/>
          </a:xfrm>
        </p:spPr>
        <p:txBody>
          <a:bodyPr/>
          <a:lstStyle/>
          <a:p>
            <a:r>
              <a:rPr lang="en-GB" dirty="0"/>
              <a:t>Using maps</a:t>
            </a:r>
          </a:p>
        </p:txBody>
      </p:sp>
      <p:sp>
        <p:nvSpPr>
          <p:cNvPr id="3" name="Rectangle 2"/>
          <p:cNvSpPr/>
          <p:nvPr/>
        </p:nvSpPr>
        <p:spPr>
          <a:xfrm>
            <a:off x="358775" y="745458"/>
            <a:ext cx="7854495" cy="830997"/>
          </a:xfrm>
          <a:prstGeom prst="rect">
            <a:avLst/>
          </a:prstGeom>
        </p:spPr>
        <p:txBody>
          <a:bodyPr wrap="square">
            <a:spAutoFit/>
          </a:bodyPr>
          <a:lstStyle/>
          <a:p>
            <a:r>
              <a:rPr lang="en-GB" dirty="0"/>
              <a:t>Some maps use special symbols to represent larger things in the world. </a:t>
            </a:r>
          </a:p>
        </p:txBody>
      </p:sp>
      <p:sp>
        <p:nvSpPr>
          <p:cNvPr id="4" name="Rectangle 3"/>
          <p:cNvSpPr/>
          <p:nvPr/>
        </p:nvSpPr>
        <p:spPr>
          <a:xfrm>
            <a:off x="358775" y="5605463"/>
            <a:ext cx="9030152" cy="461665"/>
          </a:xfrm>
          <a:prstGeom prst="rect">
            <a:avLst/>
          </a:prstGeom>
        </p:spPr>
        <p:txBody>
          <a:bodyPr wrap="square">
            <a:spAutoFit/>
          </a:bodyPr>
          <a:lstStyle/>
          <a:p>
            <a:r>
              <a:rPr lang="en-GB" dirty="0"/>
              <a:t>This includes icons, lines, dots and </a:t>
            </a:r>
            <a:r>
              <a:rPr lang="en-GB" dirty="0" err="1"/>
              <a:t>colors</a:t>
            </a:r>
            <a:r>
              <a:rPr lang="en-GB" dirty="0"/>
              <a:t>.</a:t>
            </a:r>
          </a:p>
        </p:txBody>
      </p:sp>
      <p:pic>
        <p:nvPicPr>
          <p:cNvPr id="6" name="Picture 5">
            <a:extLst>
              <a:ext uri="{FF2B5EF4-FFF2-40B4-BE49-F238E27FC236}">
                <a16:creationId xmlns:a16="http://schemas.microsoft.com/office/drawing/2014/main" id="{8997CE40-1E5C-4CE5-A4F9-BD81CFC99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663" y="1736458"/>
            <a:ext cx="5580674" cy="3709002"/>
          </a:xfrm>
          <a:prstGeom prst="rect">
            <a:avLst/>
          </a:prstGeom>
        </p:spPr>
      </p:pic>
      <p:pic>
        <p:nvPicPr>
          <p:cNvPr id="7" name="Picture 5" descr="notes_icon">
            <a:extLst>
              <a:ext uri="{FF2B5EF4-FFF2-40B4-BE49-F238E27FC236}">
                <a16:creationId xmlns:a16="http://schemas.microsoft.com/office/drawing/2014/main" id="{32147BDD-3FA8-43E0-846E-0945CD5C85C7}"/>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112942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a:xfrm>
            <a:off x="259200" y="53975"/>
            <a:ext cx="7626350" cy="549275"/>
          </a:xfrm>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3. Scale, Proportion, and Quantity</a:t>
            </a:r>
          </a:p>
          <a:p>
            <a:r>
              <a:rPr lang="en-GB" sz="1600" dirty="0"/>
              <a:t>6. Structure and Function</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a:xfrm>
            <a:off x="259200" y="53975"/>
            <a:ext cx="7626350" cy="549275"/>
          </a:xfrm>
        </p:spPr>
        <p:txBody>
          <a:bodyPr/>
          <a:lstStyle/>
          <a:p>
            <a:r>
              <a:rPr lang="en-GB" dirty="0"/>
              <a:t>The Earth’s surface</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58775" y="784225"/>
            <a:ext cx="8129262" cy="461665"/>
          </a:xfrm>
          <a:prstGeom prst="rect">
            <a:avLst/>
          </a:prstGeom>
          <a:noFill/>
        </p:spPr>
        <p:txBody>
          <a:bodyPr wrap="square" rtlCol="0">
            <a:spAutoFit/>
          </a:bodyPr>
          <a:lstStyle/>
          <a:p>
            <a:r>
              <a:rPr lang="en-GB" dirty="0"/>
              <a:t>Changes to the Earth’s surface happen at different </a:t>
            </a:r>
            <a:r>
              <a:rPr lang="en-GB" b="1" dirty="0">
                <a:solidFill>
                  <a:srgbClr val="B80303"/>
                </a:solidFill>
              </a:rPr>
              <a:t>rates</a:t>
            </a:r>
            <a:r>
              <a:rPr lang="en-GB" dirty="0"/>
              <a:t>.</a:t>
            </a:r>
          </a:p>
        </p:txBody>
      </p:sp>
      <p:sp>
        <p:nvSpPr>
          <p:cNvPr id="8" name="Rectangle 7"/>
          <p:cNvSpPr/>
          <p:nvPr/>
        </p:nvSpPr>
        <p:spPr>
          <a:xfrm>
            <a:off x="358775" y="2108329"/>
            <a:ext cx="3592738" cy="1938992"/>
          </a:xfrm>
          <a:prstGeom prst="rect">
            <a:avLst/>
          </a:prstGeom>
        </p:spPr>
        <p:txBody>
          <a:bodyPr wrap="square">
            <a:spAutoFit/>
          </a:bodyPr>
          <a:lstStyle/>
          <a:p>
            <a:r>
              <a:rPr lang="en-GB" dirty="0"/>
              <a:t>Some changes to the land occur very slowly. They take much longer than a single person </a:t>
            </a:r>
            <a:br>
              <a:rPr lang="en-GB" dirty="0"/>
            </a:br>
            <a:r>
              <a:rPr lang="en-GB" dirty="0"/>
              <a:t>can observe. </a:t>
            </a:r>
          </a:p>
        </p:txBody>
      </p:sp>
      <p:sp>
        <p:nvSpPr>
          <p:cNvPr id="10" name="Rectangle 9"/>
          <p:cNvSpPr/>
          <p:nvPr/>
        </p:nvSpPr>
        <p:spPr>
          <a:xfrm>
            <a:off x="358774" y="4909760"/>
            <a:ext cx="3592739" cy="1200329"/>
          </a:xfrm>
          <a:prstGeom prst="rect">
            <a:avLst/>
          </a:prstGeom>
        </p:spPr>
        <p:txBody>
          <a:bodyPr wrap="square">
            <a:spAutoFit/>
          </a:bodyPr>
          <a:lstStyle/>
          <a:p>
            <a:r>
              <a:rPr lang="en-GB" dirty="0"/>
              <a:t>For example, mountain ranges can take 100 million years to form!</a:t>
            </a:r>
          </a:p>
        </p:txBody>
      </p:sp>
      <p:pic>
        <p:nvPicPr>
          <p:cNvPr id="11"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9CF5C513-A7A2-41BD-936F-EAF09D160E64}"/>
              </a:ext>
            </a:extLst>
          </p:cNvPr>
          <p:cNvPicPr>
            <a:picLocks noChangeAspect="1"/>
          </p:cNvPicPr>
          <p:nvPr/>
        </p:nvPicPr>
        <p:blipFill rotWithShape="1">
          <a:blip r:embed="rId6">
            <a:extLst>
              <a:ext uri="{28A0092B-C50C-407E-A947-70E740481C1C}">
                <a14:useLocalDpi xmlns:a14="http://schemas.microsoft.com/office/drawing/2010/main" val="0"/>
              </a:ext>
            </a:extLst>
          </a:blip>
          <a:srcRect l="12963" t="5459" r="20452"/>
          <a:stretch/>
        </p:blipFill>
        <p:spPr>
          <a:xfrm>
            <a:off x="3951514" y="1780169"/>
            <a:ext cx="4536523" cy="4155936"/>
          </a:xfrm>
          <a:prstGeom prst="rect">
            <a:avLst/>
          </a:prstGeom>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Sudden changes</a:t>
            </a:r>
          </a:p>
        </p:txBody>
      </p:sp>
      <p:sp>
        <p:nvSpPr>
          <p:cNvPr id="3" name="Rectangle 2"/>
          <p:cNvSpPr/>
          <p:nvPr/>
        </p:nvSpPr>
        <p:spPr>
          <a:xfrm>
            <a:off x="358775" y="784225"/>
            <a:ext cx="3331482" cy="830997"/>
          </a:xfrm>
          <a:prstGeom prst="rect">
            <a:avLst/>
          </a:prstGeom>
        </p:spPr>
        <p:txBody>
          <a:bodyPr wrap="square">
            <a:spAutoFit/>
          </a:bodyPr>
          <a:lstStyle/>
          <a:p>
            <a:r>
              <a:rPr lang="en-GB" dirty="0"/>
              <a:t>Other events happen very suddenly. </a:t>
            </a:r>
          </a:p>
        </p:txBody>
      </p:sp>
      <p:sp>
        <p:nvSpPr>
          <p:cNvPr id="4" name="Rectangle 3"/>
          <p:cNvSpPr/>
          <p:nvPr/>
        </p:nvSpPr>
        <p:spPr>
          <a:xfrm>
            <a:off x="358775" y="2355307"/>
            <a:ext cx="2587625" cy="830997"/>
          </a:xfrm>
          <a:prstGeom prst="rect">
            <a:avLst/>
          </a:prstGeom>
          <a:solidFill>
            <a:srgbClr val="FDD9D9"/>
          </a:solidFill>
        </p:spPr>
        <p:txBody>
          <a:bodyPr wrap="square">
            <a:spAutoFit/>
          </a:bodyPr>
          <a:lstStyle/>
          <a:p>
            <a:r>
              <a:rPr lang="en-GB" dirty="0"/>
              <a:t>Can you think of </a:t>
            </a:r>
            <a:br>
              <a:rPr lang="en-GB" dirty="0"/>
            </a:br>
            <a:r>
              <a:rPr lang="en-GB" dirty="0"/>
              <a:t>any examples?</a:t>
            </a:r>
          </a:p>
        </p:txBody>
      </p:sp>
      <p:pic>
        <p:nvPicPr>
          <p:cNvPr id="7" name="Picture 19">
            <a:hlinkClick r:id="" action="ppaction://hlinkshowjump?jump=nextslide"/>
            <a:extLst>
              <a:ext uri="{FF2B5EF4-FFF2-40B4-BE49-F238E27FC236}">
                <a16:creationId xmlns:a16="http://schemas.microsoft.com/office/drawing/2014/main" id="{48C20119-FE44-48E2-A827-1FFF884D03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96A08338-9036-45ED-8944-930428EF2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449" y="871675"/>
            <a:ext cx="5178277" cy="5148687"/>
          </a:xfrm>
          <a:prstGeom prst="rect">
            <a:avLst/>
          </a:prstGeom>
        </p:spPr>
      </p:pic>
      <p:sp>
        <p:nvSpPr>
          <p:cNvPr id="9" name="Rectangle 8">
            <a:extLst>
              <a:ext uri="{FF2B5EF4-FFF2-40B4-BE49-F238E27FC236}">
                <a16:creationId xmlns:a16="http://schemas.microsoft.com/office/drawing/2014/main" id="{6E765DCE-2C0A-44C3-A023-F0CF67E6CFB8}"/>
              </a:ext>
            </a:extLst>
          </p:cNvPr>
          <p:cNvSpPr/>
          <p:nvPr/>
        </p:nvSpPr>
        <p:spPr>
          <a:xfrm>
            <a:off x="358775" y="4205879"/>
            <a:ext cx="3102882" cy="1200329"/>
          </a:xfrm>
          <a:prstGeom prst="rect">
            <a:avLst/>
          </a:prstGeom>
        </p:spPr>
        <p:txBody>
          <a:bodyPr wrap="square">
            <a:spAutoFit/>
          </a:bodyPr>
          <a:lstStyle/>
          <a:p>
            <a:r>
              <a:rPr lang="en-GB" dirty="0"/>
              <a:t>Earthquakes or floods can cause very quick changes.</a:t>
            </a:r>
          </a:p>
        </p:txBody>
      </p:sp>
      <p:pic>
        <p:nvPicPr>
          <p:cNvPr id="10" name="Picture 9">
            <a:extLst>
              <a:ext uri="{FF2B5EF4-FFF2-40B4-BE49-F238E27FC236}">
                <a16:creationId xmlns:a16="http://schemas.microsoft.com/office/drawing/2014/main" id="{5EDFD3B1-A1C0-40DB-A2A2-B45E611994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19314" y="86520"/>
            <a:ext cx="442911" cy="516730"/>
          </a:xfrm>
          <a:prstGeom prst="rect">
            <a:avLst/>
          </a:prstGeom>
          <a:noFill/>
          <a:ln w="9525">
            <a:noFill/>
            <a:miter lim="800000"/>
            <a:headEnd/>
            <a:tailEnd/>
          </a:ln>
        </p:spPr>
      </p:pic>
    </p:spTree>
    <p:extLst>
      <p:ext uri="{BB962C8B-B14F-4D97-AF65-F5344CB8AC3E}">
        <p14:creationId xmlns:p14="http://schemas.microsoft.com/office/powerpoint/2010/main" val="7986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1" cy="549275"/>
          </a:xfrm>
        </p:spPr>
        <p:txBody>
          <a:bodyPr/>
          <a:lstStyle/>
          <a:p>
            <a:r>
              <a:rPr lang="en-GB" dirty="0"/>
              <a:t>Gradual changes</a:t>
            </a:r>
          </a:p>
        </p:txBody>
      </p:sp>
      <p:sp>
        <p:nvSpPr>
          <p:cNvPr id="3" name="TextBox 2"/>
          <p:cNvSpPr txBox="1"/>
          <p:nvPr/>
        </p:nvSpPr>
        <p:spPr>
          <a:xfrm>
            <a:off x="358775" y="784225"/>
            <a:ext cx="8491312" cy="830997"/>
          </a:xfrm>
          <a:prstGeom prst="rect">
            <a:avLst/>
          </a:prstGeom>
          <a:solidFill>
            <a:srgbClr val="FDD9D9"/>
          </a:solidFill>
        </p:spPr>
        <p:txBody>
          <a:bodyPr wrap="square" rtlCol="0">
            <a:spAutoFit/>
          </a:bodyPr>
          <a:lstStyle/>
          <a:p>
            <a:r>
              <a:rPr lang="en-GB" dirty="0"/>
              <a:t>What do you think has caused these changes to the Earth’s surface?</a:t>
            </a:r>
          </a:p>
        </p:txBody>
      </p:sp>
      <p:sp>
        <p:nvSpPr>
          <p:cNvPr id="6" name="TextBox 5"/>
          <p:cNvSpPr txBox="1"/>
          <p:nvPr/>
        </p:nvSpPr>
        <p:spPr>
          <a:xfrm>
            <a:off x="358775" y="5020848"/>
            <a:ext cx="9046481" cy="830997"/>
          </a:xfrm>
          <a:prstGeom prst="rect">
            <a:avLst/>
          </a:prstGeom>
          <a:noFill/>
        </p:spPr>
        <p:txBody>
          <a:bodyPr wrap="square" rtlCol="0">
            <a:spAutoFit/>
          </a:bodyPr>
          <a:lstStyle/>
          <a:p>
            <a:r>
              <a:rPr lang="en-GB" dirty="0"/>
              <a:t>The power of the wind helped to form these structures, over a long period of time.</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D5727575-7C4E-492F-91EB-E3B1B12CB0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FB013D2E-6994-41C9-AA13-E9DB22AD5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46" y="2168939"/>
            <a:ext cx="3734975" cy="2467527"/>
          </a:xfrm>
          <a:prstGeom prst="rect">
            <a:avLst/>
          </a:prstGeom>
        </p:spPr>
      </p:pic>
      <p:pic>
        <p:nvPicPr>
          <p:cNvPr id="10" name="Picture 9">
            <a:extLst>
              <a:ext uri="{FF2B5EF4-FFF2-40B4-BE49-F238E27FC236}">
                <a16:creationId xmlns:a16="http://schemas.microsoft.com/office/drawing/2014/main" id="{47EFBA62-E41A-42FE-892D-2C1B6DCFC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530" y="2168938"/>
            <a:ext cx="3634824" cy="2467527"/>
          </a:xfrm>
          <a:prstGeom prst="rect">
            <a:avLst/>
          </a:prstGeom>
        </p:spPr>
      </p:pic>
      <p:pic>
        <p:nvPicPr>
          <p:cNvPr id="9" name="Picture 8">
            <a:extLst>
              <a:ext uri="{FF2B5EF4-FFF2-40B4-BE49-F238E27FC236}">
                <a16:creationId xmlns:a16="http://schemas.microsoft.com/office/drawing/2014/main" id="{B2B9A7CD-BEF0-4D42-B82A-0CFEAD18477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715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6144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49" cy="549275"/>
          </a:xfrm>
        </p:spPr>
        <p:txBody>
          <a:bodyPr/>
          <a:lstStyle/>
          <a:p>
            <a:r>
              <a:rPr lang="en-GB" dirty="0"/>
              <a:t>Changes made by water</a:t>
            </a:r>
          </a:p>
        </p:txBody>
      </p:sp>
      <p:sp>
        <p:nvSpPr>
          <p:cNvPr id="3" name="TextBox 2"/>
          <p:cNvSpPr txBox="1"/>
          <p:nvPr/>
        </p:nvSpPr>
        <p:spPr>
          <a:xfrm>
            <a:off x="358775" y="784225"/>
            <a:ext cx="8491312" cy="461665"/>
          </a:xfrm>
          <a:prstGeom prst="rect">
            <a:avLst/>
          </a:prstGeom>
          <a:noFill/>
        </p:spPr>
        <p:txBody>
          <a:bodyPr wrap="square" rtlCol="0">
            <a:spAutoFit/>
          </a:bodyPr>
          <a:lstStyle/>
          <a:p>
            <a:r>
              <a:rPr lang="en-GB" dirty="0"/>
              <a:t>Water can also shape the land, over thousands of years.  </a:t>
            </a:r>
          </a:p>
        </p:txBody>
      </p:sp>
      <p:sp>
        <p:nvSpPr>
          <p:cNvPr id="9" name="TextBox 8"/>
          <p:cNvSpPr txBox="1"/>
          <p:nvPr/>
        </p:nvSpPr>
        <p:spPr>
          <a:xfrm>
            <a:off x="358775" y="5130240"/>
            <a:ext cx="8491312" cy="830997"/>
          </a:xfrm>
          <a:prstGeom prst="rect">
            <a:avLst/>
          </a:prstGeom>
          <a:noFill/>
        </p:spPr>
        <p:txBody>
          <a:bodyPr wrap="square" rtlCol="0">
            <a:spAutoFit/>
          </a:bodyPr>
          <a:lstStyle/>
          <a:p>
            <a:r>
              <a:rPr lang="en-GB" dirty="0"/>
              <a:t>Water can carry away rock and soil, changing the shape of the landscape.</a:t>
            </a:r>
          </a:p>
        </p:txBody>
      </p:sp>
      <p:pic>
        <p:nvPicPr>
          <p:cNvPr id="7" name="Picture 19">
            <a:hlinkClick r:id="" action="ppaction://hlinkshowjump?jump=nextslide"/>
            <a:extLst>
              <a:ext uri="{FF2B5EF4-FFF2-40B4-BE49-F238E27FC236}">
                <a16:creationId xmlns:a16="http://schemas.microsoft.com/office/drawing/2014/main" id="{7E4E9DEA-AD26-43FD-8A23-91B094BC65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6697EF75-8CC7-434F-9972-4132757E9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90" y="1752350"/>
            <a:ext cx="3793881" cy="2837564"/>
          </a:xfrm>
          <a:prstGeom prst="rect">
            <a:avLst/>
          </a:prstGeom>
        </p:spPr>
      </p:pic>
      <p:pic>
        <p:nvPicPr>
          <p:cNvPr id="10" name="Picture 9">
            <a:extLst>
              <a:ext uri="{FF2B5EF4-FFF2-40B4-BE49-F238E27FC236}">
                <a16:creationId xmlns:a16="http://schemas.microsoft.com/office/drawing/2014/main" id="{A4458F9A-4985-4658-B7FD-FF6B4F4A0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866" y="1742936"/>
            <a:ext cx="4249221" cy="2846978"/>
          </a:xfrm>
          <a:prstGeom prst="rect">
            <a:avLst/>
          </a:prstGeom>
        </p:spPr>
      </p:pic>
    </p:spTree>
    <p:extLst>
      <p:ext uri="{BB962C8B-B14F-4D97-AF65-F5344CB8AC3E}">
        <p14:creationId xmlns:p14="http://schemas.microsoft.com/office/powerpoint/2010/main" val="34454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How do we prevent surface change?</a:t>
            </a:r>
          </a:p>
        </p:txBody>
      </p:sp>
      <p:sp>
        <p:nvSpPr>
          <p:cNvPr id="3" name="Rectangle 2"/>
          <p:cNvSpPr/>
          <p:nvPr/>
        </p:nvSpPr>
        <p:spPr>
          <a:xfrm>
            <a:off x="358774" y="784225"/>
            <a:ext cx="8099425" cy="830997"/>
          </a:xfrm>
          <a:prstGeom prst="rect">
            <a:avLst/>
          </a:prstGeom>
        </p:spPr>
        <p:txBody>
          <a:bodyPr wrap="square">
            <a:spAutoFit/>
          </a:bodyPr>
          <a:lstStyle/>
          <a:p>
            <a:r>
              <a:rPr lang="en-GB" dirty="0"/>
              <a:t>Sometimes humans try to slow down or stop wind and water from changing the Earth’s surface.  </a:t>
            </a:r>
          </a:p>
        </p:txBody>
      </p:sp>
      <p:sp>
        <p:nvSpPr>
          <p:cNvPr id="4" name="Rectangle 3"/>
          <p:cNvSpPr/>
          <p:nvPr/>
        </p:nvSpPr>
        <p:spPr>
          <a:xfrm>
            <a:off x="358775" y="1981653"/>
            <a:ext cx="4523468" cy="1569660"/>
          </a:xfrm>
          <a:prstGeom prst="rect">
            <a:avLst/>
          </a:prstGeom>
        </p:spPr>
        <p:txBody>
          <a:bodyPr wrap="square">
            <a:spAutoFit/>
          </a:bodyPr>
          <a:lstStyle/>
          <a:p>
            <a:r>
              <a:rPr lang="en-GB" dirty="0"/>
              <a:t>Trees and plants can be used to try to prevent land being washed or blown away. The roots help to keep soil together.</a:t>
            </a:r>
          </a:p>
        </p:txBody>
      </p:sp>
      <p:sp>
        <p:nvSpPr>
          <p:cNvPr id="5" name="Rectangle 4"/>
          <p:cNvSpPr/>
          <p:nvPr/>
        </p:nvSpPr>
        <p:spPr>
          <a:xfrm>
            <a:off x="4376058" y="4664981"/>
            <a:ext cx="4278086" cy="1200329"/>
          </a:xfrm>
          <a:prstGeom prst="rect">
            <a:avLst/>
          </a:prstGeom>
        </p:spPr>
        <p:txBody>
          <a:bodyPr wrap="square">
            <a:spAutoFit/>
          </a:bodyPr>
          <a:lstStyle/>
          <a:p>
            <a:r>
              <a:rPr lang="en-GB" dirty="0"/>
              <a:t>Structures such as dikes or windbreakers are used to hold back wind or water.</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FA6B0575-9194-4C0D-8836-30E5164922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27820493-CCD9-47A2-A482-FD2D14859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0844" y="1716918"/>
            <a:ext cx="3543300" cy="2363887"/>
          </a:xfrm>
          <a:prstGeom prst="rect">
            <a:avLst/>
          </a:prstGeom>
        </p:spPr>
      </p:pic>
      <p:pic>
        <p:nvPicPr>
          <p:cNvPr id="11" name="Picture 10">
            <a:extLst>
              <a:ext uri="{FF2B5EF4-FFF2-40B4-BE49-F238E27FC236}">
                <a16:creationId xmlns:a16="http://schemas.microsoft.com/office/drawing/2014/main" id="{77343A26-67E1-4502-A312-C4557A565E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50" y="3917744"/>
            <a:ext cx="3245007" cy="2153422"/>
          </a:xfrm>
          <a:prstGeom prst="rect">
            <a:avLst/>
          </a:prstGeom>
        </p:spPr>
      </p:pic>
    </p:spTree>
    <p:extLst>
      <p:ext uri="{BB962C8B-B14F-4D97-AF65-F5344CB8AC3E}">
        <p14:creationId xmlns:p14="http://schemas.microsoft.com/office/powerpoint/2010/main" val="2062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rrow: Left 28">
            <a:extLst>
              <a:ext uri="{FF2B5EF4-FFF2-40B4-BE49-F238E27FC236}">
                <a16:creationId xmlns:a16="http://schemas.microsoft.com/office/drawing/2014/main" id="{67C5649B-E100-4F3A-81AD-637F08C21D45}"/>
              </a:ext>
            </a:extLst>
          </p:cNvPr>
          <p:cNvSpPr/>
          <p:nvPr/>
        </p:nvSpPr>
        <p:spPr bwMode="auto">
          <a:xfrm rot="19151090">
            <a:off x="2979581" y="4154329"/>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8" name="Arrow: Left 27">
            <a:extLst>
              <a:ext uri="{FF2B5EF4-FFF2-40B4-BE49-F238E27FC236}">
                <a16:creationId xmlns:a16="http://schemas.microsoft.com/office/drawing/2014/main" id="{51BF36A4-0DCB-45AF-AEEE-5FE597E67AE8}"/>
              </a:ext>
            </a:extLst>
          </p:cNvPr>
          <p:cNvSpPr/>
          <p:nvPr/>
        </p:nvSpPr>
        <p:spPr bwMode="auto">
          <a:xfrm rot="13135920">
            <a:off x="5060213" y="4163988"/>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4" name="Arrow: Left 23">
            <a:extLst>
              <a:ext uri="{FF2B5EF4-FFF2-40B4-BE49-F238E27FC236}">
                <a16:creationId xmlns:a16="http://schemas.microsoft.com/office/drawing/2014/main" id="{6A270B56-938F-4D14-B032-F83D6FF5395B}"/>
              </a:ext>
            </a:extLst>
          </p:cNvPr>
          <p:cNvSpPr/>
          <p:nvPr/>
        </p:nvSpPr>
        <p:spPr bwMode="auto">
          <a:xfrm rot="8523942">
            <a:off x="5057370" y="3036191"/>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27" name="Arrow: Left 26">
            <a:extLst>
              <a:ext uri="{FF2B5EF4-FFF2-40B4-BE49-F238E27FC236}">
                <a16:creationId xmlns:a16="http://schemas.microsoft.com/office/drawing/2014/main" id="{50D9818C-60FB-4662-88BF-717008D4A536}"/>
              </a:ext>
            </a:extLst>
          </p:cNvPr>
          <p:cNvSpPr/>
          <p:nvPr/>
        </p:nvSpPr>
        <p:spPr bwMode="auto">
          <a:xfrm rot="2420622">
            <a:off x="2937536" y="3023538"/>
            <a:ext cx="1151647" cy="461669"/>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5" name="Oval 4"/>
          <p:cNvSpPr/>
          <p:nvPr/>
        </p:nvSpPr>
        <p:spPr>
          <a:xfrm>
            <a:off x="3703028" y="3271460"/>
            <a:ext cx="1749460" cy="1089404"/>
          </a:xfrm>
          <a:prstGeom prst="ellipse">
            <a:avLst/>
          </a:prstGeom>
          <a:solidFill>
            <a:srgbClr val="FDD9D9"/>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66"/>
                </a:solidFill>
              </a:rPr>
              <a:t>water</a:t>
            </a:r>
          </a:p>
        </p:txBody>
      </p:sp>
      <p:sp>
        <p:nvSpPr>
          <p:cNvPr id="2" name="Title 1"/>
          <p:cNvSpPr>
            <a:spLocks noGrp="1"/>
          </p:cNvSpPr>
          <p:nvPr>
            <p:ph type="title"/>
          </p:nvPr>
        </p:nvSpPr>
        <p:spPr>
          <a:xfrm>
            <a:off x="259200" y="53975"/>
            <a:ext cx="7626350" cy="549275"/>
          </a:xfrm>
        </p:spPr>
        <p:txBody>
          <a:bodyPr/>
          <a:lstStyle/>
          <a:p>
            <a:r>
              <a:rPr lang="en-GB" dirty="0"/>
              <a:t>Where is water found?</a:t>
            </a:r>
          </a:p>
        </p:txBody>
      </p:sp>
      <p:sp>
        <p:nvSpPr>
          <p:cNvPr id="3" name="Rectangle 2"/>
          <p:cNvSpPr/>
          <p:nvPr/>
        </p:nvSpPr>
        <p:spPr>
          <a:xfrm>
            <a:off x="358775" y="776941"/>
            <a:ext cx="8181067" cy="461665"/>
          </a:xfrm>
          <a:prstGeom prst="rect">
            <a:avLst/>
          </a:prstGeom>
        </p:spPr>
        <p:txBody>
          <a:bodyPr wrap="square">
            <a:spAutoFit/>
          </a:bodyPr>
          <a:lstStyle/>
          <a:p>
            <a:r>
              <a:rPr lang="en-GB" dirty="0"/>
              <a:t>Water is found in lots of different places on Earth. </a:t>
            </a:r>
          </a:p>
        </p:txBody>
      </p:sp>
      <p:sp>
        <p:nvSpPr>
          <p:cNvPr id="6" name="TextBox 5"/>
          <p:cNvSpPr txBox="1"/>
          <p:nvPr/>
        </p:nvSpPr>
        <p:spPr>
          <a:xfrm>
            <a:off x="6976252" y="1391166"/>
            <a:ext cx="1330814" cy="461665"/>
          </a:xfrm>
          <a:prstGeom prst="rect">
            <a:avLst/>
          </a:prstGeom>
          <a:noFill/>
        </p:spPr>
        <p:txBody>
          <a:bodyPr wrap="none" rtlCol="0">
            <a:spAutoFit/>
          </a:bodyPr>
          <a:lstStyle/>
          <a:p>
            <a:r>
              <a:rPr lang="en-GB" dirty="0"/>
              <a:t>Oceans </a:t>
            </a:r>
          </a:p>
        </p:txBody>
      </p:sp>
      <p:sp>
        <p:nvSpPr>
          <p:cNvPr id="7" name="TextBox 6"/>
          <p:cNvSpPr txBox="1"/>
          <p:nvPr/>
        </p:nvSpPr>
        <p:spPr>
          <a:xfrm>
            <a:off x="1138150" y="1398655"/>
            <a:ext cx="1091966" cy="461665"/>
          </a:xfrm>
          <a:prstGeom prst="rect">
            <a:avLst/>
          </a:prstGeom>
          <a:noFill/>
        </p:spPr>
        <p:txBody>
          <a:bodyPr wrap="none" rtlCol="0">
            <a:spAutoFit/>
          </a:bodyPr>
          <a:lstStyle/>
          <a:p>
            <a:r>
              <a:rPr lang="en-GB" dirty="0"/>
              <a:t>Lakes </a:t>
            </a:r>
          </a:p>
        </p:txBody>
      </p:sp>
      <p:sp>
        <p:nvSpPr>
          <p:cNvPr id="8" name="TextBox 7"/>
          <p:cNvSpPr txBox="1"/>
          <p:nvPr/>
        </p:nvSpPr>
        <p:spPr>
          <a:xfrm>
            <a:off x="1234969" y="3938698"/>
            <a:ext cx="1143262" cy="461665"/>
          </a:xfrm>
          <a:prstGeom prst="rect">
            <a:avLst/>
          </a:prstGeom>
          <a:noFill/>
        </p:spPr>
        <p:txBody>
          <a:bodyPr wrap="none" rtlCol="0">
            <a:spAutoFit/>
          </a:bodyPr>
          <a:lstStyle/>
          <a:p>
            <a:r>
              <a:rPr lang="en-GB" dirty="0"/>
              <a:t>Rivers </a:t>
            </a:r>
          </a:p>
        </p:txBody>
      </p:sp>
      <p:sp>
        <p:nvSpPr>
          <p:cNvPr id="12" name="TextBox 11"/>
          <p:cNvSpPr txBox="1"/>
          <p:nvPr/>
        </p:nvSpPr>
        <p:spPr>
          <a:xfrm>
            <a:off x="6976252" y="3933158"/>
            <a:ext cx="1058303" cy="461665"/>
          </a:xfrm>
          <a:prstGeom prst="rect">
            <a:avLst/>
          </a:prstGeom>
          <a:noFill/>
        </p:spPr>
        <p:txBody>
          <a:bodyPr wrap="none" rtlCol="0">
            <a:spAutoFit/>
          </a:bodyPr>
          <a:lstStyle/>
          <a:p>
            <a:r>
              <a:rPr lang="en-GB" dirty="0"/>
              <a:t>Ponds</a:t>
            </a:r>
          </a:p>
        </p:txBody>
      </p:sp>
      <p:pic>
        <p:nvPicPr>
          <p:cNvPr id="13"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131576FB-641A-40AE-8680-95A530F771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298F2DC6-27F7-49F2-AAB3-1A9D394D0DA0}"/>
              </a:ext>
            </a:extLst>
          </p:cNvPr>
          <p:cNvPicPr>
            <a:picLocks noChangeAspect="1"/>
          </p:cNvPicPr>
          <p:nvPr/>
        </p:nvPicPr>
        <p:blipFill rotWithShape="1">
          <a:blip r:embed="rId5">
            <a:extLst>
              <a:ext uri="{28A0092B-C50C-407E-A947-70E740481C1C}">
                <a14:useLocalDpi xmlns:a14="http://schemas.microsoft.com/office/drawing/2010/main" val="0"/>
              </a:ext>
            </a:extLst>
          </a:blip>
          <a:srcRect l="17633" r="9268"/>
          <a:stretch/>
        </p:blipFill>
        <p:spPr>
          <a:xfrm>
            <a:off x="358775" y="1852831"/>
            <a:ext cx="2564001" cy="1523243"/>
          </a:xfrm>
          <a:prstGeom prst="rect">
            <a:avLst/>
          </a:prstGeom>
        </p:spPr>
      </p:pic>
      <p:pic>
        <p:nvPicPr>
          <p:cNvPr id="17" name="Picture 16">
            <a:extLst>
              <a:ext uri="{FF2B5EF4-FFF2-40B4-BE49-F238E27FC236}">
                <a16:creationId xmlns:a16="http://schemas.microsoft.com/office/drawing/2014/main" id="{955E59BC-4B04-468B-8B90-0F39F94CF7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3625" y="1873178"/>
            <a:ext cx="2404498" cy="1502896"/>
          </a:xfrm>
          <a:prstGeom prst="rect">
            <a:avLst/>
          </a:prstGeom>
        </p:spPr>
      </p:pic>
      <p:pic>
        <p:nvPicPr>
          <p:cNvPr id="19" name="Picture 18">
            <a:extLst>
              <a:ext uri="{FF2B5EF4-FFF2-40B4-BE49-F238E27FC236}">
                <a16:creationId xmlns:a16="http://schemas.microsoft.com/office/drawing/2014/main" id="{B430C751-5EE0-4B6E-8CA5-D8C47A0357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775" y="4394823"/>
            <a:ext cx="2564001" cy="1653599"/>
          </a:xfrm>
          <a:prstGeom prst="rect">
            <a:avLst/>
          </a:prstGeom>
        </p:spPr>
      </p:pic>
      <p:pic>
        <p:nvPicPr>
          <p:cNvPr id="21" name="Picture 20">
            <a:extLst>
              <a:ext uri="{FF2B5EF4-FFF2-40B4-BE49-F238E27FC236}">
                <a16:creationId xmlns:a16="http://schemas.microsoft.com/office/drawing/2014/main" id="{9E2BFACD-8601-4DDA-B8F4-66B07673E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3624" y="4394823"/>
            <a:ext cx="2404498" cy="1653599"/>
          </a:xfrm>
          <a:prstGeom prst="rect">
            <a:avLst/>
          </a:prstGeom>
        </p:spPr>
      </p:pic>
    </p:spTree>
    <p:extLst>
      <p:ext uri="{BB962C8B-B14F-4D97-AF65-F5344CB8AC3E}">
        <p14:creationId xmlns:p14="http://schemas.microsoft.com/office/powerpoint/2010/main" val="25692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1"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1" presetClass="entr" presetSubtype="0" fill="hold" nodeType="with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1"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4" grpId="0" animBg="1"/>
      <p:bldP spid="27" grpId="0" animBg="1"/>
      <p:bldP spid="6" grpId="0"/>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2" cy="549275"/>
          </a:xfrm>
        </p:spPr>
        <p:txBody>
          <a:bodyPr/>
          <a:lstStyle/>
          <a:p>
            <a:r>
              <a:rPr lang="en-GB" dirty="0"/>
              <a:t>Frozen water</a:t>
            </a:r>
          </a:p>
        </p:txBody>
      </p:sp>
      <p:sp>
        <p:nvSpPr>
          <p:cNvPr id="3" name="Rectangle 2"/>
          <p:cNvSpPr/>
          <p:nvPr/>
        </p:nvSpPr>
        <p:spPr>
          <a:xfrm>
            <a:off x="358775" y="799166"/>
            <a:ext cx="8654598" cy="461665"/>
          </a:xfrm>
          <a:prstGeom prst="rect">
            <a:avLst/>
          </a:prstGeom>
          <a:solidFill>
            <a:srgbClr val="FDD9D9"/>
          </a:solidFill>
        </p:spPr>
        <p:txBody>
          <a:bodyPr wrap="square">
            <a:spAutoFit/>
          </a:bodyPr>
          <a:lstStyle/>
          <a:p>
            <a:r>
              <a:rPr lang="en-GB" dirty="0"/>
              <a:t>We think of water as being liquid. But is that always the case?</a:t>
            </a:r>
          </a:p>
        </p:txBody>
      </p:sp>
      <p:sp>
        <p:nvSpPr>
          <p:cNvPr id="4" name="Rectangle 3"/>
          <p:cNvSpPr/>
          <p:nvPr/>
        </p:nvSpPr>
        <p:spPr>
          <a:xfrm>
            <a:off x="358773" y="5533439"/>
            <a:ext cx="8654598" cy="461665"/>
          </a:xfrm>
          <a:prstGeom prst="rect">
            <a:avLst/>
          </a:prstGeom>
        </p:spPr>
        <p:txBody>
          <a:bodyPr wrap="square">
            <a:spAutoFit/>
          </a:bodyPr>
          <a:lstStyle/>
          <a:p>
            <a:pPr lvl="0"/>
            <a:r>
              <a:rPr lang="en-GB" dirty="0"/>
              <a:t>Water exists as solid ice, as well as in liquid form.</a:t>
            </a:r>
          </a:p>
        </p:txBody>
      </p:sp>
      <p:pic>
        <p:nvPicPr>
          <p:cNvPr id="6" name="Picture 19">
            <a:hlinkClick r:id="" action="ppaction://hlinkshowjump?jump=nextslide"/>
            <a:extLst>
              <a:ext uri="{FF2B5EF4-FFF2-40B4-BE49-F238E27FC236}">
                <a16:creationId xmlns:a16="http://schemas.microsoft.com/office/drawing/2014/main" id="{DD3E2001-894E-487E-AA1C-AC54720E66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B8E7CDA8-A9E2-440F-8736-0C581D3A3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10" y="1739449"/>
            <a:ext cx="7542780" cy="3473419"/>
          </a:xfrm>
          <a:prstGeom prst="rect">
            <a:avLst/>
          </a:prstGeom>
        </p:spPr>
      </p:pic>
      <p:pic>
        <p:nvPicPr>
          <p:cNvPr id="8" name="Picture 7">
            <a:extLst>
              <a:ext uri="{FF2B5EF4-FFF2-40B4-BE49-F238E27FC236}">
                <a16:creationId xmlns:a16="http://schemas.microsoft.com/office/drawing/2014/main" id="{E9C44A99-98BD-4307-AE92-C341E748E2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937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6512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15714</TotalTime>
  <Words>1029</Words>
  <Application>Microsoft Office PowerPoint</Application>
  <PresentationFormat>On-screen Show (4:3)</PresentationFormat>
  <Paragraphs>113</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Wingdings 2</vt:lpstr>
      <vt:lpstr>Default Design</vt:lpstr>
      <vt:lpstr>3_Default Design</vt:lpstr>
      <vt:lpstr>Earth’s  Surface</vt:lpstr>
      <vt:lpstr>Information</vt:lpstr>
      <vt:lpstr>The Earth’s surface</vt:lpstr>
      <vt:lpstr>Sudden changes</vt:lpstr>
      <vt:lpstr>Gradual changes</vt:lpstr>
      <vt:lpstr>Changes made by water</vt:lpstr>
      <vt:lpstr>How do we prevent surface change?</vt:lpstr>
      <vt:lpstr>Where is water found?</vt:lpstr>
      <vt:lpstr>Frozen water</vt:lpstr>
      <vt:lpstr>Types of landforms</vt:lpstr>
      <vt:lpstr>Maps</vt:lpstr>
      <vt:lpstr>Relief maps</vt:lpstr>
      <vt:lpstr>Using maps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Surface</dc:title>
  <dc:subject>Boardworks Elementary School Earth and Space Sciences</dc:subject>
  <dc:creator>Boardworks</dc:creator>
  <cp:lastModifiedBy>Tim Crilly</cp:lastModifiedBy>
  <cp:revision>676</cp:revision>
  <dcterms:created xsi:type="dcterms:W3CDTF">2003-10-06T13:07:42Z</dcterms:created>
  <dcterms:modified xsi:type="dcterms:W3CDTF">2018-12-04T11:00:28Z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