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7"/>
  </p:notesMasterIdLst>
  <p:handoutMasterIdLst>
    <p:handoutMasterId r:id="rId18"/>
  </p:handoutMasterIdLst>
  <p:sldIdLst>
    <p:sldId id="430" r:id="rId3"/>
    <p:sldId id="488" r:id="rId4"/>
    <p:sldId id="487" r:id="rId5"/>
    <p:sldId id="490" r:id="rId6"/>
    <p:sldId id="489" r:id="rId7"/>
    <p:sldId id="496" r:id="rId8"/>
    <p:sldId id="491" r:id="rId9"/>
    <p:sldId id="492" r:id="rId10"/>
    <p:sldId id="501" r:id="rId11"/>
    <p:sldId id="498" r:id="rId12"/>
    <p:sldId id="500" r:id="rId13"/>
    <p:sldId id="502" r:id="rId14"/>
    <p:sldId id="495" r:id="rId15"/>
    <p:sldId id="503" r:id="rId16"/>
  </p:sldIdLst>
  <p:sldSz cx="9144000" cy="6858000" type="screen4x3"/>
  <p:notesSz cx="6858000" cy="9296400"/>
  <p:custDataLst>
    <p:tags r:id="rId19"/>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76">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303"/>
    <a:srgbClr val="FDD9D9"/>
    <a:srgbClr val="FF6600"/>
    <a:srgbClr val="FFCC99"/>
    <a:srgbClr val="010066"/>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741" autoAdjust="0"/>
  </p:normalViewPr>
  <p:slideViewPr>
    <p:cSldViewPr snapToGrid="0" showGuides="1">
      <p:cViewPr>
        <p:scale>
          <a:sx n="85" d="100"/>
          <a:sy n="85" d="100"/>
        </p:scale>
        <p:origin x="2094" y="234"/>
      </p:cViewPr>
      <p:guideLst>
        <p:guide orient="horz" pos="504"/>
        <p:guide orient="horz" pos="3876"/>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58B3DCAD-C44C-4487-8472-C649E553EDA9}"/>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377622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D01D8FC0-F44D-4CD5-8029-E6CF9089114C}"/>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12123078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Help students to interpret the diagram. The fossils in the top two layers are from aquatic species. The fossils in the bottom two layers are from terrestrial plant species. You could ask students to do further research into the fossils featured:</a:t>
            </a:r>
          </a:p>
          <a:p>
            <a:pPr marL="171450" indent="-171450">
              <a:buFontTx/>
              <a:buChar char="-"/>
            </a:pPr>
            <a:r>
              <a:rPr lang="en-GB" i="1" baseline="0" dirty="0" err="1"/>
              <a:t>Pecten</a:t>
            </a:r>
            <a:r>
              <a:rPr lang="en-GB" i="1" baseline="0" dirty="0"/>
              <a:t> </a:t>
            </a:r>
            <a:r>
              <a:rPr lang="en-GB" i="1" baseline="0" dirty="0" err="1"/>
              <a:t>gibbus</a:t>
            </a:r>
            <a:r>
              <a:rPr lang="en-GB" i="1" baseline="0" dirty="0"/>
              <a:t> </a:t>
            </a:r>
            <a:r>
              <a:rPr lang="en-GB" baseline="0" dirty="0"/>
              <a:t>(from </a:t>
            </a:r>
            <a:r>
              <a:rPr lang="en-GB" baseline="0" dirty="0" err="1"/>
              <a:t>Cenozoic</a:t>
            </a:r>
            <a:r>
              <a:rPr lang="en-GB" baseline="0" dirty="0"/>
              <a:t> Era) </a:t>
            </a:r>
          </a:p>
          <a:p>
            <a:pPr marL="171450" marR="0" indent="-171450" algn="l" defTabSz="914400" rtl="0" eaLnBrk="0" fontAlgn="base" latinLnBrk="0" hangingPunct="0">
              <a:spcAft>
                <a:spcPct val="0"/>
              </a:spcAft>
              <a:buClrTx/>
              <a:buSzTx/>
              <a:buFontTx/>
              <a:buChar char="-"/>
              <a:tabLst/>
              <a:defRPr/>
            </a:pPr>
            <a:r>
              <a:rPr lang="en-GB" i="1" baseline="0" dirty="0" err="1"/>
              <a:t>Neptunea</a:t>
            </a:r>
            <a:r>
              <a:rPr lang="en-GB" i="1" baseline="0" dirty="0"/>
              <a:t> </a:t>
            </a:r>
            <a:r>
              <a:rPr lang="en-GB" i="1" baseline="0" dirty="0" err="1"/>
              <a:t>tabulata</a:t>
            </a:r>
            <a:r>
              <a:rPr lang="en-GB" i="1" baseline="0" dirty="0"/>
              <a:t> </a:t>
            </a:r>
            <a:r>
              <a:rPr lang="en-GB" baseline="0" dirty="0"/>
              <a:t>(from </a:t>
            </a:r>
            <a:r>
              <a:rPr lang="en-GB" baseline="0" dirty="0" err="1"/>
              <a:t>Cenozoic</a:t>
            </a:r>
            <a:r>
              <a:rPr lang="en-GB" baseline="0" dirty="0"/>
              <a:t> Era) </a:t>
            </a:r>
            <a:endParaRPr lang="en-GB" dirty="0"/>
          </a:p>
          <a:p>
            <a:pPr marL="171450" indent="-171450">
              <a:buFontTx/>
              <a:buChar char="-"/>
            </a:pPr>
            <a:r>
              <a:rPr lang="en-GB" i="1" dirty="0"/>
              <a:t>Ferns</a:t>
            </a:r>
            <a:r>
              <a:rPr lang="en-GB" i="1" baseline="0" dirty="0"/>
              <a:t> </a:t>
            </a:r>
          </a:p>
          <a:p>
            <a:pPr marL="171450" indent="-171450">
              <a:buFontTx/>
              <a:buChar char="-"/>
            </a:pPr>
            <a:r>
              <a:rPr lang="en-GB" i="1" baseline="0" dirty="0"/>
              <a:t>Horsetail plants</a:t>
            </a:r>
          </a:p>
          <a:p>
            <a:endParaRPr lang="en-GB" i="1"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233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284679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pPr marL="0" marR="0" lvl="0" indent="0" algn="l" defTabSz="914400" rtl="0" eaLnBrk="0" fontAlgn="base" latinLnBrk="0" hangingPunct="0">
              <a:spcAft>
                <a:spcPct val="0"/>
              </a:spcAft>
              <a:buClrTx/>
              <a:buSzTx/>
              <a:buFontTx/>
              <a:buNone/>
              <a:tabLst/>
              <a:defRPr/>
            </a:pPr>
            <a:r>
              <a:rPr lang="en-GB" dirty="0"/>
              <a:t>Help students to use the key to interpret the diagram. The top layer of rock contains the oldest fossils. The bottom layer contains the youngest fossils. The rocks must have been inverted at some point in their history.  </a:t>
            </a:r>
          </a:p>
          <a:p>
            <a:pPr marL="0" marR="0" lvl="0" indent="0" algn="l" defTabSz="914400" rtl="0" eaLnBrk="0" fontAlgn="base" latinLnBrk="0" hangingPunct="0">
              <a:spcAft>
                <a:spcPct val="0"/>
              </a:spcAft>
              <a:buClrTx/>
              <a:buSzTx/>
              <a:buFontTx/>
              <a:buNone/>
              <a:tabLst/>
              <a:defRPr/>
            </a:pPr>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420940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342923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You could mention</a:t>
            </a:r>
            <a:r>
              <a:rPr lang="en-GB" baseline="0" dirty="0"/>
              <a:t> that the river may now deposit new sediment, building up new sedimentary rock within the gap.</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394100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SAPhotog</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If students are struggling to understand</a:t>
            </a:r>
            <a:r>
              <a:rPr lang="en-GB" baseline="0" dirty="0"/>
              <a:t> the order of formation, it might be useful to think of it as a layer cake. You construct the bottom layer first before moving onto the one above. This is how sedimentary rock is formed, the bottom first.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to design a solution to a problem.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280181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You could carry out a practical</a:t>
            </a:r>
            <a:r>
              <a:rPr lang="en-GB" baseline="0" dirty="0"/>
              <a:t> activity, using layers of sand to demonstrate how different layers of sediment are deposited.</a:t>
            </a:r>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135788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Adwo</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78306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Inspired By Maps,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76791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credits: </a:t>
            </a:r>
            <a:r>
              <a:rPr lang="en-GB" sz="1200" b="0" i="0" kern="1200" dirty="0">
                <a:solidFill>
                  <a:schemeClr val="tx1"/>
                </a:solidFill>
                <a:effectLst/>
                <a:latin typeface="Arial" charset="0"/>
                <a:ea typeface="+mn-ea"/>
                <a:cs typeface="+mn-cs"/>
              </a:rPr>
              <a:t>Scallop fossil </a:t>
            </a:r>
            <a:r>
              <a:rPr lang="en-US" altLang="en-US" dirty="0">
                <a:cs typeface="Times New Roman" panose="02020603050405020304" pitchFamily="18" charset="0"/>
              </a:rPr>
              <a:t>© Ricardo Saraiva; </a:t>
            </a:r>
            <a:r>
              <a:rPr lang="en-GB" sz="1200" b="0" i="0" kern="1200" dirty="0">
                <a:solidFill>
                  <a:schemeClr val="tx1"/>
                </a:solidFill>
                <a:effectLst/>
                <a:latin typeface="Arial" charset="0"/>
                <a:ea typeface="+mn-ea"/>
                <a:cs typeface="+mn-cs"/>
              </a:rPr>
              <a:t>Trilobite fossil </a:t>
            </a:r>
            <a:r>
              <a:rPr lang="en-US" altLang="en-US" dirty="0">
                <a:cs typeface="Times New Roman" panose="02020603050405020304" pitchFamily="18" charset="0"/>
              </a:rPr>
              <a:t>© Guillermo </a:t>
            </a:r>
            <a:r>
              <a:rPr lang="en-US" altLang="en-US" dirty="0" err="1">
                <a:cs typeface="Times New Roman" panose="02020603050405020304" pitchFamily="18" charset="0"/>
              </a:rPr>
              <a:t>Guerao</a:t>
            </a:r>
            <a:r>
              <a:rPr lang="en-US" altLang="en-US" dirty="0">
                <a:cs typeface="Times New Roman" panose="02020603050405020304" pitchFamily="18" charset="0"/>
              </a:rPr>
              <a:t> Serra, both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129183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821151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146507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cSld>
  <p:clrMap bg1="lt1" tx1="dk1" bg2="lt2" tx2="dk2" accent1="accent1" accent2="accent2" accent3="accent3" accent4="accent4" accent5="accent5" accent6="accent6" hlink="hlink" folHlink="folHlink"/>
  <p:sldLayoutIdLst>
    <p:sldLayoutId id="2147485178"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8.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notesSlide" Target="../notesSlides/notesSlide5.xml"/><Relationship Id="rId4" Type="http://schemas.openxmlformats.org/officeDocument/2006/relationships/slideLayout" Target="../slideLayouts/slideLayout20.xml"/><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0" y="1187864"/>
            <a:ext cx="4423557" cy="3127761"/>
          </a:xfrm>
        </p:spPr>
        <p:txBody>
          <a:bodyPr/>
          <a:lstStyle/>
          <a:p>
            <a:r>
              <a:rPr lang="en-GB" dirty="0"/>
              <a:t>Changes </a:t>
            </a:r>
            <a:br>
              <a:rPr lang="en-GB" dirty="0"/>
            </a:br>
            <a:r>
              <a:rPr lang="en-GB" dirty="0"/>
              <a:t>Over Time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What can fossils show us?</a:t>
            </a:r>
          </a:p>
        </p:txBody>
      </p:sp>
      <p:sp>
        <p:nvSpPr>
          <p:cNvPr id="3" name="TextBox 2"/>
          <p:cNvSpPr txBox="1"/>
          <p:nvPr/>
        </p:nvSpPr>
        <p:spPr>
          <a:xfrm>
            <a:off x="358775" y="784225"/>
            <a:ext cx="7406130" cy="830997"/>
          </a:xfrm>
          <a:prstGeom prst="rect">
            <a:avLst/>
          </a:prstGeom>
          <a:noFill/>
        </p:spPr>
        <p:txBody>
          <a:bodyPr wrap="square" rtlCol="0">
            <a:spAutoFit/>
          </a:bodyPr>
          <a:lstStyle/>
          <a:p>
            <a:r>
              <a:rPr lang="en-GB" dirty="0"/>
              <a:t>Fossils can tell us more about when the rock formed and what the environment was like at the time. </a:t>
            </a:r>
          </a:p>
        </p:txBody>
      </p:sp>
      <p:sp>
        <p:nvSpPr>
          <p:cNvPr id="4" name="TextBox 3"/>
          <p:cNvSpPr txBox="1"/>
          <p:nvPr/>
        </p:nvSpPr>
        <p:spPr>
          <a:xfrm>
            <a:off x="358775" y="2453144"/>
            <a:ext cx="2866688" cy="2308324"/>
          </a:xfrm>
          <a:prstGeom prst="rect">
            <a:avLst/>
          </a:prstGeom>
          <a:solidFill>
            <a:srgbClr val="FDD9D9"/>
          </a:solidFill>
        </p:spPr>
        <p:txBody>
          <a:bodyPr wrap="square" rtlCol="0">
            <a:spAutoFit/>
          </a:bodyPr>
          <a:lstStyle/>
          <a:p>
            <a:r>
              <a:rPr lang="en-GB" dirty="0"/>
              <a:t>What information can we gather from these layers of rocks about the changing nature of the environment?</a:t>
            </a:r>
          </a:p>
        </p:txBody>
      </p:sp>
      <p:pic>
        <p:nvPicPr>
          <p:cNvPr id="12"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5A80FFB6-736E-4FC0-BD09-1ACFE9B6E2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FBE3C354-4A02-43ED-A5B5-070A409A353C}"/>
              </a:ext>
            </a:extLst>
          </p:cNvPr>
          <p:cNvPicPr>
            <a:picLocks noChangeAspect="1"/>
          </p:cNvPicPr>
          <p:nvPr/>
        </p:nvPicPr>
        <p:blipFill>
          <a:blip r:embed="rId5"/>
          <a:stretch>
            <a:fillRect/>
          </a:stretch>
        </p:blipFill>
        <p:spPr>
          <a:xfrm>
            <a:off x="3365499" y="1972288"/>
            <a:ext cx="5473895" cy="3387112"/>
          </a:xfrm>
          <a:prstGeom prst="rect">
            <a:avLst/>
          </a:prstGeom>
        </p:spPr>
      </p:pic>
      <p:pic>
        <p:nvPicPr>
          <p:cNvPr id="8" name="Picture 9">
            <a:extLst>
              <a:ext uri="{FF2B5EF4-FFF2-40B4-BE49-F238E27FC236}">
                <a16:creationId xmlns:a16="http://schemas.microsoft.com/office/drawing/2014/main" id="{CEAB5CA1-D30D-42D2-B9AD-D50FF114C8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9410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17703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1" cy="549275"/>
          </a:xfrm>
        </p:spPr>
        <p:txBody>
          <a:bodyPr/>
          <a:lstStyle/>
          <a:p>
            <a:r>
              <a:rPr lang="en-GB" dirty="0"/>
              <a:t>Top layer fossils</a:t>
            </a:r>
          </a:p>
        </p:txBody>
      </p:sp>
      <p:sp>
        <p:nvSpPr>
          <p:cNvPr id="3" name="TextBox 2"/>
          <p:cNvSpPr txBox="1"/>
          <p:nvPr/>
        </p:nvSpPr>
        <p:spPr>
          <a:xfrm>
            <a:off x="358774" y="784225"/>
            <a:ext cx="7915795" cy="1200329"/>
          </a:xfrm>
          <a:prstGeom prst="rect">
            <a:avLst/>
          </a:prstGeom>
          <a:noFill/>
        </p:spPr>
        <p:txBody>
          <a:bodyPr wrap="square" rtlCol="0">
            <a:spAutoFit/>
          </a:bodyPr>
          <a:lstStyle/>
          <a:p>
            <a:r>
              <a:rPr lang="en-GB" dirty="0"/>
              <a:t>We can deduce that the rocks on the top layers formed when there was water in the environment, and that the bottom layers formed when land plants were abundant. </a:t>
            </a:r>
          </a:p>
        </p:txBody>
      </p:sp>
      <p:pic>
        <p:nvPicPr>
          <p:cNvPr id="14" name="Picture 19">
            <a:hlinkClick r:id="" action="ppaction://hlinkshowjump?jump=nextslide"/>
            <a:extLst>
              <a:ext uri="{FF2B5EF4-FFF2-40B4-BE49-F238E27FC236}">
                <a16:creationId xmlns:a16="http://schemas.microsoft.com/office/drawing/2014/main" id="{328A37E9-6598-473E-A4DE-8C6661E2C1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46D9588A-9ED0-4A48-AC89-0D5046C18E57}"/>
              </a:ext>
            </a:extLst>
          </p:cNvPr>
          <p:cNvPicPr>
            <a:picLocks noChangeAspect="1"/>
          </p:cNvPicPr>
          <p:nvPr/>
        </p:nvPicPr>
        <p:blipFill>
          <a:blip r:embed="rId4"/>
          <a:stretch>
            <a:fillRect/>
          </a:stretch>
        </p:blipFill>
        <p:spPr>
          <a:xfrm>
            <a:off x="1860416" y="2165529"/>
            <a:ext cx="5423167" cy="3272016"/>
          </a:xfrm>
          <a:prstGeom prst="rect">
            <a:avLst/>
          </a:prstGeom>
        </p:spPr>
      </p:pic>
      <p:sp>
        <p:nvSpPr>
          <p:cNvPr id="16" name="TextBox 15">
            <a:extLst>
              <a:ext uri="{FF2B5EF4-FFF2-40B4-BE49-F238E27FC236}">
                <a16:creationId xmlns:a16="http://schemas.microsoft.com/office/drawing/2014/main" id="{A1E0CB99-9151-49BD-BB80-94AA5AC29AE1}"/>
              </a:ext>
            </a:extLst>
          </p:cNvPr>
          <p:cNvSpPr txBox="1"/>
          <p:nvPr/>
        </p:nvSpPr>
        <p:spPr>
          <a:xfrm>
            <a:off x="478749" y="5691485"/>
            <a:ext cx="7968340" cy="461665"/>
          </a:xfrm>
          <a:prstGeom prst="rect">
            <a:avLst/>
          </a:prstGeom>
          <a:solidFill>
            <a:srgbClr val="FDD9D9"/>
          </a:solidFill>
        </p:spPr>
        <p:txBody>
          <a:bodyPr wrap="square" rtlCol="0">
            <a:spAutoFit/>
          </a:bodyPr>
          <a:lstStyle/>
          <a:p>
            <a:r>
              <a:rPr lang="en-GB" dirty="0"/>
              <a:t>What might have caused this change in the environment? </a:t>
            </a:r>
          </a:p>
        </p:txBody>
      </p:sp>
      <p:pic>
        <p:nvPicPr>
          <p:cNvPr id="7" name="Picture 9">
            <a:extLst>
              <a:ext uri="{FF2B5EF4-FFF2-40B4-BE49-F238E27FC236}">
                <a16:creationId xmlns:a16="http://schemas.microsoft.com/office/drawing/2014/main" id="{787C61ED-0703-4A9B-A000-6C8B90069B8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8940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99877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45400" cy="549275"/>
          </a:xfrm>
        </p:spPr>
        <p:txBody>
          <a:bodyPr/>
          <a:lstStyle/>
          <a:p>
            <a:r>
              <a:rPr lang="en-GB" dirty="0"/>
              <a:t>Fossils in sedimentary layers</a:t>
            </a:r>
          </a:p>
        </p:txBody>
      </p:sp>
      <p:sp>
        <p:nvSpPr>
          <p:cNvPr id="3" name="TextBox 2"/>
          <p:cNvSpPr txBox="1"/>
          <p:nvPr/>
        </p:nvSpPr>
        <p:spPr>
          <a:xfrm>
            <a:off x="358775" y="784225"/>
            <a:ext cx="8616951" cy="1200329"/>
          </a:xfrm>
          <a:prstGeom prst="rect">
            <a:avLst/>
          </a:prstGeom>
          <a:noFill/>
        </p:spPr>
        <p:txBody>
          <a:bodyPr wrap="square" rtlCol="0">
            <a:spAutoFit/>
          </a:bodyPr>
          <a:lstStyle/>
          <a:p>
            <a:r>
              <a:rPr lang="en-GB" dirty="0"/>
              <a:t>Sometimes sedimentary layers can get squashed or folded by the Earth’s forces. We can use fossils to help us determine the relative age of the layers. </a:t>
            </a:r>
          </a:p>
        </p:txBody>
      </p:sp>
      <p:sp>
        <p:nvSpPr>
          <p:cNvPr id="10" name="TextBox 9">
            <a:extLst>
              <a:ext uri="{FF2B5EF4-FFF2-40B4-BE49-F238E27FC236}">
                <a16:creationId xmlns:a16="http://schemas.microsoft.com/office/drawing/2014/main" id="{F6DE8264-447B-4E07-A645-03F0FD480A7F}"/>
              </a:ext>
            </a:extLst>
          </p:cNvPr>
          <p:cNvSpPr txBox="1"/>
          <p:nvPr/>
        </p:nvSpPr>
        <p:spPr>
          <a:xfrm>
            <a:off x="358775" y="2006571"/>
            <a:ext cx="5714647" cy="461665"/>
          </a:xfrm>
          <a:prstGeom prst="rect">
            <a:avLst/>
          </a:prstGeom>
          <a:solidFill>
            <a:srgbClr val="FDD9D9"/>
          </a:solidFill>
        </p:spPr>
        <p:txBody>
          <a:bodyPr wrap="square" rtlCol="0">
            <a:spAutoFit/>
          </a:bodyPr>
          <a:lstStyle/>
          <a:p>
            <a:r>
              <a:rPr lang="en-GB" dirty="0"/>
              <a:t>What can you work out from this image? </a:t>
            </a:r>
          </a:p>
        </p:txBody>
      </p:sp>
      <p:pic>
        <p:nvPicPr>
          <p:cNvPr id="12" name="Picture 19">
            <a:hlinkClick r:id="" action="ppaction://hlinkshowjump?jump=nextslide"/>
            <a:extLst>
              <a:ext uri="{FF2B5EF4-FFF2-40B4-BE49-F238E27FC236}">
                <a16:creationId xmlns:a16="http://schemas.microsoft.com/office/drawing/2014/main" id="{9F30F1AD-104D-4540-92ED-9C313DB2F2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1DFDC4D4-E1E7-4B1E-BFA0-2580BBC5D899}"/>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0B232779-0522-4443-9360-45D3FDFC17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64000" y="86520"/>
            <a:ext cx="442911" cy="516730"/>
          </a:xfrm>
          <a:prstGeom prst="rect">
            <a:avLst/>
          </a:prstGeom>
          <a:noFill/>
          <a:ln w="9525">
            <a:noFill/>
            <a:miter lim="800000"/>
            <a:headEnd/>
            <a:tailEnd/>
          </a:ln>
        </p:spPr>
      </p:pic>
      <p:pic>
        <p:nvPicPr>
          <p:cNvPr id="5" name="Picture 4">
            <a:extLst>
              <a:ext uri="{FF2B5EF4-FFF2-40B4-BE49-F238E27FC236}">
                <a16:creationId xmlns:a16="http://schemas.microsoft.com/office/drawing/2014/main" id="{40148A71-47D6-4979-BE9F-275D682A19CD}"/>
              </a:ext>
            </a:extLst>
          </p:cNvPr>
          <p:cNvPicPr>
            <a:picLocks noChangeAspect="1"/>
          </p:cNvPicPr>
          <p:nvPr/>
        </p:nvPicPr>
        <p:blipFill>
          <a:blip r:embed="rId6"/>
          <a:stretch>
            <a:fillRect/>
          </a:stretch>
        </p:blipFill>
        <p:spPr>
          <a:xfrm>
            <a:off x="1260954" y="2598411"/>
            <a:ext cx="6622092" cy="3980189"/>
          </a:xfrm>
          <a:prstGeom prst="rect">
            <a:avLst/>
          </a:prstGeom>
        </p:spPr>
      </p:pic>
    </p:spTree>
    <p:extLst>
      <p:ext uri="{BB962C8B-B14F-4D97-AF65-F5344CB8AC3E}">
        <p14:creationId xmlns:p14="http://schemas.microsoft.com/office/powerpoint/2010/main" val="4666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45400" cy="549275"/>
          </a:xfrm>
        </p:spPr>
        <p:txBody>
          <a:bodyPr/>
          <a:lstStyle/>
          <a:p>
            <a:r>
              <a:rPr lang="en-GB" dirty="0"/>
              <a:t>Earthquakes</a:t>
            </a:r>
          </a:p>
        </p:txBody>
      </p:sp>
      <p:sp>
        <p:nvSpPr>
          <p:cNvPr id="3" name="TextBox 2"/>
          <p:cNvSpPr txBox="1"/>
          <p:nvPr/>
        </p:nvSpPr>
        <p:spPr>
          <a:xfrm>
            <a:off x="358775" y="781195"/>
            <a:ext cx="8545382" cy="461665"/>
          </a:xfrm>
          <a:prstGeom prst="rect">
            <a:avLst/>
          </a:prstGeom>
          <a:noFill/>
        </p:spPr>
        <p:txBody>
          <a:bodyPr wrap="square" rtlCol="0">
            <a:spAutoFit/>
          </a:bodyPr>
          <a:lstStyle/>
          <a:p>
            <a:r>
              <a:rPr lang="en-GB" dirty="0"/>
              <a:t>Earthquakes can also result in layers no longer being aligned.  </a:t>
            </a:r>
          </a:p>
        </p:txBody>
      </p:sp>
      <p:sp>
        <p:nvSpPr>
          <p:cNvPr id="5" name="TextBox 4"/>
          <p:cNvSpPr txBox="1"/>
          <p:nvPr/>
        </p:nvSpPr>
        <p:spPr>
          <a:xfrm>
            <a:off x="358775" y="4979793"/>
            <a:ext cx="7909822" cy="1200329"/>
          </a:xfrm>
          <a:prstGeom prst="rect">
            <a:avLst/>
          </a:prstGeom>
          <a:noFill/>
        </p:spPr>
        <p:txBody>
          <a:bodyPr wrap="square" rtlCol="0">
            <a:spAutoFit/>
          </a:bodyPr>
          <a:lstStyle/>
          <a:p>
            <a:r>
              <a:rPr lang="en-GB" dirty="0"/>
              <a:t>When a sedimentary rock has been impacted by an earthquake, there will often be change at the </a:t>
            </a:r>
            <a:r>
              <a:rPr lang="en-GB" b="1" dirty="0">
                <a:solidFill>
                  <a:srgbClr val="B80303"/>
                </a:solidFill>
              </a:rPr>
              <a:t>fault line</a:t>
            </a:r>
            <a:r>
              <a:rPr lang="en-GB" dirty="0"/>
              <a:t> where the earthquake occurred. </a:t>
            </a:r>
          </a:p>
        </p:txBody>
      </p:sp>
      <p:pic>
        <p:nvPicPr>
          <p:cNvPr id="22" name="Picture 19">
            <a:hlinkClick r:id="" action="ppaction://hlinkshowjump?jump=nextslide"/>
            <a:extLst>
              <a:ext uri="{FF2B5EF4-FFF2-40B4-BE49-F238E27FC236}">
                <a16:creationId xmlns:a16="http://schemas.microsoft.com/office/drawing/2014/main" id="{FFF977BE-D716-47E8-88E3-FD89650631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3">
            <a:extLst>
              <a:ext uri="{FF2B5EF4-FFF2-40B4-BE49-F238E27FC236}">
                <a16:creationId xmlns:a16="http://schemas.microsoft.com/office/drawing/2014/main" id="{356A4FF0-7D03-42D3-8EBF-35EFD58A8773}"/>
              </a:ext>
            </a:extLst>
          </p:cNvPr>
          <p:cNvPicPr>
            <a:picLocks noChangeAspect="1"/>
          </p:cNvPicPr>
          <p:nvPr/>
        </p:nvPicPr>
        <p:blipFill>
          <a:blip r:embed="rId4"/>
          <a:stretch>
            <a:fillRect/>
          </a:stretch>
        </p:blipFill>
        <p:spPr>
          <a:xfrm>
            <a:off x="1843010" y="1664940"/>
            <a:ext cx="5457979" cy="3136769"/>
          </a:xfrm>
          <a:prstGeom prst="rect">
            <a:avLst/>
          </a:prstGeom>
        </p:spPr>
      </p:pic>
      <p:sp>
        <p:nvSpPr>
          <p:cNvPr id="6" name="Arrow: Left 5">
            <a:extLst>
              <a:ext uri="{FF2B5EF4-FFF2-40B4-BE49-F238E27FC236}">
                <a16:creationId xmlns:a16="http://schemas.microsoft.com/office/drawing/2014/main" id="{309EE2E6-8686-43FF-8FC4-7D490DD87F76}"/>
              </a:ext>
            </a:extLst>
          </p:cNvPr>
          <p:cNvSpPr/>
          <p:nvPr/>
        </p:nvSpPr>
        <p:spPr bwMode="auto">
          <a:xfrm>
            <a:off x="4631466" y="3022600"/>
            <a:ext cx="2946400" cy="157976"/>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cxnSp>
        <p:nvCxnSpPr>
          <p:cNvPr id="12" name="Straight Connector 11">
            <a:extLst>
              <a:ext uri="{FF2B5EF4-FFF2-40B4-BE49-F238E27FC236}">
                <a16:creationId xmlns:a16="http://schemas.microsoft.com/office/drawing/2014/main" id="{CCCC1D05-7FEF-4C74-B183-96F7AEDB7983}"/>
              </a:ext>
            </a:extLst>
          </p:cNvPr>
          <p:cNvCxnSpPr>
            <a:cxnSpLocks/>
          </p:cNvCxnSpPr>
          <p:nvPr/>
        </p:nvCxnSpPr>
        <p:spPr bwMode="auto">
          <a:xfrm>
            <a:off x="4572000" y="1435100"/>
            <a:ext cx="0" cy="3454400"/>
          </a:xfrm>
          <a:prstGeom prst="line">
            <a:avLst/>
          </a:prstGeom>
          <a:ln>
            <a:solidFill>
              <a:srgbClr val="B80303"/>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531A170D-AEDB-4FA1-A970-026115B88648}"/>
              </a:ext>
            </a:extLst>
          </p:cNvPr>
          <p:cNvSpPr txBox="1"/>
          <p:nvPr/>
        </p:nvSpPr>
        <p:spPr>
          <a:xfrm>
            <a:off x="7600090" y="2870755"/>
            <a:ext cx="1460500" cy="461665"/>
          </a:xfrm>
          <a:prstGeom prst="rect">
            <a:avLst/>
          </a:prstGeom>
          <a:noFill/>
        </p:spPr>
        <p:txBody>
          <a:bodyPr wrap="square" rtlCol="0">
            <a:spAutoFit/>
          </a:bodyPr>
          <a:lstStyle/>
          <a:p>
            <a:r>
              <a:rPr lang="en-GB" dirty="0"/>
              <a:t>fault line</a:t>
            </a:r>
          </a:p>
        </p:txBody>
      </p:sp>
    </p:spTree>
    <p:extLst>
      <p:ext uri="{BB962C8B-B14F-4D97-AF65-F5344CB8AC3E}">
        <p14:creationId xmlns:p14="http://schemas.microsoft.com/office/powerpoint/2010/main" val="21745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22" presetClass="entr" presetSubtype="2"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1" presetClass="entr" presetSubtype="0" fill="hold" grpId="0" nodeType="withEffect">
                                  <p:stCondLst>
                                    <p:cond delay="75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45400" cy="549275"/>
          </a:xfrm>
        </p:spPr>
        <p:txBody>
          <a:bodyPr/>
          <a:lstStyle/>
          <a:p>
            <a:r>
              <a:rPr lang="en-GB" dirty="0"/>
              <a:t>Erosion</a:t>
            </a:r>
          </a:p>
        </p:txBody>
      </p:sp>
      <p:sp>
        <p:nvSpPr>
          <p:cNvPr id="3" name="TextBox 2"/>
          <p:cNvSpPr txBox="1"/>
          <p:nvPr/>
        </p:nvSpPr>
        <p:spPr>
          <a:xfrm>
            <a:off x="358775" y="781195"/>
            <a:ext cx="8395494" cy="830997"/>
          </a:xfrm>
          <a:prstGeom prst="rect">
            <a:avLst/>
          </a:prstGeom>
          <a:solidFill>
            <a:srgbClr val="FDD9D9"/>
          </a:solidFill>
        </p:spPr>
        <p:txBody>
          <a:bodyPr wrap="square" rtlCol="0">
            <a:spAutoFit/>
          </a:bodyPr>
          <a:lstStyle/>
          <a:p>
            <a:r>
              <a:rPr lang="en-GB" dirty="0"/>
              <a:t>What do you think has caused this change to the rock formation? And how?</a:t>
            </a:r>
          </a:p>
        </p:txBody>
      </p:sp>
      <p:sp>
        <p:nvSpPr>
          <p:cNvPr id="26" name="TextBox 25"/>
          <p:cNvSpPr txBox="1"/>
          <p:nvPr/>
        </p:nvSpPr>
        <p:spPr>
          <a:xfrm>
            <a:off x="358775" y="5283807"/>
            <a:ext cx="8545383" cy="830997"/>
          </a:xfrm>
          <a:prstGeom prst="rect">
            <a:avLst/>
          </a:prstGeom>
          <a:noFill/>
        </p:spPr>
        <p:txBody>
          <a:bodyPr wrap="square" rtlCol="0">
            <a:spAutoFit/>
          </a:bodyPr>
          <a:lstStyle/>
          <a:p>
            <a:r>
              <a:rPr lang="en-GB" dirty="0"/>
              <a:t>Rivers are a strong force that can </a:t>
            </a:r>
            <a:r>
              <a:rPr lang="en-GB" b="1" dirty="0">
                <a:solidFill>
                  <a:srgbClr val="B80303"/>
                </a:solidFill>
              </a:rPr>
              <a:t>erode</a:t>
            </a:r>
            <a:r>
              <a:rPr lang="en-GB" dirty="0"/>
              <a:t> sedimentary rock. Here, the river has cut through, exposing the rock layers.  </a:t>
            </a:r>
          </a:p>
        </p:txBody>
      </p:sp>
      <p:pic>
        <p:nvPicPr>
          <p:cNvPr id="18"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9FAD368F-72DC-4760-87E7-AAA2D3E41658}"/>
              </a:ext>
            </a:extLst>
          </p:cNvPr>
          <p:cNvPicPr>
            <a:picLocks noChangeAspect="1"/>
          </p:cNvPicPr>
          <p:nvPr/>
        </p:nvPicPr>
        <p:blipFill>
          <a:blip r:embed="rId4"/>
          <a:stretch>
            <a:fillRect/>
          </a:stretch>
        </p:blipFill>
        <p:spPr>
          <a:xfrm>
            <a:off x="1530806" y="1821052"/>
            <a:ext cx="6373794" cy="3436654"/>
          </a:xfrm>
          <a:prstGeom prst="rect">
            <a:avLst/>
          </a:prstGeom>
        </p:spPr>
      </p:pic>
      <p:sp>
        <p:nvSpPr>
          <p:cNvPr id="8" name="TextBox 7">
            <a:extLst>
              <a:ext uri="{FF2B5EF4-FFF2-40B4-BE49-F238E27FC236}">
                <a16:creationId xmlns:a16="http://schemas.microsoft.com/office/drawing/2014/main" id="{A713A63C-0BCF-4B25-955D-A71415AD7041}"/>
              </a:ext>
            </a:extLst>
          </p:cNvPr>
          <p:cNvSpPr txBox="1"/>
          <p:nvPr/>
        </p:nvSpPr>
        <p:spPr>
          <a:xfrm>
            <a:off x="8002711" y="3077714"/>
            <a:ext cx="1057681" cy="461665"/>
          </a:xfrm>
          <a:prstGeom prst="rect">
            <a:avLst/>
          </a:prstGeom>
          <a:noFill/>
        </p:spPr>
        <p:txBody>
          <a:bodyPr wrap="square" rtlCol="0">
            <a:spAutoFit/>
          </a:bodyPr>
          <a:lstStyle/>
          <a:p>
            <a:r>
              <a:rPr lang="en-GB" dirty="0"/>
              <a:t>water</a:t>
            </a:r>
          </a:p>
        </p:txBody>
      </p:sp>
      <p:sp>
        <p:nvSpPr>
          <p:cNvPr id="22" name="Arrow: Left 21">
            <a:extLst>
              <a:ext uri="{FF2B5EF4-FFF2-40B4-BE49-F238E27FC236}">
                <a16:creationId xmlns:a16="http://schemas.microsoft.com/office/drawing/2014/main" id="{7AC2CFA6-7183-4DFE-9D84-E5A1D6242461}"/>
              </a:ext>
            </a:extLst>
          </p:cNvPr>
          <p:cNvSpPr/>
          <p:nvPr/>
        </p:nvSpPr>
        <p:spPr bwMode="auto">
          <a:xfrm>
            <a:off x="5022444" y="3271024"/>
            <a:ext cx="2946400" cy="157976"/>
          </a:xfrm>
          <a:prstGeom prst="lef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pic>
        <p:nvPicPr>
          <p:cNvPr id="9" name="Picture 9">
            <a:extLst>
              <a:ext uri="{FF2B5EF4-FFF2-40B4-BE49-F238E27FC236}">
                <a16:creationId xmlns:a16="http://schemas.microsoft.com/office/drawing/2014/main" id="{1FCC3290-10BF-46AA-80ED-20B2EFF3D8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64000"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0521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1"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a:xfrm>
            <a:off x="228600" y="53975"/>
            <a:ext cx="7740651" cy="549275"/>
          </a:xfrm>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a:xfrm>
            <a:off x="228600" y="53975"/>
            <a:ext cx="7740650" cy="549275"/>
          </a:xfrm>
        </p:spPr>
        <p:txBody>
          <a:bodyPr/>
          <a:lstStyle/>
          <a:p>
            <a:r>
              <a:rPr lang="en-GB" dirty="0"/>
              <a:t>Sedimentary rocks</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58775" y="784225"/>
            <a:ext cx="8403432" cy="830997"/>
          </a:xfrm>
          <a:prstGeom prst="rect">
            <a:avLst/>
          </a:prstGeom>
          <a:noFill/>
        </p:spPr>
        <p:txBody>
          <a:bodyPr wrap="square" rtlCol="0">
            <a:spAutoFit/>
          </a:bodyPr>
          <a:lstStyle/>
          <a:p>
            <a:r>
              <a:rPr lang="en-GB" dirty="0"/>
              <a:t>Some rocks form in layers, these rocks are known as </a:t>
            </a:r>
            <a:r>
              <a:rPr lang="en-GB" b="1" dirty="0">
                <a:solidFill>
                  <a:srgbClr val="B80303"/>
                </a:solidFill>
              </a:rPr>
              <a:t>sedimentary rocks</a:t>
            </a:r>
            <a:r>
              <a:rPr lang="en-GB" dirty="0"/>
              <a:t>. </a:t>
            </a:r>
          </a:p>
        </p:txBody>
      </p:sp>
      <p:sp>
        <p:nvSpPr>
          <p:cNvPr id="8" name="Rectangle 7"/>
          <p:cNvSpPr/>
          <p:nvPr/>
        </p:nvSpPr>
        <p:spPr>
          <a:xfrm>
            <a:off x="358776" y="3641088"/>
            <a:ext cx="3448726" cy="1938992"/>
          </a:xfrm>
          <a:prstGeom prst="rect">
            <a:avLst/>
          </a:prstGeom>
        </p:spPr>
        <p:txBody>
          <a:bodyPr wrap="square">
            <a:spAutoFit/>
          </a:bodyPr>
          <a:lstStyle/>
          <a:p>
            <a:r>
              <a:rPr lang="en-GB" dirty="0"/>
              <a:t>Each layer is made when small bits of rock, silt or sand, called </a:t>
            </a:r>
            <a:r>
              <a:rPr lang="en-GB" b="1" dirty="0">
                <a:solidFill>
                  <a:srgbClr val="B80303"/>
                </a:solidFill>
              </a:rPr>
              <a:t>sediment</a:t>
            </a:r>
            <a:r>
              <a:rPr lang="en-GB" dirty="0"/>
              <a:t>, are compacted into rock. </a:t>
            </a:r>
          </a:p>
        </p:txBody>
      </p:sp>
      <p:sp>
        <p:nvSpPr>
          <p:cNvPr id="10" name="Rectangle 9"/>
          <p:cNvSpPr/>
          <p:nvPr/>
        </p:nvSpPr>
        <p:spPr>
          <a:xfrm>
            <a:off x="358775" y="2027990"/>
            <a:ext cx="3029002" cy="1200329"/>
          </a:xfrm>
          <a:prstGeom prst="rect">
            <a:avLst/>
          </a:prstGeom>
        </p:spPr>
        <p:txBody>
          <a:bodyPr wrap="square">
            <a:spAutoFit/>
          </a:bodyPr>
          <a:lstStyle/>
          <a:p>
            <a:r>
              <a:rPr lang="en-GB" dirty="0"/>
              <a:t>Sedimentary rocks take thousands of years to form. </a:t>
            </a:r>
          </a:p>
        </p:txBody>
      </p:sp>
      <p:pic>
        <p:nvPicPr>
          <p:cNvPr id="4" name="Picture 3">
            <a:extLst>
              <a:ext uri="{FF2B5EF4-FFF2-40B4-BE49-F238E27FC236}">
                <a16:creationId xmlns:a16="http://schemas.microsoft.com/office/drawing/2014/main" id="{849D11D1-9AE2-480C-BD34-C6E950088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770" y="2077653"/>
            <a:ext cx="4709706" cy="3142047"/>
          </a:xfrm>
          <a:prstGeom prst="rect">
            <a:avLst/>
          </a:prstGeom>
        </p:spPr>
      </p:pic>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10475" cy="549275"/>
          </a:xfrm>
        </p:spPr>
        <p:txBody>
          <a:bodyPr/>
          <a:lstStyle/>
          <a:p>
            <a:r>
              <a:rPr lang="en-GB" dirty="0"/>
              <a:t>Sedimentary layers</a:t>
            </a:r>
          </a:p>
        </p:txBody>
      </p:sp>
      <p:sp>
        <p:nvSpPr>
          <p:cNvPr id="3" name="TextBox 2"/>
          <p:cNvSpPr txBox="1"/>
          <p:nvPr/>
        </p:nvSpPr>
        <p:spPr>
          <a:xfrm>
            <a:off x="358775" y="784225"/>
            <a:ext cx="5397448" cy="830997"/>
          </a:xfrm>
          <a:prstGeom prst="rect">
            <a:avLst/>
          </a:prstGeom>
          <a:solidFill>
            <a:srgbClr val="FDD9D9"/>
          </a:solidFill>
        </p:spPr>
        <p:txBody>
          <a:bodyPr wrap="square" rtlCol="0">
            <a:spAutoFit/>
          </a:bodyPr>
          <a:lstStyle/>
          <a:p>
            <a:r>
              <a:rPr lang="en-GB" dirty="0"/>
              <a:t>Which layer do you think is the oldest? </a:t>
            </a:r>
            <a:br>
              <a:rPr lang="en-GB" dirty="0"/>
            </a:br>
            <a:r>
              <a:rPr lang="en-GB" dirty="0"/>
              <a:t>And which is the youngest?</a:t>
            </a:r>
          </a:p>
        </p:txBody>
      </p:sp>
      <p:sp>
        <p:nvSpPr>
          <p:cNvPr id="5" name="Rectangle 4"/>
          <p:cNvSpPr/>
          <p:nvPr/>
        </p:nvSpPr>
        <p:spPr>
          <a:xfrm>
            <a:off x="358775" y="5318136"/>
            <a:ext cx="8350508" cy="830997"/>
          </a:xfrm>
          <a:prstGeom prst="rect">
            <a:avLst/>
          </a:prstGeom>
        </p:spPr>
        <p:txBody>
          <a:bodyPr wrap="square">
            <a:spAutoFit/>
          </a:bodyPr>
          <a:lstStyle/>
          <a:p>
            <a:r>
              <a:rPr lang="en-GB" dirty="0"/>
              <a:t>We tend to find the oldest sedimentary layer at the bottom and the youngest at the top, nearest the surface.</a:t>
            </a:r>
          </a:p>
        </p:txBody>
      </p:sp>
      <p:pic>
        <p:nvPicPr>
          <p:cNvPr id="7"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5107BAC5-9D7D-4B6E-BF65-B7D443F13A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534E8472-FF41-477A-982A-CF4D9F092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5079" y="1833030"/>
            <a:ext cx="6057900" cy="3325713"/>
          </a:xfrm>
          <a:prstGeom prst="rect">
            <a:avLst/>
          </a:prstGeom>
        </p:spPr>
      </p:pic>
      <p:pic>
        <p:nvPicPr>
          <p:cNvPr id="8" name="Picture 9">
            <a:extLst>
              <a:ext uri="{FF2B5EF4-FFF2-40B4-BE49-F238E27FC236}">
                <a16:creationId xmlns:a16="http://schemas.microsoft.com/office/drawing/2014/main" id="{59293A72-EB55-4057-AE90-4EF70D2EC83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94103"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5053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756525" cy="549275"/>
          </a:xfrm>
        </p:spPr>
        <p:txBody>
          <a:bodyPr/>
          <a:lstStyle/>
          <a:p>
            <a:r>
              <a:rPr lang="en-GB" dirty="0"/>
              <a:t>How are sedimentary rocks formed?</a:t>
            </a:r>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9" descr="notes_icon">
            <a:extLst>
              <a:ext uri="{FF2B5EF4-FFF2-40B4-BE49-F238E27FC236}">
                <a16:creationId xmlns:a16="http://schemas.microsoft.com/office/drawing/2014/main" id="{3BA816D8-4B2A-43A9-A941-D0B7FA230904}"/>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19">
            <a:hlinkClick r:id="" action="ppaction://hlinkshowjump?jump=nextslide"/>
            <a:extLst>
              <a:ext uri="{FF2B5EF4-FFF2-40B4-BE49-F238E27FC236}">
                <a16:creationId xmlns:a16="http://schemas.microsoft.com/office/drawing/2014/main" id="{C1CB6B6E-D147-4080-8060-E4777935897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7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7B290F86-505E-40B7-958D-EE5B113B5336}"/>
                    </a:ext>
                  </a:extLst>
                </p:cNvPr>
                <p:cNvPicPr>
                  <a:picLocks/>
                </p:cNvPicPr>
                <p:nvPr>
                  <p:custDataLst>
                    <p:tags r:id="rId3"/>
                  </p:custDataLst>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01098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39050" cy="549275"/>
          </a:xfrm>
        </p:spPr>
        <p:txBody>
          <a:bodyPr/>
          <a:lstStyle/>
          <a:p>
            <a:r>
              <a:rPr lang="en-GB" dirty="0"/>
              <a:t>Geologists</a:t>
            </a:r>
          </a:p>
        </p:txBody>
      </p:sp>
      <p:sp>
        <p:nvSpPr>
          <p:cNvPr id="3" name="TextBox 2"/>
          <p:cNvSpPr txBox="1"/>
          <p:nvPr/>
        </p:nvSpPr>
        <p:spPr>
          <a:xfrm>
            <a:off x="358774" y="799215"/>
            <a:ext cx="8050707" cy="830997"/>
          </a:xfrm>
          <a:prstGeom prst="rect">
            <a:avLst/>
          </a:prstGeom>
          <a:noFill/>
        </p:spPr>
        <p:txBody>
          <a:bodyPr wrap="square" rtlCol="0">
            <a:spAutoFit/>
          </a:bodyPr>
          <a:lstStyle/>
          <a:p>
            <a:r>
              <a:rPr lang="en-GB" b="1" dirty="0">
                <a:solidFill>
                  <a:srgbClr val="C00000"/>
                </a:solidFill>
              </a:rPr>
              <a:t>Geologists </a:t>
            </a:r>
            <a:r>
              <a:rPr lang="en-GB" dirty="0"/>
              <a:t>can find out more about ancient environments by studying sedimentary rocks. </a:t>
            </a:r>
          </a:p>
        </p:txBody>
      </p:sp>
      <p:sp>
        <p:nvSpPr>
          <p:cNvPr id="4" name="TextBox 3"/>
          <p:cNvSpPr txBox="1"/>
          <p:nvPr/>
        </p:nvSpPr>
        <p:spPr>
          <a:xfrm>
            <a:off x="358775" y="2420651"/>
            <a:ext cx="3298824" cy="2308324"/>
          </a:xfrm>
          <a:prstGeom prst="rect">
            <a:avLst/>
          </a:prstGeom>
          <a:noFill/>
        </p:spPr>
        <p:txBody>
          <a:bodyPr wrap="square" rtlCol="0">
            <a:spAutoFit/>
          </a:bodyPr>
          <a:lstStyle/>
          <a:p>
            <a:r>
              <a:rPr lang="en-GB" dirty="0"/>
              <a:t>The type of sediment in each layer can give us clues about what the environment was like when it was deposited. </a:t>
            </a:r>
          </a:p>
        </p:txBody>
      </p:sp>
      <p:pic>
        <p:nvPicPr>
          <p:cNvPr id="6" name="Picture 19">
            <a:hlinkClick r:id="" action="ppaction://hlinkshowjump?jump=nextslide"/>
            <a:extLst>
              <a:ext uri="{FF2B5EF4-FFF2-40B4-BE49-F238E27FC236}">
                <a16:creationId xmlns:a16="http://schemas.microsoft.com/office/drawing/2014/main" id="{7C640423-F2F5-44C1-BF13-1EED9A8D75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910D4BFD-3368-4FA1-84E5-8231141D8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055" y="2053652"/>
            <a:ext cx="4886259" cy="3259833"/>
          </a:xfrm>
          <a:prstGeom prst="rect">
            <a:avLst/>
          </a:prstGeom>
        </p:spPr>
      </p:pic>
    </p:spTree>
    <p:extLst>
      <p:ext uri="{BB962C8B-B14F-4D97-AF65-F5344CB8AC3E}">
        <p14:creationId xmlns:p14="http://schemas.microsoft.com/office/powerpoint/2010/main" val="20467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2" cy="549275"/>
          </a:xfrm>
        </p:spPr>
        <p:txBody>
          <a:bodyPr/>
          <a:lstStyle/>
          <a:p>
            <a:r>
              <a:rPr lang="en-GB" dirty="0"/>
              <a:t>Fossils</a:t>
            </a:r>
          </a:p>
        </p:txBody>
      </p:sp>
      <p:sp>
        <p:nvSpPr>
          <p:cNvPr id="3" name="TextBox 2"/>
          <p:cNvSpPr txBox="1"/>
          <p:nvPr/>
        </p:nvSpPr>
        <p:spPr>
          <a:xfrm>
            <a:off x="358775" y="773971"/>
            <a:ext cx="8485422" cy="830997"/>
          </a:xfrm>
          <a:prstGeom prst="rect">
            <a:avLst/>
          </a:prstGeom>
          <a:noFill/>
        </p:spPr>
        <p:txBody>
          <a:bodyPr wrap="square" rtlCol="0">
            <a:spAutoFit/>
          </a:bodyPr>
          <a:lstStyle/>
          <a:p>
            <a:r>
              <a:rPr lang="en-GB" b="1" dirty="0">
                <a:solidFill>
                  <a:srgbClr val="C00000"/>
                </a:solidFill>
              </a:rPr>
              <a:t>Fossils</a:t>
            </a:r>
            <a:r>
              <a:rPr lang="en-GB" dirty="0"/>
              <a:t> are often found in sedimentary rock. These are the preserved remains of plants or animals.</a:t>
            </a:r>
          </a:p>
        </p:txBody>
      </p:sp>
      <p:sp>
        <p:nvSpPr>
          <p:cNvPr id="5" name="TextBox 4"/>
          <p:cNvSpPr txBox="1"/>
          <p:nvPr/>
        </p:nvSpPr>
        <p:spPr>
          <a:xfrm>
            <a:off x="358775" y="2494065"/>
            <a:ext cx="3388766" cy="1938992"/>
          </a:xfrm>
          <a:prstGeom prst="rect">
            <a:avLst/>
          </a:prstGeom>
          <a:noFill/>
        </p:spPr>
        <p:txBody>
          <a:bodyPr wrap="square" rtlCol="0">
            <a:spAutoFit/>
          </a:bodyPr>
          <a:lstStyle/>
          <a:p>
            <a:r>
              <a:rPr lang="en-GB" dirty="0"/>
              <a:t>These are formed when the animal or plant dies and becomes trapped within the sediment. </a:t>
            </a:r>
          </a:p>
        </p:txBody>
      </p:sp>
      <p:sp>
        <p:nvSpPr>
          <p:cNvPr id="7" name="TextBox 6"/>
          <p:cNvSpPr txBox="1"/>
          <p:nvPr/>
        </p:nvSpPr>
        <p:spPr>
          <a:xfrm>
            <a:off x="358775" y="4952821"/>
            <a:ext cx="8170628" cy="1200329"/>
          </a:xfrm>
          <a:prstGeom prst="rect">
            <a:avLst/>
          </a:prstGeom>
          <a:noFill/>
        </p:spPr>
        <p:txBody>
          <a:bodyPr wrap="square" rtlCol="0">
            <a:spAutoFit/>
          </a:bodyPr>
          <a:lstStyle/>
          <a:p>
            <a:r>
              <a:rPr lang="en-GB" dirty="0"/>
              <a:t>Fossils come in different forms, such as bones and whole animals. Other evidence of creatures, such as their tracks or waste products, can also become fossilized. </a:t>
            </a:r>
          </a:p>
        </p:txBody>
      </p:sp>
      <p:pic>
        <p:nvPicPr>
          <p:cNvPr id="8" name="Picture 19">
            <a:hlinkClick r:id="" action="ppaction://hlinkshowjump?jump=nextslide"/>
            <a:extLst>
              <a:ext uri="{FF2B5EF4-FFF2-40B4-BE49-F238E27FC236}">
                <a16:creationId xmlns:a16="http://schemas.microsoft.com/office/drawing/2014/main" id="{42091827-29D9-4ACF-AB80-615C9151F7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96F032C8-0569-466C-9FCF-9E6AA9737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976" y="1905179"/>
            <a:ext cx="4264427" cy="2844982"/>
          </a:xfrm>
          <a:prstGeom prst="rect">
            <a:avLst/>
          </a:prstGeom>
        </p:spPr>
      </p:pic>
    </p:spTree>
    <p:extLst>
      <p:ext uri="{BB962C8B-B14F-4D97-AF65-F5344CB8AC3E}">
        <p14:creationId xmlns:p14="http://schemas.microsoft.com/office/powerpoint/2010/main" val="190469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1" cy="549275"/>
          </a:xfrm>
        </p:spPr>
        <p:txBody>
          <a:bodyPr/>
          <a:lstStyle/>
          <a:p>
            <a:r>
              <a:rPr lang="en-GB" dirty="0"/>
              <a:t>The formation of fossils</a:t>
            </a:r>
          </a:p>
        </p:txBody>
      </p:sp>
      <p:sp>
        <p:nvSpPr>
          <p:cNvPr id="3" name="TextBox 2"/>
          <p:cNvSpPr txBox="1"/>
          <p:nvPr/>
        </p:nvSpPr>
        <p:spPr>
          <a:xfrm>
            <a:off x="358775" y="788961"/>
            <a:ext cx="3238864" cy="1938992"/>
          </a:xfrm>
          <a:prstGeom prst="rect">
            <a:avLst/>
          </a:prstGeom>
          <a:noFill/>
        </p:spPr>
        <p:txBody>
          <a:bodyPr wrap="square" rtlCol="0">
            <a:spAutoFit/>
          </a:bodyPr>
          <a:lstStyle/>
          <a:p>
            <a:r>
              <a:rPr lang="en-GB" dirty="0"/>
              <a:t>Fossils that have formed relatively recently are likely to be of animals and plants we recognize. </a:t>
            </a:r>
          </a:p>
        </p:txBody>
      </p:sp>
      <p:sp>
        <p:nvSpPr>
          <p:cNvPr id="4" name="TextBox 3"/>
          <p:cNvSpPr txBox="1"/>
          <p:nvPr/>
        </p:nvSpPr>
        <p:spPr>
          <a:xfrm>
            <a:off x="358775" y="3591601"/>
            <a:ext cx="2879099" cy="1938992"/>
          </a:xfrm>
          <a:prstGeom prst="rect">
            <a:avLst/>
          </a:prstGeom>
          <a:noFill/>
        </p:spPr>
        <p:txBody>
          <a:bodyPr wrap="square" rtlCol="0">
            <a:spAutoFit/>
          </a:bodyPr>
          <a:lstStyle/>
          <a:p>
            <a:r>
              <a:rPr lang="en-GB" dirty="0"/>
              <a:t>Fossils formed a long time ago may contain other creatures, such as trilobites.</a:t>
            </a:r>
          </a:p>
        </p:txBody>
      </p:sp>
      <p:pic>
        <p:nvPicPr>
          <p:cNvPr id="7" name="Picture 19">
            <a:hlinkClick r:id="" action="ppaction://hlinkshowjump?jump=nextslide"/>
            <a:extLst>
              <a:ext uri="{FF2B5EF4-FFF2-40B4-BE49-F238E27FC236}">
                <a16:creationId xmlns:a16="http://schemas.microsoft.com/office/drawing/2014/main" id="{182C35CB-85A8-4F86-B17D-B4F06F1865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E54189E1-592D-4803-BF6A-4FFEF27CB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8735" y="784225"/>
            <a:ext cx="2785884" cy="2162175"/>
          </a:xfrm>
          <a:prstGeom prst="rect">
            <a:avLst/>
          </a:prstGeom>
        </p:spPr>
      </p:pic>
      <p:pic>
        <p:nvPicPr>
          <p:cNvPr id="9" name="Picture 8">
            <a:extLst>
              <a:ext uri="{FF2B5EF4-FFF2-40B4-BE49-F238E27FC236}">
                <a16:creationId xmlns:a16="http://schemas.microsoft.com/office/drawing/2014/main" id="{09BD757B-EEAD-44E5-8DC7-2BE804283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4909" y="3626031"/>
            <a:ext cx="3564900" cy="2368112"/>
          </a:xfrm>
          <a:prstGeom prst="rect">
            <a:avLst/>
          </a:prstGeom>
        </p:spPr>
      </p:pic>
    </p:spTree>
    <p:extLst>
      <p:ext uri="{BB962C8B-B14F-4D97-AF65-F5344CB8AC3E}">
        <p14:creationId xmlns:p14="http://schemas.microsoft.com/office/powerpoint/2010/main" val="11745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9310B5-525A-439E-B42D-2AE057069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625" y="1615222"/>
            <a:ext cx="5701375" cy="3199707"/>
          </a:xfrm>
          <a:prstGeom prst="rect">
            <a:avLst/>
          </a:prstGeom>
        </p:spPr>
      </p:pic>
      <p:sp>
        <p:nvSpPr>
          <p:cNvPr id="2" name="Title 1"/>
          <p:cNvSpPr>
            <a:spLocks noGrp="1"/>
          </p:cNvSpPr>
          <p:nvPr>
            <p:ph type="title"/>
          </p:nvPr>
        </p:nvSpPr>
        <p:spPr>
          <a:xfrm>
            <a:off x="259200" y="53975"/>
            <a:ext cx="7626351" cy="549275"/>
          </a:xfrm>
        </p:spPr>
        <p:txBody>
          <a:bodyPr/>
          <a:lstStyle/>
          <a:p>
            <a:r>
              <a:rPr lang="en-GB" dirty="0"/>
              <a:t>Fossil locations</a:t>
            </a:r>
          </a:p>
        </p:txBody>
      </p:sp>
      <p:sp>
        <p:nvSpPr>
          <p:cNvPr id="3" name="TextBox 2"/>
          <p:cNvSpPr txBox="1"/>
          <p:nvPr/>
        </p:nvSpPr>
        <p:spPr>
          <a:xfrm>
            <a:off x="358775" y="784225"/>
            <a:ext cx="7316189" cy="830997"/>
          </a:xfrm>
          <a:prstGeom prst="rect">
            <a:avLst/>
          </a:prstGeom>
          <a:noFill/>
        </p:spPr>
        <p:txBody>
          <a:bodyPr wrap="square" rtlCol="0">
            <a:spAutoFit/>
          </a:bodyPr>
          <a:lstStyle/>
          <a:p>
            <a:r>
              <a:rPr lang="en-GB" dirty="0"/>
              <a:t>Sometimes the same fossil is found in different parts of the world. </a:t>
            </a:r>
          </a:p>
        </p:txBody>
      </p:sp>
      <p:sp>
        <p:nvSpPr>
          <p:cNvPr id="4" name="TextBox 3"/>
          <p:cNvSpPr txBox="1"/>
          <p:nvPr/>
        </p:nvSpPr>
        <p:spPr>
          <a:xfrm>
            <a:off x="358775" y="1927536"/>
            <a:ext cx="3793500" cy="1200329"/>
          </a:xfrm>
          <a:prstGeom prst="rect">
            <a:avLst/>
          </a:prstGeom>
          <a:noFill/>
        </p:spPr>
        <p:txBody>
          <a:bodyPr wrap="square" rtlCol="0">
            <a:spAutoFit/>
          </a:bodyPr>
          <a:lstStyle/>
          <a:p>
            <a:r>
              <a:rPr lang="en-GB" dirty="0"/>
              <a:t>This can tell us that the rocks are likely to be the same age. </a:t>
            </a:r>
          </a:p>
        </p:txBody>
      </p:sp>
      <p:sp>
        <p:nvSpPr>
          <p:cNvPr id="5" name="TextBox 4"/>
          <p:cNvSpPr txBox="1"/>
          <p:nvPr/>
        </p:nvSpPr>
        <p:spPr>
          <a:xfrm>
            <a:off x="358774" y="3440179"/>
            <a:ext cx="4479926" cy="1569660"/>
          </a:xfrm>
          <a:prstGeom prst="rect">
            <a:avLst/>
          </a:prstGeom>
          <a:noFill/>
        </p:spPr>
        <p:txBody>
          <a:bodyPr wrap="square" rtlCol="0">
            <a:spAutoFit/>
          </a:bodyPr>
          <a:lstStyle/>
          <a:p>
            <a:r>
              <a:rPr lang="en-GB" dirty="0"/>
              <a:t>For example, very similar types of trilobite fossils are found in sedimentary rocks both in Morocco and in Oklahoma. </a:t>
            </a:r>
          </a:p>
        </p:txBody>
      </p:sp>
      <p:sp>
        <p:nvSpPr>
          <p:cNvPr id="8" name="Rectangle 7"/>
          <p:cNvSpPr/>
          <p:nvPr/>
        </p:nvSpPr>
        <p:spPr>
          <a:xfrm>
            <a:off x="358775" y="5322153"/>
            <a:ext cx="8290550" cy="830997"/>
          </a:xfrm>
          <a:prstGeom prst="rect">
            <a:avLst/>
          </a:prstGeom>
        </p:spPr>
        <p:txBody>
          <a:bodyPr wrap="square">
            <a:spAutoFit/>
          </a:bodyPr>
          <a:lstStyle/>
          <a:p>
            <a:r>
              <a:rPr lang="en-GB" dirty="0"/>
              <a:t>We can conclude that the rocks probably formed at similar times in Earth’s history.</a:t>
            </a:r>
          </a:p>
        </p:txBody>
      </p:sp>
      <p:pic>
        <p:nvPicPr>
          <p:cNvPr id="12" name="Picture 19">
            <a:hlinkClick r:id="" action="ppaction://hlinkshowjump?jump=nextslide"/>
            <a:extLst>
              <a:ext uri="{FF2B5EF4-FFF2-40B4-BE49-F238E27FC236}">
                <a16:creationId xmlns:a16="http://schemas.microsoft.com/office/drawing/2014/main" id="{817EB0C2-5811-4AC1-9CFA-85768F2CD5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9661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MOVIE" val="The_Rock_Cycle_1_sedimentation_CH_US.swf"/>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15718</TotalTime>
  <Words>1263</Words>
  <Application>Microsoft Office PowerPoint</Application>
  <PresentationFormat>On-screen Show (4:3)</PresentationFormat>
  <Paragraphs>105</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Wingdings 2</vt:lpstr>
      <vt:lpstr>Default Design</vt:lpstr>
      <vt:lpstr>3_Default Design</vt:lpstr>
      <vt:lpstr>Changes  Over Time</vt:lpstr>
      <vt:lpstr>Information</vt:lpstr>
      <vt:lpstr>Sedimentary rocks</vt:lpstr>
      <vt:lpstr>Sedimentary layers</vt:lpstr>
      <vt:lpstr>How are sedimentary rocks formed?</vt:lpstr>
      <vt:lpstr>Geologists</vt:lpstr>
      <vt:lpstr>Fossils</vt:lpstr>
      <vt:lpstr>The formation of fossils</vt:lpstr>
      <vt:lpstr>Fossil locations</vt:lpstr>
      <vt:lpstr>What can fossils show us?</vt:lpstr>
      <vt:lpstr>Top layer fossils</vt:lpstr>
      <vt:lpstr>Fossils in sedimentary layers</vt:lpstr>
      <vt:lpstr>Earthquakes</vt:lpstr>
      <vt:lpstr>Erosion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Over Time</dc:title>
  <dc:subject>Boardworks Elementary School Earth and Spaces Sciences</dc:subject>
  <dc:creator>Boardworks</dc:creator>
  <cp:lastModifiedBy>Tim Crilly</cp:lastModifiedBy>
  <cp:revision>699</cp:revision>
  <dcterms:created xsi:type="dcterms:W3CDTF">2003-10-06T13:07:42Z</dcterms:created>
  <dcterms:modified xsi:type="dcterms:W3CDTF">2018-12-04T11:00:15Z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